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26" r:id="rId2"/>
  </p:sldMasterIdLst>
  <p:notesMasterIdLst>
    <p:notesMasterId r:id="rId66"/>
  </p:notesMasterIdLst>
  <p:handoutMasterIdLst>
    <p:handoutMasterId r:id="rId67"/>
  </p:handoutMasterIdLst>
  <p:sldIdLst>
    <p:sldId id="520" r:id="rId3"/>
    <p:sldId id="525" r:id="rId4"/>
    <p:sldId id="518" r:id="rId5"/>
    <p:sldId id="394" r:id="rId6"/>
    <p:sldId id="358" r:id="rId7"/>
    <p:sldId id="522" r:id="rId8"/>
    <p:sldId id="342" r:id="rId9"/>
    <p:sldId id="350" r:id="rId10"/>
    <p:sldId id="492" r:id="rId11"/>
    <p:sldId id="362" r:id="rId12"/>
    <p:sldId id="363" r:id="rId13"/>
    <p:sldId id="523" r:id="rId14"/>
    <p:sldId id="364" r:id="rId15"/>
    <p:sldId id="365" r:id="rId16"/>
    <p:sldId id="367" r:id="rId17"/>
    <p:sldId id="368" r:id="rId18"/>
    <p:sldId id="369" r:id="rId19"/>
    <p:sldId id="482" r:id="rId20"/>
    <p:sldId id="487" r:id="rId21"/>
    <p:sldId id="515" r:id="rId22"/>
    <p:sldId id="517" r:id="rId23"/>
    <p:sldId id="392" r:id="rId24"/>
    <p:sldId id="451" r:id="rId25"/>
    <p:sldId id="528" r:id="rId26"/>
    <p:sldId id="529" r:id="rId27"/>
    <p:sldId id="530" r:id="rId28"/>
    <p:sldId id="531" r:id="rId29"/>
    <p:sldId id="532" r:id="rId30"/>
    <p:sldId id="493" r:id="rId31"/>
    <p:sldId id="494" r:id="rId32"/>
    <p:sldId id="495" r:id="rId33"/>
    <p:sldId id="496" r:id="rId34"/>
    <p:sldId id="497" r:id="rId35"/>
    <p:sldId id="498" r:id="rId36"/>
    <p:sldId id="501" r:id="rId37"/>
    <p:sldId id="502" r:id="rId38"/>
    <p:sldId id="503" r:id="rId39"/>
    <p:sldId id="337" r:id="rId40"/>
    <p:sldId id="336" r:id="rId41"/>
    <p:sldId id="516" r:id="rId42"/>
    <p:sldId id="261" r:id="rId43"/>
    <p:sldId id="505" r:id="rId44"/>
    <p:sldId id="507" r:id="rId45"/>
    <p:sldId id="508" r:id="rId46"/>
    <p:sldId id="509" r:id="rId47"/>
    <p:sldId id="510" r:id="rId48"/>
    <p:sldId id="512" r:id="rId49"/>
    <p:sldId id="513" r:id="rId50"/>
    <p:sldId id="401" r:id="rId51"/>
    <p:sldId id="408" r:id="rId52"/>
    <p:sldId id="409" r:id="rId53"/>
    <p:sldId id="411" r:id="rId54"/>
    <p:sldId id="415" r:id="rId55"/>
    <p:sldId id="416" r:id="rId56"/>
    <p:sldId id="426" r:id="rId57"/>
    <p:sldId id="427" r:id="rId58"/>
    <p:sldId id="420" r:id="rId59"/>
    <p:sldId id="422" r:id="rId60"/>
    <p:sldId id="534" r:id="rId61"/>
    <p:sldId id="535" r:id="rId62"/>
    <p:sldId id="536" r:id="rId63"/>
    <p:sldId id="430" r:id="rId64"/>
    <p:sldId id="524" r:id="rId65"/>
  </p:sldIdLst>
  <p:sldSz cx="9144000" cy="6858000" type="letter"/>
  <p:notesSz cx="7099300" cy="10234613"/>
  <p:kinsoku lang="zh-CN"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1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1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1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1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1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1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1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1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3110D"/>
    <a:srgbClr val="008000"/>
    <a:srgbClr val="ED1611"/>
    <a:srgbClr val="FF3300"/>
    <a:srgbClr val="FFFFFF"/>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66" autoAdjust="0"/>
    <p:restoredTop sz="88508" autoAdjust="0"/>
  </p:normalViewPr>
  <p:slideViewPr>
    <p:cSldViewPr snapToGrid="0">
      <p:cViewPr varScale="1">
        <p:scale>
          <a:sx n="72" d="100"/>
          <a:sy n="72" d="100"/>
        </p:scale>
        <p:origin x="1092" y="56"/>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100" d="100"/>
        <a:sy n="100" d="100"/>
      </p:scale>
      <p:origin x="0" y="-8274"/>
    </p:cViewPr>
  </p:sorterViewPr>
  <p:notesViewPr>
    <p:cSldViewPr snapToGrid="0">
      <p:cViewPr varScale="1">
        <p:scale>
          <a:sx n="42" d="100"/>
          <a:sy n="42" d="100"/>
        </p:scale>
        <p:origin x="-1440" y="-78"/>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s>
</file>

<file path=ppt/_rels/viewProps.xml.rels><?xml version="1.0" encoding="UTF-8" standalone="yes"?>
<Relationships xmlns="http://schemas.openxmlformats.org/package/2006/relationships"><Relationship Id="rId1" Type="http://schemas.openxmlformats.org/officeDocument/2006/relationships/slide" Target="slides/slide5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93484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Rot="1" noChangeAspect="1" noChangeArrowheads="1" noTextEdit="1"/>
          </p:cNvSpPr>
          <p:nvPr>
            <p:ph type="sldImg" idx="2"/>
          </p:nvPr>
        </p:nvSpPr>
        <p:spPr bwMode="auto">
          <a:xfrm>
            <a:off x="989013" y="644525"/>
            <a:ext cx="5135562" cy="385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sp>
      <p:sp>
        <p:nvSpPr>
          <p:cNvPr id="2051" name="Rectangle 3"/>
          <p:cNvSpPr>
            <a:spLocks noGrp="1" noChangeArrowheads="1"/>
          </p:cNvSpPr>
          <p:nvPr>
            <p:ph type="body" sz="quarter" idx="3"/>
          </p:nvPr>
        </p:nvSpPr>
        <p:spPr bwMode="auto">
          <a:xfrm>
            <a:off x="534988" y="4859338"/>
            <a:ext cx="6116637" cy="4608512"/>
          </a:xfrm>
          <a:prstGeom prst="rect">
            <a:avLst/>
          </a:prstGeom>
          <a:noFill/>
          <a:ln w="12700">
            <a:noFill/>
            <a:miter lim="800000"/>
            <a:headEnd/>
            <a:tailEnd/>
          </a:ln>
          <a:effectLst/>
        </p:spPr>
        <p:txBody>
          <a:bodyPr vert="horz" wrap="square" lIns="97546" tIns="47917" rIns="97546" bIns="47917" numCol="1" anchor="t" anchorCtr="0" compatLnSpc="1">
            <a:prstTxWarp prst="textNoShape">
              <a:avLst/>
            </a:prstTxWarp>
          </a:bodyPr>
          <a:lstStyle/>
          <a:p>
            <a:pPr lvl="0"/>
            <a:r>
              <a:rPr lang="en-US" altLang="zh-CN" noProof="0"/>
              <a:t>We want this to be in font 11 and justify.</a:t>
            </a:r>
          </a:p>
        </p:txBody>
      </p:sp>
    </p:spTree>
    <p:extLst>
      <p:ext uri="{BB962C8B-B14F-4D97-AF65-F5344CB8AC3E}">
        <p14:creationId xmlns:p14="http://schemas.microsoft.com/office/powerpoint/2010/main" val="245544551"/>
      </p:ext>
    </p:extLst>
  </p:cSld>
  <p:clrMap bg1="lt1" tx1="dk1" bg2="lt2" tx2="dk2" accent1="accent1" accent2="accent2" accent3="accent3" accent4="accent4" accent5="accent5" accent6="accent6" hlink="hlink" folHlink="folHlink"/>
  <p:notesStyle>
    <a:lvl1pPr algn="just" rtl="0" eaLnBrk="0" fontAlgn="base" hangingPunct="0">
      <a:lnSpc>
        <a:spcPct val="90000"/>
      </a:lnSpc>
      <a:spcBef>
        <a:spcPct val="40000"/>
      </a:spcBef>
      <a:spcAft>
        <a:spcPct val="0"/>
      </a:spcAft>
      <a:defRPr sz="1100" kern="1200">
        <a:solidFill>
          <a:schemeClr val="tx1"/>
        </a:solidFill>
        <a:latin typeface="Arial" charset="0"/>
        <a:ea typeface="+mn-ea"/>
        <a:cs typeface="+mn-cs"/>
      </a:defRPr>
    </a:lvl1pPr>
    <a:lvl2pPr marL="742950" indent="-28575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11430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6002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20574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067960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a:xfrm>
            <a:off x="990600" y="642938"/>
            <a:ext cx="5137150" cy="3852862"/>
          </a:xfrm>
        </p:spPr>
      </p:sp>
      <p:sp>
        <p:nvSpPr>
          <p:cNvPr id="60419" name="Rectangle 3"/>
          <p:cNvSpPr>
            <a:spLocks noGrp="1" noChangeArrowheads="1"/>
          </p:cNvSpPr>
          <p:nvPr>
            <p:ph type="body" idx="1"/>
          </p:nvPr>
        </p:nvSpPr>
        <p:spPr>
          <a:xfrm>
            <a:off x="534988" y="4860925"/>
            <a:ext cx="6116637" cy="4605338"/>
          </a:xfrm>
          <a:noFill/>
          <a:ln w="9525"/>
        </p:spPr>
        <p:txBody>
          <a:bodyPr/>
          <a:lstStyle/>
          <a:p>
            <a:r>
              <a:rPr lang="en-US" altLang="zh-CN"/>
              <a:t>Ingot </a:t>
            </a:r>
            <a:r>
              <a:rPr lang="en-US" altLang="zh-CN">
                <a:sym typeface="Wingdings" pitchFamily="2" charset="2"/>
              </a:rPr>
              <a:t> wafer  die  chip</a:t>
            </a:r>
            <a:endParaRPr lang="en-US" altLang="zh-CN"/>
          </a:p>
          <a:p>
            <a:r>
              <a:rPr lang="en-US" altLang="zh-CN"/>
              <a:t>Please click “how chips are made” on the course website to see the steps in details.</a:t>
            </a:r>
          </a:p>
          <a:p>
            <a:r>
              <a:rPr lang="en-US" altLang="zh-CN"/>
              <a:t>Question asked by a student: why is the wafer a round shape, not a square shape?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p:sp>
      <p:sp>
        <p:nvSpPr>
          <p:cNvPr id="6144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rPr>
              <a:t>算术逻辑部件：</a:t>
            </a:r>
            <a:r>
              <a:rPr lang="en-US" altLang="zh-CN">
                <a:latin typeface="Arial" panose="020B0604020202020204" pitchFamily="34" charset="0"/>
              </a:rPr>
              <a:t>Arithmetic Logic Unit </a:t>
            </a:r>
          </a:p>
        </p:txBody>
      </p:sp>
    </p:spTree>
    <p:extLst>
      <p:ext uri="{BB962C8B-B14F-4D97-AF65-F5344CB8AC3E}">
        <p14:creationId xmlns:p14="http://schemas.microsoft.com/office/powerpoint/2010/main" val="4239321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p:sp>
      <p:sp>
        <p:nvSpPr>
          <p:cNvPr id="7270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a:latin typeface="Arial" panose="020B0604020202020204" pitchFamily="34" charset="0"/>
              </a:rPr>
              <a:t>Merits of Abstraction:</a:t>
            </a:r>
            <a:r>
              <a:rPr lang="en-US" altLang="zh-CN">
                <a:latin typeface="Arial" panose="020B0604020202020204" pitchFamily="34" charset="0"/>
              </a:rPr>
              <a:t> easy understanding, easy designing, compatibility</a:t>
            </a:r>
          </a:p>
          <a:p>
            <a:r>
              <a:rPr lang="en-US" altLang="zh-CN" b="1">
                <a:latin typeface="Arial" panose="020B0604020202020204" pitchFamily="34" charset="0"/>
              </a:rPr>
              <a:t>Difference between Architecture and Organization.</a:t>
            </a:r>
          </a:p>
          <a:p>
            <a:r>
              <a:rPr lang="en-US" altLang="zh-CN" b="1">
                <a:latin typeface="Arial" panose="020B0604020202020204" pitchFamily="34" charset="0"/>
              </a:rPr>
              <a:t>Computer Architecture: 1</a:t>
            </a:r>
            <a:r>
              <a:rPr lang="en-US" altLang="zh-CN">
                <a:latin typeface="Arial" panose="020B0604020202020204" pitchFamily="34" charset="0"/>
              </a:rPr>
              <a:t>)how the software looks at the hardware? 2) functional, abstract view of hardware reflected in software.</a:t>
            </a:r>
          </a:p>
          <a:p>
            <a:endParaRPr lang="en-US" altLang="zh-CN">
              <a:latin typeface="Arial" panose="020B0604020202020204" pitchFamily="34" charset="0"/>
            </a:endParaRPr>
          </a:p>
          <a:p>
            <a:r>
              <a:rPr lang="zh-CN" altLang="en-US">
                <a:latin typeface="Arial" panose="020B0604020202020204" pitchFamily="34" charset="0"/>
              </a:rPr>
              <a:t>每一层用户看到的计算机是不一样的。最终用户工作在应用程序层面，看到的是应用程序虚拟机，只知道如何使用相应的应用程序；应用程序开发人员在程序设计语言层面工作，看到的是高级语言虚拟机，只要会使用各种程序设计语言编程；系统维护人员工作在操作系统层面，看到的是操作系统虚拟机，只要知道系统中的命令和工具如何使用；系统程序员（</a:t>
            </a:r>
            <a:r>
              <a:rPr lang="en-US" altLang="zh-CN">
                <a:latin typeface="Arial" panose="020B0604020202020204" pitchFamily="34" charset="0"/>
              </a:rPr>
              <a:t>OS</a:t>
            </a:r>
            <a:r>
              <a:rPr lang="zh-CN" altLang="en-US">
                <a:latin typeface="Arial" panose="020B0604020202020204" pitchFamily="34" charset="0"/>
              </a:rPr>
              <a:t>和编译器开发人员）工作在计算机逻辑结构层面，看到的是汇编语言虚拟机；而汇编语言就是一台计算机指令系统的符号化表示，计算机的功能和性能就由机器的指令系统集中体现出来。</a:t>
            </a:r>
          </a:p>
        </p:txBody>
      </p:sp>
    </p:spTree>
    <p:extLst>
      <p:ext uri="{BB962C8B-B14F-4D97-AF65-F5344CB8AC3E}">
        <p14:creationId xmlns:p14="http://schemas.microsoft.com/office/powerpoint/2010/main" val="13313740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990600" y="644525"/>
            <a:ext cx="5135563" cy="3851275"/>
          </a:xfrm>
        </p:spPr>
      </p:sp>
      <p:sp>
        <p:nvSpPr>
          <p:cNvPr id="89091" name="Rectangle 3"/>
          <p:cNvSpPr>
            <a:spLocks noGrp="1" noChangeArrowheads="1"/>
          </p:cNvSpPr>
          <p:nvPr>
            <p:ph type="body" idx="1"/>
          </p:nvPr>
        </p:nvSpPr>
        <p:spPr>
          <a:xfrm>
            <a:off x="533400" y="4860925"/>
            <a:ext cx="6118225" cy="460533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2000" b="1">
                <a:latin typeface="Arial" panose="020B0604020202020204" pitchFamily="34" charset="0"/>
              </a:rPr>
              <a:t>“X is n times faster than Y” in English means X = (n+1) Y.</a:t>
            </a:r>
          </a:p>
          <a:p>
            <a:endParaRPr lang="zh-CN" altLang="en-US" sz="2000" b="1">
              <a:latin typeface="Arial" panose="020B0604020202020204" pitchFamily="34" charset="0"/>
            </a:endParaRPr>
          </a:p>
        </p:txBody>
      </p:sp>
    </p:spTree>
    <p:extLst>
      <p:ext uri="{BB962C8B-B14F-4D97-AF65-F5344CB8AC3E}">
        <p14:creationId xmlns:p14="http://schemas.microsoft.com/office/powerpoint/2010/main" val="7693640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xfrm>
            <a:off x="990600" y="644525"/>
            <a:ext cx="5135563" cy="3851275"/>
          </a:xfrm>
        </p:spPr>
      </p:sp>
      <p:sp>
        <p:nvSpPr>
          <p:cNvPr id="92163" name="Rectangle 3"/>
          <p:cNvSpPr>
            <a:spLocks noGrp="1" noChangeArrowheads="1"/>
          </p:cNvSpPr>
          <p:nvPr>
            <p:ph type="body" idx="1"/>
          </p:nvPr>
        </p:nvSpPr>
        <p:spPr>
          <a:xfrm>
            <a:off x="533400" y="4860925"/>
            <a:ext cx="6118225" cy="460533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Need to explain 1) clock cycle, 2) clock frequency.</a:t>
            </a:r>
          </a:p>
          <a:p>
            <a:r>
              <a:rPr lang="en-US" altLang="zh-CN">
                <a:latin typeface="Arial" panose="020B0604020202020204" pitchFamily="34" charset="0"/>
              </a:rPr>
              <a:t>Mention that CPI is important.</a:t>
            </a:r>
          </a:p>
          <a:p>
            <a:endParaRPr lang="en-US" altLang="zh-CN">
              <a:latin typeface="Arial" panose="020B0604020202020204" pitchFamily="34" charset="0"/>
            </a:endParaRPr>
          </a:p>
        </p:txBody>
      </p:sp>
    </p:spTree>
    <p:extLst>
      <p:ext uri="{BB962C8B-B14F-4D97-AF65-F5344CB8AC3E}">
        <p14:creationId xmlns:p14="http://schemas.microsoft.com/office/powerpoint/2010/main" val="5574919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xfrm>
            <a:off x="990600" y="644525"/>
            <a:ext cx="5135563" cy="3851275"/>
          </a:xfrm>
        </p:spPr>
      </p:sp>
      <p:sp>
        <p:nvSpPr>
          <p:cNvPr id="99331" name="Rectangle 3"/>
          <p:cNvSpPr>
            <a:spLocks noGrp="1" noChangeArrowheads="1"/>
          </p:cNvSpPr>
          <p:nvPr>
            <p:ph type="body" idx="1"/>
          </p:nvPr>
        </p:nvSpPr>
        <p:spPr>
          <a:xfrm>
            <a:off x="533400" y="4860925"/>
            <a:ext cx="6118225" cy="460533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CPU execution time, clock cycle are easy to get.</a:t>
            </a:r>
          </a:p>
          <a:p>
            <a:r>
              <a:rPr lang="en-US" altLang="zh-CN">
                <a:latin typeface="Arial" panose="020B0604020202020204" pitchFamily="34" charset="0"/>
              </a:rPr>
              <a:t>How to measure CPI or instruction count? Static counting for small programs or dynamic recording tools(simulator and hardware counter) for large programs.</a:t>
            </a:r>
          </a:p>
        </p:txBody>
      </p:sp>
    </p:spTree>
    <p:extLst>
      <p:ext uri="{BB962C8B-B14F-4D97-AF65-F5344CB8AC3E}">
        <p14:creationId xmlns:p14="http://schemas.microsoft.com/office/powerpoint/2010/main" val="1367196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xfrm>
            <a:off x="990600" y="644525"/>
            <a:ext cx="5135563" cy="3851275"/>
          </a:xfrm>
        </p:spPr>
      </p:sp>
      <p:sp>
        <p:nvSpPr>
          <p:cNvPr id="101379" name="Rectangle 3"/>
          <p:cNvSpPr>
            <a:spLocks noGrp="1" noChangeArrowheads="1"/>
          </p:cNvSpPr>
          <p:nvPr>
            <p:ph type="body" idx="1"/>
          </p:nvPr>
        </p:nvSpPr>
        <p:spPr>
          <a:xfrm>
            <a:off x="533400" y="4860925"/>
            <a:ext cx="6118225" cy="460533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latin typeface="Arial" panose="020B0604020202020204" pitchFamily="34" charset="0"/>
            </a:endParaRPr>
          </a:p>
        </p:txBody>
      </p:sp>
    </p:spTree>
    <p:extLst>
      <p:ext uri="{BB962C8B-B14F-4D97-AF65-F5344CB8AC3E}">
        <p14:creationId xmlns:p14="http://schemas.microsoft.com/office/powerpoint/2010/main" val="30946938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xfrm>
            <a:off x="990600" y="644525"/>
            <a:ext cx="5135563" cy="3851275"/>
          </a:xfrm>
        </p:spPr>
      </p:sp>
      <p:sp>
        <p:nvSpPr>
          <p:cNvPr id="103427" name="Rectangle 3"/>
          <p:cNvSpPr>
            <a:spLocks noGrp="1" noChangeArrowheads="1"/>
          </p:cNvSpPr>
          <p:nvPr>
            <p:ph type="body" idx="1"/>
          </p:nvPr>
        </p:nvSpPr>
        <p:spPr>
          <a:xfrm>
            <a:off x="533400" y="4860925"/>
            <a:ext cx="6118225" cy="460533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Due to such pitfalls, MIPS is not a convincing measurement of the speed.</a:t>
            </a:r>
          </a:p>
        </p:txBody>
      </p:sp>
    </p:spTree>
    <p:extLst>
      <p:ext uri="{BB962C8B-B14F-4D97-AF65-F5344CB8AC3E}">
        <p14:creationId xmlns:p14="http://schemas.microsoft.com/office/powerpoint/2010/main" val="7634032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xfrm>
            <a:off x="990600" y="644525"/>
            <a:ext cx="5135563" cy="3851275"/>
          </a:xfrm>
        </p:spPr>
      </p:sp>
      <p:sp>
        <p:nvSpPr>
          <p:cNvPr id="105475" name="Rectangle 3"/>
          <p:cNvSpPr>
            <a:spLocks noGrp="1" noChangeArrowheads="1"/>
          </p:cNvSpPr>
          <p:nvPr>
            <p:ph type="body" idx="1"/>
          </p:nvPr>
        </p:nvSpPr>
        <p:spPr>
          <a:xfrm>
            <a:off x="533400" y="4860925"/>
            <a:ext cx="6118225" cy="460533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100000"/>
              </a:lnSpc>
              <a:spcBef>
                <a:spcPct val="0"/>
              </a:spcBef>
            </a:pPr>
            <a:endParaRPr lang="en-US" altLang="zh-CN" sz="1800" dirty="0">
              <a:latin typeface="Helvetica" panose="020B0604020202020204" pitchFamily="34" charset="0"/>
            </a:endParaRPr>
          </a:p>
          <a:p>
            <a:pPr algn="l">
              <a:lnSpc>
                <a:spcPct val="100000"/>
              </a:lnSpc>
              <a:spcBef>
                <a:spcPct val="0"/>
              </a:spcBef>
            </a:pPr>
            <a:endParaRPr lang="en-US" altLang="zh-CN" sz="1800" dirty="0">
              <a:latin typeface="Helvetica" panose="020B0604020202020204" pitchFamily="34" charset="0"/>
            </a:endParaRPr>
          </a:p>
          <a:p>
            <a:pPr algn="l">
              <a:lnSpc>
                <a:spcPct val="100000"/>
              </a:lnSpc>
              <a:spcBef>
                <a:spcPct val="0"/>
              </a:spcBef>
            </a:pPr>
            <a:endParaRPr lang="en-US" altLang="zh-CN" sz="1800" dirty="0">
              <a:latin typeface="Helvetica" panose="020B0604020202020204" pitchFamily="34" charset="0"/>
            </a:endParaRPr>
          </a:p>
          <a:p>
            <a:pPr algn="l">
              <a:lnSpc>
                <a:spcPct val="100000"/>
              </a:lnSpc>
              <a:spcBef>
                <a:spcPct val="0"/>
              </a:spcBef>
            </a:pPr>
            <a:endParaRPr lang="en-US" altLang="zh-CN" sz="1800" dirty="0">
              <a:latin typeface="Helvetica" panose="020B0604020202020204" pitchFamily="34" charset="0"/>
            </a:endParaRPr>
          </a:p>
        </p:txBody>
      </p:sp>
    </p:spTree>
    <p:extLst>
      <p:ext uri="{BB962C8B-B14F-4D97-AF65-F5344CB8AC3E}">
        <p14:creationId xmlns:p14="http://schemas.microsoft.com/office/powerpoint/2010/main" val="3213744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xfrm>
            <a:off x="990600" y="644525"/>
            <a:ext cx="5135563" cy="3851275"/>
          </a:xfrm>
        </p:spPr>
      </p:sp>
      <p:sp>
        <p:nvSpPr>
          <p:cNvPr id="107523" name="Rectangle 3"/>
          <p:cNvSpPr>
            <a:spLocks noGrp="1" noChangeArrowheads="1"/>
          </p:cNvSpPr>
          <p:nvPr>
            <p:ph type="body" idx="1"/>
          </p:nvPr>
        </p:nvSpPr>
        <p:spPr>
          <a:xfrm>
            <a:off x="533400" y="4860925"/>
            <a:ext cx="6118225" cy="460533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So far, All we discussed is for the performance evaluation of one computer based on one program. But how to compare 2 computers? Can we use only one program for the comparison purpose? You might have already seen the importance of benchmarks.</a:t>
            </a:r>
          </a:p>
        </p:txBody>
      </p:sp>
    </p:spTree>
    <p:extLst>
      <p:ext uri="{BB962C8B-B14F-4D97-AF65-F5344CB8AC3E}">
        <p14:creationId xmlns:p14="http://schemas.microsoft.com/office/powerpoint/2010/main" val="1061244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992188" y="768350"/>
            <a:ext cx="5114925" cy="3836988"/>
          </a:xfrm>
          <a:solidFill>
            <a:srgbClr val="FFFFFF"/>
          </a:solidFill>
          <a:ln w="12700">
            <a:solidFill>
              <a:srgbClr val="000000"/>
            </a:solidFill>
            <a:miter lim="800000"/>
            <a:headEnd/>
            <a:tailEnd/>
          </a:ln>
        </p:spPr>
      </p:sp>
      <p:sp>
        <p:nvSpPr>
          <p:cNvPr id="18435" name="Rectangle 3"/>
          <p:cNvSpPr>
            <a:spLocks noGrp="1" noChangeArrowheads="1"/>
          </p:cNvSpPr>
          <p:nvPr>
            <p:ph type="body" idx="1"/>
          </p:nvPr>
        </p:nvSpPr>
        <p:spPr>
          <a:xfrm>
            <a:off x="946150" y="4860925"/>
            <a:ext cx="5207000" cy="4605338"/>
          </a:xfrm>
          <a:solidFill>
            <a:srgbClr val="FFFFFF"/>
          </a:solidFill>
          <a:ln>
            <a:solidFill>
              <a:srgbClr val="000000"/>
            </a:solidFill>
          </a:ln>
        </p:spPr>
        <p:txBody>
          <a:bodyPr lIns="99040" tIns="49519" rIns="99040" bIns="49519"/>
          <a:lstStyle/>
          <a:p>
            <a:r>
              <a:rPr lang="en-US" altLang="zh-CN">
                <a:latin typeface="Arial" panose="020B0604020202020204" pitchFamily="34" charset="0"/>
              </a:rPr>
              <a:t>ENICA 18000</a:t>
            </a:r>
            <a:r>
              <a:rPr lang="zh-CN" altLang="en-US">
                <a:latin typeface="Arial" panose="020B0604020202020204" pitchFamily="34" charset="0"/>
              </a:rPr>
              <a:t>个电子管，1500个继电器，重30吨。有20个寄存器，每个10位十进制数（100个电子管），每一位十进制数用10个电子管表示，看十个电子管中哪个亮表示几。有6000个开关。靠设置开关、连接插头和插座来编程。</a:t>
            </a:r>
          </a:p>
        </p:txBody>
      </p:sp>
    </p:spTree>
    <p:extLst>
      <p:ext uri="{BB962C8B-B14F-4D97-AF65-F5344CB8AC3E}">
        <p14:creationId xmlns:p14="http://schemas.microsoft.com/office/powerpoint/2010/main" val="34465394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xfrm>
            <a:off x="990600" y="644525"/>
            <a:ext cx="5135563" cy="3851275"/>
          </a:xfrm>
        </p:spPr>
      </p:sp>
      <p:sp>
        <p:nvSpPr>
          <p:cNvPr id="109571" name="Rectangle 3"/>
          <p:cNvSpPr>
            <a:spLocks noGrp="1" noChangeArrowheads="1"/>
          </p:cNvSpPr>
          <p:nvPr>
            <p:ph type="body" idx="1"/>
          </p:nvPr>
        </p:nvSpPr>
        <p:spPr>
          <a:xfrm>
            <a:off x="533400" y="4860925"/>
            <a:ext cx="6118225" cy="460533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Tree>
    <p:extLst>
      <p:ext uri="{BB962C8B-B14F-4D97-AF65-F5344CB8AC3E}">
        <p14:creationId xmlns:p14="http://schemas.microsoft.com/office/powerpoint/2010/main" val="30018324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xfrm>
            <a:off x="990600" y="644525"/>
            <a:ext cx="5135563" cy="3851275"/>
          </a:xfrm>
        </p:spPr>
      </p:sp>
      <p:sp>
        <p:nvSpPr>
          <p:cNvPr id="130051" name="Rectangle 3"/>
          <p:cNvSpPr>
            <a:spLocks noGrp="1" noChangeArrowheads="1"/>
          </p:cNvSpPr>
          <p:nvPr>
            <p:ph type="body" idx="1"/>
          </p:nvPr>
        </p:nvSpPr>
        <p:spPr>
          <a:xfrm>
            <a:off x="533400" y="4860925"/>
            <a:ext cx="6118225" cy="4605338"/>
          </a:xfrm>
          <a:noFill/>
          <a:ln w="9525"/>
        </p:spPr>
        <p:txBody>
          <a:bodyPr lIns="96049" tIns="48024" rIns="96049" bIns="48024"/>
          <a:lstStyle/>
          <a:p>
            <a:r>
              <a:rPr lang="en-US" altLang="zh-CN"/>
              <a:t>time reference on machine ÷ time on measured machine is actually the normalized speed (e.g., MIPS) in order to see how many times faster the new machine is than the reference machine.</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xfrm>
            <a:off x="990600" y="644525"/>
            <a:ext cx="5135563" cy="3851275"/>
          </a:xfrm>
        </p:spPr>
      </p:sp>
      <p:sp>
        <p:nvSpPr>
          <p:cNvPr id="130051" name="Rectangle 3"/>
          <p:cNvSpPr>
            <a:spLocks noGrp="1" noChangeArrowheads="1"/>
          </p:cNvSpPr>
          <p:nvPr>
            <p:ph type="body" idx="1"/>
          </p:nvPr>
        </p:nvSpPr>
        <p:spPr>
          <a:xfrm>
            <a:off x="533400" y="4860925"/>
            <a:ext cx="6118225" cy="4605338"/>
          </a:xfrm>
          <a:noFill/>
          <a:ln w="9525"/>
        </p:spPr>
        <p:txBody>
          <a:bodyPr lIns="96049" tIns="48024" rIns="96049" bIns="48024"/>
          <a:lstStyle/>
          <a:p>
            <a:r>
              <a:rPr lang="en-US" altLang="zh-CN"/>
              <a:t>time reference on machine ÷ time on measured machine is actually the normalized speed (e.g., MIPS) in order to see how many times faster the new machine is than the reference machine.</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spect="1" noChangeArrowheads="1" noTextEdit="1"/>
          </p:cNvSpPr>
          <p:nvPr>
            <p:ph type="sldImg"/>
          </p:nvPr>
        </p:nvSpPr>
        <p:spPr>
          <a:xfrm>
            <a:off x="992188" y="768350"/>
            <a:ext cx="5114925" cy="3836988"/>
          </a:xfrm>
          <a:solidFill>
            <a:srgbClr val="FFFFFF"/>
          </a:solidFill>
          <a:ln w="12700">
            <a:solidFill>
              <a:srgbClr val="000000"/>
            </a:solidFill>
            <a:miter lim="800000"/>
            <a:headEnd/>
            <a:tailEnd/>
          </a:ln>
        </p:spPr>
      </p:sp>
      <p:sp>
        <p:nvSpPr>
          <p:cNvPr id="20483" name="Rectangle 3"/>
          <p:cNvSpPr>
            <a:spLocks noGrp="1" noChangeArrowheads="1"/>
          </p:cNvSpPr>
          <p:nvPr>
            <p:ph type="body" idx="1"/>
          </p:nvPr>
        </p:nvSpPr>
        <p:spPr>
          <a:xfrm>
            <a:off x="946150" y="4860925"/>
            <a:ext cx="5207000" cy="4605338"/>
          </a:xfrm>
          <a:solidFill>
            <a:srgbClr val="FFFFFF"/>
          </a:solidFill>
          <a:ln>
            <a:solidFill>
              <a:srgbClr val="000000"/>
            </a:solidFill>
          </a:ln>
        </p:spPr>
        <p:txBody>
          <a:bodyPr lIns="99040" tIns="49519" rIns="99040" bIns="49519"/>
          <a:lstStyle/>
          <a:p>
            <a:r>
              <a:rPr lang="zh-CN" altLang="en-US">
                <a:latin typeface="Arial" panose="020B0604020202020204" pitchFamily="34" charset="0"/>
              </a:rPr>
              <a:t>有20个寄存器，每个10位十进制数，有6000个开关。靠设置开关、连接插头和插座来编程。</a:t>
            </a:r>
          </a:p>
          <a:p>
            <a:endParaRPr lang="zh-CN" altLang="en-US">
              <a:latin typeface="Arial" panose="020B0604020202020204" pitchFamily="34" charset="0"/>
            </a:endParaRPr>
          </a:p>
        </p:txBody>
      </p:sp>
    </p:spTree>
    <p:extLst>
      <p:ext uri="{BB962C8B-B14F-4D97-AF65-F5344CB8AC3E}">
        <p14:creationId xmlns:p14="http://schemas.microsoft.com/office/powerpoint/2010/main" val="646634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300" dirty="0">
                <a:latin typeface="微软雅黑" panose="020B0503020204020204" pitchFamily="34" charset="-122"/>
                <a:ea typeface="微软雅黑" panose="020B0503020204020204" pitchFamily="34" charset="-122"/>
              </a:rPr>
              <a:t>冯</a:t>
            </a:r>
            <a:r>
              <a:rPr lang="en-US" altLang="zh-CN" sz="1300" dirty="0">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诺伊曼是原籍匈牙利的数学家，被称为“计算机之父”和“博弈论之父”，</a:t>
            </a:r>
            <a:r>
              <a:rPr lang="en-US" altLang="zh-CN" sz="1300" dirty="0">
                <a:latin typeface="微软雅黑" panose="020B0503020204020204" pitchFamily="34" charset="-122"/>
                <a:ea typeface="微软雅黑" panose="020B0503020204020204" pitchFamily="34" charset="-122"/>
              </a:rPr>
              <a:t>EDVAC</a:t>
            </a:r>
            <a:r>
              <a:rPr lang="zh-CN" altLang="en-US" sz="1300" dirty="0">
                <a:latin typeface="微软雅黑" panose="020B0503020204020204" pitchFamily="34" charset="-122"/>
                <a:ea typeface="微软雅黑" panose="020B0503020204020204" pitchFamily="34" charset="-122"/>
              </a:rPr>
              <a:t>称为离散变量自动电子计算机</a:t>
            </a:r>
          </a:p>
          <a:p>
            <a:r>
              <a:rPr lang="zh-CN" altLang="en-US" sz="1300" dirty="0">
                <a:latin typeface="微软雅黑" panose="020B0503020204020204" pitchFamily="34" charset="-122"/>
                <a:ea typeface="微软雅黑" panose="020B0503020204020204" pitchFamily="34" charset="-122"/>
              </a:rPr>
              <a:t>因为</a:t>
            </a:r>
            <a:r>
              <a:rPr lang="en-US" altLang="zh-CN" sz="1300" dirty="0">
                <a:latin typeface="微软雅黑" panose="020B0503020204020204" pitchFamily="34" charset="-122"/>
                <a:ea typeface="微软雅黑" panose="020B0503020204020204" pitchFamily="34" charset="-122"/>
              </a:rPr>
              <a:t>ENIAC</a:t>
            </a:r>
            <a:r>
              <a:rPr lang="zh-CN" altLang="en-US" sz="1300" dirty="0">
                <a:latin typeface="微软雅黑" panose="020B0503020204020204" pitchFamily="34" charset="-122"/>
                <a:ea typeface="微软雅黑" panose="020B0503020204020204" pitchFamily="34" charset="-122"/>
              </a:rPr>
              <a:t>没有存储器，也不是用二进制表示信息，所以，制造和使用的时候有很多问题，</a:t>
            </a:r>
            <a:r>
              <a:rPr lang="en-US" altLang="zh-CN" sz="1300" dirty="0">
                <a:latin typeface="微软雅黑" panose="020B0503020204020204" pitchFamily="34" charset="-122"/>
                <a:ea typeface="微软雅黑" panose="020B0503020204020204" pitchFamily="34" charset="-122"/>
              </a:rPr>
              <a:t>ENIAC</a:t>
            </a:r>
            <a:r>
              <a:rPr lang="zh-CN" altLang="en-US" sz="1300" dirty="0">
                <a:latin typeface="微软雅黑" panose="020B0503020204020204" pitchFamily="34" charset="-122"/>
                <a:ea typeface="微软雅黑" panose="020B0503020204020204" pitchFamily="34" charset="-122"/>
              </a:rPr>
              <a:t>研制小组认为许多方面需要改进，因此，在他们共同研讨的基础上，才有了</a:t>
            </a:r>
            <a:r>
              <a:rPr lang="en-US" altLang="zh-CN" sz="1300" dirty="0">
                <a:latin typeface="微软雅黑" panose="020B0503020204020204" pitchFamily="34" charset="-122"/>
                <a:ea typeface="微软雅黑" panose="020B0503020204020204" pitchFamily="34" charset="-122"/>
              </a:rPr>
              <a:t>EDVAC</a:t>
            </a:r>
            <a:r>
              <a:rPr lang="zh-CN" altLang="en-US" sz="1300" dirty="0">
                <a:latin typeface="微软雅黑" panose="020B0503020204020204" pitchFamily="34" charset="-122"/>
                <a:ea typeface="微软雅黑" panose="020B0503020204020204" pitchFamily="34" charset="-122"/>
              </a:rPr>
              <a:t>方案的思想。</a:t>
            </a:r>
          </a:p>
        </p:txBody>
      </p:sp>
    </p:spTree>
    <p:extLst>
      <p:ext uri="{BB962C8B-B14F-4D97-AF65-F5344CB8AC3E}">
        <p14:creationId xmlns:p14="http://schemas.microsoft.com/office/powerpoint/2010/main" val="1249606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xfrm>
            <a:off x="993775" y="768350"/>
            <a:ext cx="5114925" cy="3836988"/>
          </a:xfrm>
          <a:solidFill>
            <a:srgbClr val="FFFFFF"/>
          </a:solidFill>
          <a:ln w="12700">
            <a:solidFill>
              <a:srgbClr val="000000"/>
            </a:solidFill>
            <a:miter lim="800000"/>
            <a:headEnd/>
            <a:tailEnd/>
          </a:ln>
        </p:spPr>
      </p:sp>
      <p:sp>
        <p:nvSpPr>
          <p:cNvPr id="26627" name="Rectangle 3"/>
          <p:cNvSpPr>
            <a:spLocks noGrp="1" noChangeArrowheads="1"/>
          </p:cNvSpPr>
          <p:nvPr>
            <p:ph type="body" idx="1"/>
          </p:nvPr>
        </p:nvSpPr>
        <p:spPr>
          <a:xfrm>
            <a:off x="946150" y="4860925"/>
            <a:ext cx="5207000" cy="4605338"/>
          </a:xfrm>
          <a:solidFill>
            <a:srgbClr val="FFFFFF"/>
          </a:solidFill>
          <a:ln>
            <a:solidFill>
              <a:srgbClr val="000000"/>
            </a:solidFill>
          </a:ln>
        </p:spPr>
        <p:txBody>
          <a:bodyPr/>
          <a:lstStyle/>
          <a:p>
            <a:r>
              <a:rPr lang="zh-CN" altLang="en-US" sz="2200">
                <a:solidFill>
                  <a:srgbClr val="000099"/>
                </a:solidFill>
                <a:latin typeface="Arial" panose="020B0604020202020204" pitchFamily="34" charset="0"/>
              </a:rPr>
              <a:t>问题：为什么可用集成电路实现计算机？</a:t>
            </a:r>
          </a:p>
          <a:p>
            <a:r>
              <a:rPr lang="zh-CN" altLang="en-US" sz="2200">
                <a:solidFill>
                  <a:srgbClr val="000099"/>
                </a:solidFill>
                <a:latin typeface="Arial" panose="020B0604020202020204" pitchFamily="34" charset="0"/>
              </a:rPr>
              <a:t>问题：计算机的基本功能是什么？</a:t>
            </a:r>
          </a:p>
          <a:p>
            <a:pPr>
              <a:spcBef>
                <a:spcPct val="0"/>
              </a:spcBef>
            </a:pPr>
            <a:r>
              <a:rPr lang="zh-CN" altLang="en-US" sz="2200">
                <a:solidFill>
                  <a:srgbClr val="000099"/>
                </a:solidFill>
                <a:latin typeface="Arial" panose="020B0604020202020204" pitchFamily="34" charset="0"/>
              </a:rPr>
              <a:t>问题：这些基本功能如何实现？</a:t>
            </a:r>
          </a:p>
          <a:p>
            <a:endParaRPr lang="zh-CN" altLang="en-US" sz="2200">
              <a:solidFill>
                <a:srgbClr val="000099"/>
              </a:solidFill>
              <a:latin typeface="Arial" panose="020B0604020202020204" pitchFamily="34" charset="0"/>
            </a:endParaRPr>
          </a:p>
        </p:txBody>
      </p:sp>
    </p:spTree>
    <p:extLst>
      <p:ext uri="{BB962C8B-B14F-4D97-AF65-F5344CB8AC3E}">
        <p14:creationId xmlns:p14="http://schemas.microsoft.com/office/powerpoint/2010/main" val="46462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ChangeArrowheads="1" noTextEdit="1"/>
          </p:cNvSpPr>
          <p:nvPr>
            <p:ph type="sldImg"/>
          </p:nvPr>
        </p:nvSpPr>
        <p:spPr>
          <a:xfrm>
            <a:off x="993775" y="768350"/>
            <a:ext cx="5114925" cy="3836988"/>
          </a:xfrm>
          <a:solidFill>
            <a:srgbClr val="FFFFFF"/>
          </a:solidFill>
          <a:ln w="12700">
            <a:solidFill>
              <a:srgbClr val="000000"/>
            </a:solidFill>
            <a:miter lim="800000"/>
            <a:headEnd/>
            <a:tailEnd/>
          </a:ln>
        </p:spPr>
      </p:sp>
      <p:sp>
        <p:nvSpPr>
          <p:cNvPr id="28675" name="Rectangle 3"/>
          <p:cNvSpPr>
            <a:spLocks noGrp="1" noChangeArrowheads="1"/>
          </p:cNvSpPr>
          <p:nvPr>
            <p:ph type="body" idx="1"/>
          </p:nvPr>
        </p:nvSpPr>
        <p:spPr>
          <a:xfrm>
            <a:off x="946150" y="4860925"/>
            <a:ext cx="5207000" cy="4605338"/>
          </a:xfrm>
          <a:solidFill>
            <a:srgbClr val="FFFFFF"/>
          </a:solidFill>
          <a:ln>
            <a:solidFill>
              <a:srgbClr val="000000"/>
            </a:solidFill>
          </a:ln>
        </p:spPr>
        <p:txBody>
          <a:bodyPr/>
          <a:lstStyle/>
          <a:p>
            <a:r>
              <a:rPr lang="zh-CN" altLang="en-US" sz="2200">
                <a:solidFill>
                  <a:srgbClr val="000099"/>
                </a:solidFill>
                <a:latin typeface="Arial" panose="020B0604020202020204" pitchFamily="34" charset="0"/>
              </a:rPr>
              <a:t>问题1：引入“兼容机”有什么好处？</a:t>
            </a:r>
          </a:p>
          <a:p>
            <a:r>
              <a:rPr lang="zh-CN" altLang="en-US" sz="2200">
                <a:solidFill>
                  <a:srgbClr val="000099"/>
                </a:solidFill>
                <a:latin typeface="Arial" panose="020B0604020202020204" pitchFamily="34" charset="0"/>
              </a:rPr>
              <a:t>问题2：实现“系列机”的关键是什么？</a:t>
            </a:r>
          </a:p>
        </p:txBody>
      </p:sp>
    </p:spTree>
    <p:extLst>
      <p:ext uri="{BB962C8B-B14F-4D97-AF65-F5344CB8AC3E}">
        <p14:creationId xmlns:p14="http://schemas.microsoft.com/office/powerpoint/2010/main" val="3076038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p:sp>
      <p:sp>
        <p:nvSpPr>
          <p:cNvPr id="30723"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en-US">
              <a:latin typeface="Arial" panose="020B0604020202020204" pitchFamily="34" charset="0"/>
            </a:endParaRPr>
          </a:p>
        </p:txBody>
      </p:sp>
    </p:spTree>
    <p:extLst>
      <p:ext uri="{BB962C8B-B14F-4D97-AF65-F5344CB8AC3E}">
        <p14:creationId xmlns:p14="http://schemas.microsoft.com/office/powerpoint/2010/main" val="40240896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spect="1" noChangeArrowheads="1" noTextEdit="1"/>
          </p:cNvSpPr>
          <p:nvPr>
            <p:ph type="sldImg"/>
          </p:nvPr>
        </p:nvSpPr>
        <p:spPr>
          <a:xfrm>
            <a:off x="993775" y="768350"/>
            <a:ext cx="5114925" cy="3836988"/>
          </a:xfrm>
          <a:solidFill>
            <a:srgbClr val="FFFFFF"/>
          </a:solidFill>
          <a:ln w="12700">
            <a:solidFill>
              <a:srgbClr val="000000"/>
            </a:solidFill>
            <a:miter lim="800000"/>
            <a:headEnd/>
            <a:tailEnd/>
          </a:ln>
        </p:spPr>
      </p:sp>
      <p:sp>
        <p:nvSpPr>
          <p:cNvPr id="32771" name="Rectangle 3"/>
          <p:cNvSpPr>
            <a:spLocks noGrp="1" noChangeArrowheads="1"/>
          </p:cNvSpPr>
          <p:nvPr>
            <p:ph type="body" idx="1"/>
          </p:nvPr>
        </p:nvSpPr>
        <p:spPr>
          <a:xfrm>
            <a:off x="946150" y="4860925"/>
            <a:ext cx="5207000" cy="4605338"/>
          </a:xfrm>
          <a:solidFill>
            <a:srgbClr val="FFFFFF"/>
          </a:solidFill>
          <a:ln>
            <a:solidFill>
              <a:srgbClr val="000000"/>
            </a:solidFill>
          </a:ln>
        </p:spPr>
        <p:txBody>
          <a:bodyPr/>
          <a:lstStyle/>
          <a:p>
            <a:pPr>
              <a:spcBef>
                <a:spcPct val="0"/>
              </a:spcBef>
            </a:pPr>
            <a:r>
              <a:rPr lang="zh-CN" altLang="en-US" sz="2200">
                <a:latin typeface="Arial" panose="020B0604020202020204" pitchFamily="34" charset="0"/>
              </a:rPr>
              <a:t>问题：“总线结构”有什么好处？</a:t>
            </a:r>
          </a:p>
          <a:p>
            <a:endParaRPr lang="zh-CN" altLang="en-US">
              <a:latin typeface="Arial" panose="020B0604020202020204" pitchFamily="34" charset="0"/>
            </a:endParaRPr>
          </a:p>
        </p:txBody>
      </p:sp>
    </p:spTree>
    <p:extLst>
      <p:ext uri="{BB962C8B-B14F-4D97-AF65-F5344CB8AC3E}">
        <p14:creationId xmlns:p14="http://schemas.microsoft.com/office/powerpoint/2010/main" val="208919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p:sp>
      <p:sp>
        <p:nvSpPr>
          <p:cNvPr id="3481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rPr>
              <a:t>有的书上称第四代是</a:t>
            </a:r>
            <a:r>
              <a:rPr lang="en-US" altLang="zh-CN">
                <a:latin typeface="Arial" panose="020B0604020202020204" pitchFamily="34" charset="0"/>
              </a:rPr>
              <a:t>VLSI，</a:t>
            </a:r>
            <a:r>
              <a:rPr lang="zh-CN" altLang="en-US">
                <a:latin typeface="Arial" panose="020B0604020202020204" pitchFamily="34" charset="0"/>
              </a:rPr>
              <a:t>从80年代开始（如本书和</a:t>
            </a:r>
            <a:r>
              <a:rPr lang="en-US" altLang="zh-CN">
                <a:latin typeface="Arial" panose="020B0604020202020204" pitchFamily="34" charset="0"/>
              </a:rPr>
              <a:t>Andraw</a:t>
            </a:r>
            <a:r>
              <a:rPr lang="zh-CN" altLang="en-US">
                <a:latin typeface="Arial" panose="020B0604020202020204" pitchFamily="34" charset="0"/>
              </a:rPr>
              <a:t>编的《结构化计算机组成》），有的书称第四代是</a:t>
            </a:r>
            <a:r>
              <a:rPr lang="en-US" altLang="zh-CN">
                <a:latin typeface="Arial" panose="020B0604020202020204" pitchFamily="34" charset="0"/>
              </a:rPr>
              <a:t>LSI，</a:t>
            </a:r>
            <a:r>
              <a:rPr lang="zh-CN" altLang="en-US">
                <a:latin typeface="Arial" panose="020B0604020202020204" pitchFamily="34" charset="0"/>
              </a:rPr>
              <a:t>从72年开始，有的又分成</a:t>
            </a:r>
            <a:r>
              <a:rPr lang="en-US" altLang="zh-CN">
                <a:latin typeface="Arial" panose="020B0604020202020204" pitchFamily="34" charset="0"/>
              </a:rPr>
              <a:t>LSI</a:t>
            </a:r>
            <a:r>
              <a:rPr lang="zh-CN" altLang="en-US">
                <a:latin typeface="Arial" panose="020B0604020202020204" pitchFamily="34" charset="0"/>
              </a:rPr>
              <a:t>时代和</a:t>
            </a:r>
            <a:r>
              <a:rPr lang="en-US" altLang="zh-CN">
                <a:latin typeface="Arial" panose="020B0604020202020204" pitchFamily="34" charset="0"/>
              </a:rPr>
              <a:t>VLSI</a:t>
            </a:r>
            <a:r>
              <a:rPr lang="zh-CN" altLang="en-US">
                <a:latin typeface="Arial" panose="020B0604020202020204" pitchFamily="34" charset="0"/>
              </a:rPr>
              <a:t>时代。</a:t>
            </a:r>
          </a:p>
        </p:txBody>
      </p:sp>
    </p:spTree>
    <p:extLst>
      <p:ext uri="{BB962C8B-B14F-4D97-AF65-F5344CB8AC3E}">
        <p14:creationId xmlns:p14="http://schemas.microsoft.com/office/powerpoint/2010/main" val="86771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1"/>
          <p:cNvSpPr>
            <a:spLocks noGrp="1"/>
          </p:cNvSpPr>
          <p:nvPr>
            <p:ph type="sldNum" sz="quarter" idx="4"/>
          </p:nvPr>
        </p:nvSpPr>
        <p:spPr>
          <a:xfrm>
            <a:off x="7086600" y="6492875"/>
            <a:ext cx="2057400" cy="365125"/>
          </a:xfrm>
          <a:prstGeom prst="rect">
            <a:avLst/>
          </a:prstGeom>
        </p:spPr>
        <p:txBody>
          <a:bodyPr vert="horz" lIns="91440" tIns="45720" rIns="91440" bIns="45720" rtlCol="0" anchor="ctr"/>
          <a:lstStyle>
            <a:lvl1pPr algn="r">
              <a:defRPr sz="1200">
                <a:solidFill>
                  <a:schemeClr val="tx1"/>
                </a:solidFill>
              </a:defRPr>
            </a:lvl1pPr>
          </a:lstStyle>
          <a:p>
            <a:fld id="{B889F279-0C5D-4FA7-8CEA-9D3E73AA67A1}" type="slidenum">
              <a:rPr lang="zh-CN" altLang="en-US" smtClean="0"/>
              <a:pPr/>
              <a:t>‹#›</a:t>
            </a:fld>
            <a:endParaRPr lang="zh-CN" altLang="en-US" dirty="0"/>
          </a:p>
        </p:txBody>
      </p:sp>
    </p:spTree>
    <p:extLst>
      <p:ext uri="{BB962C8B-B14F-4D97-AF65-F5344CB8AC3E}">
        <p14:creationId xmlns:p14="http://schemas.microsoft.com/office/powerpoint/2010/main" val="389758948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95300" y="1295400"/>
            <a:ext cx="4019550" cy="24114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67250" y="1295400"/>
            <a:ext cx="4019550" cy="24114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1"/>
          <p:cNvSpPr>
            <a:spLocks noGrp="1"/>
          </p:cNvSpPr>
          <p:nvPr>
            <p:ph type="sldNum" sz="quarter" idx="4"/>
          </p:nvPr>
        </p:nvSpPr>
        <p:spPr>
          <a:xfrm>
            <a:off x="7086600" y="6492875"/>
            <a:ext cx="2057400" cy="365125"/>
          </a:xfrm>
          <a:prstGeom prst="rect">
            <a:avLst/>
          </a:prstGeom>
        </p:spPr>
        <p:txBody>
          <a:bodyPr vert="horz" lIns="91440" tIns="45720" rIns="91440" bIns="45720" rtlCol="0" anchor="ctr"/>
          <a:lstStyle>
            <a:lvl1pPr algn="r">
              <a:defRPr sz="1200">
                <a:solidFill>
                  <a:schemeClr val="tx1"/>
                </a:solidFill>
              </a:defRPr>
            </a:lvl1pPr>
          </a:lstStyle>
          <a:p>
            <a:fld id="{B889F279-0C5D-4FA7-8CEA-9D3E73AA67A1}" type="slidenum">
              <a:rPr lang="zh-CN" altLang="en-US" smtClean="0"/>
              <a:pPr/>
              <a:t>‹#›</a:t>
            </a:fld>
            <a:endParaRPr lang="zh-CN" altLang="en-US" dirty="0"/>
          </a:p>
        </p:txBody>
      </p:sp>
    </p:spTree>
    <p:extLst>
      <p:ext uri="{BB962C8B-B14F-4D97-AF65-F5344CB8AC3E}">
        <p14:creationId xmlns:p14="http://schemas.microsoft.com/office/powerpoint/2010/main" val="271846706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1"/>
          <p:cNvSpPr>
            <a:spLocks noGrp="1"/>
          </p:cNvSpPr>
          <p:nvPr>
            <p:ph type="sldNum" sz="quarter" idx="4"/>
          </p:nvPr>
        </p:nvSpPr>
        <p:spPr>
          <a:xfrm>
            <a:off x="7086600" y="6492875"/>
            <a:ext cx="2057400" cy="365125"/>
          </a:xfrm>
          <a:prstGeom prst="rect">
            <a:avLst/>
          </a:prstGeom>
        </p:spPr>
        <p:txBody>
          <a:bodyPr vert="horz" lIns="91440" tIns="45720" rIns="91440" bIns="45720" rtlCol="0" anchor="ctr"/>
          <a:lstStyle>
            <a:lvl1pPr algn="r">
              <a:defRPr sz="1200">
                <a:solidFill>
                  <a:schemeClr val="tx1"/>
                </a:solidFill>
              </a:defRPr>
            </a:lvl1pPr>
          </a:lstStyle>
          <a:p>
            <a:fld id="{B889F279-0C5D-4FA7-8CEA-9D3E73AA67A1}" type="slidenum">
              <a:rPr lang="zh-CN" altLang="en-US" smtClean="0"/>
              <a:pPr/>
              <a:t>‹#›</a:t>
            </a:fld>
            <a:endParaRPr lang="zh-CN" altLang="en-US" dirty="0"/>
          </a:p>
        </p:txBody>
      </p:sp>
    </p:spTree>
    <p:extLst>
      <p:ext uri="{BB962C8B-B14F-4D97-AF65-F5344CB8AC3E}">
        <p14:creationId xmlns:p14="http://schemas.microsoft.com/office/powerpoint/2010/main" val="3149254903"/>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a:xfrm>
            <a:off x="7086600" y="6492875"/>
            <a:ext cx="2057400" cy="365125"/>
          </a:xfrm>
          <a:prstGeom prst="rect">
            <a:avLst/>
          </a:prstGeom>
        </p:spPr>
        <p:txBody>
          <a:bodyPr vert="horz" lIns="91440" tIns="45720" rIns="91440" bIns="45720" rtlCol="0" anchor="ctr"/>
          <a:lstStyle>
            <a:lvl1pPr algn="r">
              <a:defRPr sz="1200">
                <a:solidFill>
                  <a:schemeClr val="tx1"/>
                </a:solidFill>
              </a:defRPr>
            </a:lvl1pPr>
          </a:lstStyle>
          <a:p>
            <a:fld id="{B889F279-0C5D-4FA7-8CEA-9D3E73AA67A1}" type="slidenum">
              <a:rPr lang="zh-CN" altLang="en-US" smtClean="0"/>
              <a:pPr/>
              <a:t>‹#›</a:t>
            </a:fld>
            <a:endParaRPr lang="zh-CN" altLang="en-US" dirty="0"/>
          </a:p>
        </p:txBody>
      </p:sp>
    </p:spTree>
    <p:extLst>
      <p:ext uri="{BB962C8B-B14F-4D97-AF65-F5344CB8AC3E}">
        <p14:creationId xmlns:p14="http://schemas.microsoft.com/office/powerpoint/2010/main" val="3282985990"/>
      </p:ext>
    </p:extLst>
  </p:cSld>
  <p:clrMapOvr>
    <a:overrideClrMapping bg1="lt1" tx1="dk1" bg2="lt2" tx2="dk2" accent1="accent1" accent2="accent2" accent3="accent3" accent4="accent4" accent5="accent5" accent6="accent6" hlink="hlink" folHlink="folHlink"/>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95300" y="228600"/>
            <a:ext cx="8191500" cy="34782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838423"/>
          </a:xfr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41E23971-878B-48C6-AB44-E744C0039F02}" type="slidenum">
              <a:rPr lang="zh-CN" altLang="en-US"/>
              <a:pPr>
                <a:defRPr/>
              </a:pPr>
              <a:t>‹#›</a:t>
            </a:fld>
            <a:endParaRPr lang="en-US" altLang="zh-CN"/>
          </a:p>
        </p:txBody>
      </p:sp>
    </p:spTree>
    <p:extLst>
      <p:ext uri="{BB962C8B-B14F-4D97-AF65-F5344CB8AC3E}">
        <p14:creationId xmlns:p14="http://schemas.microsoft.com/office/powerpoint/2010/main" val="744023328"/>
      </p:ext>
    </p:extLst>
  </p:cSld>
  <p:clrMapOvr>
    <a:masterClrMapping/>
  </p:clrMapOvr>
  <p:transition spd="slow">
    <p:zoom/>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00100" y="228600"/>
            <a:ext cx="56292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63500" tIns="25400" rIns="63500" bIns="25400" numCol="1" anchor="t" anchorCtr="0" compatLnSpc="1">
            <a:prstTxWarp prst="textNoShape">
              <a:avLst/>
            </a:prstTxWarp>
            <a:spAutoFit/>
          </a:bodyPr>
          <a:lstStyle/>
          <a:p>
            <a:pPr lvl="0"/>
            <a:r>
              <a:rPr lang="en-US" altLang="zh-CN"/>
              <a:t>Title</a:t>
            </a:r>
          </a:p>
        </p:txBody>
      </p:sp>
      <p:sp>
        <p:nvSpPr>
          <p:cNvPr id="1029" name="Rectangle 5"/>
          <p:cNvSpPr>
            <a:spLocks noGrp="1" noChangeArrowheads="1"/>
          </p:cNvSpPr>
          <p:nvPr>
            <p:ph type="body" idx="1"/>
          </p:nvPr>
        </p:nvSpPr>
        <p:spPr bwMode="auto">
          <a:xfrm>
            <a:off x="495300" y="1295400"/>
            <a:ext cx="8191500" cy="241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63500" tIns="25400" rIns="63500" bIns="25400" numCol="1" anchor="t" anchorCtr="0" compatLnSpc="1">
            <a:prstTxWarp prst="textNoShape">
              <a:avLst/>
            </a:prstTxWarp>
            <a:spAutoFit/>
          </a:bodyPr>
          <a:lstStyle/>
          <a:p>
            <a:pPr lvl="0"/>
            <a:r>
              <a:rPr lang="en-US" altLang="zh-CN"/>
              <a:t>This is our 1st Level Bullelt</a:t>
            </a:r>
          </a:p>
          <a:p>
            <a:pPr lvl="1"/>
            <a:r>
              <a:rPr lang="en-US" altLang="zh-CN"/>
              <a:t>This is our 2nd level bullet</a:t>
            </a:r>
          </a:p>
          <a:p>
            <a:pPr lvl="2"/>
            <a:r>
              <a:rPr lang="en-US" altLang="zh-CN"/>
              <a:t>This is our 3rd level bullet</a:t>
            </a:r>
          </a:p>
          <a:p>
            <a:pPr lvl="0"/>
            <a:r>
              <a:rPr lang="en-US" altLang="zh-CN"/>
              <a:t>This is our next 1st Level Bullelt</a:t>
            </a:r>
          </a:p>
          <a:p>
            <a:pPr lvl="1"/>
            <a:r>
              <a:rPr lang="en-US" altLang="zh-CN"/>
              <a:t>This is our 2nd level bullet</a:t>
            </a:r>
          </a:p>
          <a:p>
            <a:pPr lvl="2"/>
            <a:r>
              <a:rPr lang="en-US" altLang="zh-CN"/>
              <a:t>This is our 3rd level bullet</a:t>
            </a:r>
          </a:p>
        </p:txBody>
      </p:sp>
      <p:sp>
        <p:nvSpPr>
          <p:cNvPr id="1030" name="Line 6"/>
          <p:cNvSpPr>
            <a:spLocks noChangeShapeType="1"/>
          </p:cNvSpPr>
          <p:nvPr userDrawn="1"/>
        </p:nvSpPr>
        <p:spPr bwMode="auto">
          <a:xfrm flipV="1">
            <a:off x="241300" y="885825"/>
            <a:ext cx="8509000" cy="0"/>
          </a:xfrm>
          <a:prstGeom prst="line">
            <a:avLst/>
          </a:prstGeom>
          <a:noFill/>
          <a:ln w="12700">
            <a:solidFill>
              <a:srgbClr val="B3110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灯片编号占位符 1"/>
          <p:cNvSpPr>
            <a:spLocks noGrp="1"/>
          </p:cNvSpPr>
          <p:nvPr>
            <p:ph type="sldNum" sz="quarter" idx="4"/>
          </p:nvPr>
        </p:nvSpPr>
        <p:spPr>
          <a:xfrm>
            <a:off x="7086600" y="6492875"/>
            <a:ext cx="2057400" cy="365125"/>
          </a:xfrm>
          <a:prstGeom prst="rect">
            <a:avLst/>
          </a:prstGeom>
        </p:spPr>
        <p:txBody>
          <a:bodyPr vert="horz" lIns="91440" tIns="45720" rIns="91440" bIns="45720" rtlCol="0" anchor="ctr"/>
          <a:lstStyle>
            <a:lvl1pPr algn="r">
              <a:defRPr sz="1200">
                <a:solidFill>
                  <a:schemeClr val="tx1"/>
                </a:solidFill>
              </a:defRPr>
            </a:lvl1pPr>
          </a:lstStyle>
          <a:p>
            <a:fld id="{B889F279-0C5D-4FA7-8CEA-9D3E73AA67A1}"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sldLayoutIdLst>
    <p:sldLayoutId id="2147483788" r:id="rId1"/>
    <p:sldLayoutId id="2147483789" r:id="rId2"/>
    <p:sldLayoutId id="2147483769" r:id="rId3"/>
    <p:sldLayoutId id="2147483790" r:id="rId4"/>
    <p:sldLayoutId id="2147483792" r:id="rId5"/>
  </p:sldLayoutIdLst>
  <p:transition spd="med"/>
  <p:hf hdr="0" ftr="0" dt="0"/>
  <p:txStyles>
    <p:titleStyle>
      <a:lvl1pPr algn="l" rtl="0" eaLnBrk="0" fontAlgn="base" hangingPunct="0">
        <a:lnSpc>
          <a:spcPct val="87000"/>
        </a:lnSpc>
        <a:spcBef>
          <a:spcPct val="0"/>
        </a:spcBef>
        <a:spcAft>
          <a:spcPct val="0"/>
        </a:spcAft>
        <a:defRPr sz="2400" b="1">
          <a:solidFill>
            <a:schemeClr val="accent1"/>
          </a:solidFill>
          <a:latin typeface="+mj-lt"/>
          <a:ea typeface="+mj-ea"/>
          <a:cs typeface="+mj-cs"/>
        </a:defRPr>
      </a:lvl1pPr>
      <a:lvl2pPr algn="l" rtl="0" eaLnBrk="0" fontAlgn="base" hangingPunct="0">
        <a:lnSpc>
          <a:spcPct val="87000"/>
        </a:lnSpc>
        <a:spcBef>
          <a:spcPct val="0"/>
        </a:spcBef>
        <a:spcAft>
          <a:spcPct val="0"/>
        </a:spcAft>
        <a:defRPr sz="2400" b="1">
          <a:solidFill>
            <a:schemeClr val="accent1"/>
          </a:solidFill>
          <a:latin typeface="Arial" charset="0"/>
          <a:ea typeface="宋体" pitchFamily="2" charset="-122"/>
          <a:cs typeface="Arial" charset="0"/>
        </a:defRPr>
      </a:lvl2pPr>
      <a:lvl3pPr algn="l" rtl="0" eaLnBrk="0" fontAlgn="base" hangingPunct="0">
        <a:lnSpc>
          <a:spcPct val="87000"/>
        </a:lnSpc>
        <a:spcBef>
          <a:spcPct val="0"/>
        </a:spcBef>
        <a:spcAft>
          <a:spcPct val="0"/>
        </a:spcAft>
        <a:defRPr sz="2400" b="1">
          <a:solidFill>
            <a:schemeClr val="accent1"/>
          </a:solidFill>
          <a:latin typeface="Arial" charset="0"/>
          <a:ea typeface="宋体" pitchFamily="2" charset="-122"/>
          <a:cs typeface="Arial" charset="0"/>
        </a:defRPr>
      </a:lvl3pPr>
      <a:lvl4pPr algn="l" rtl="0" eaLnBrk="0" fontAlgn="base" hangingPunct="0">
        <a:lnSpc>
          <a:spcPct val="87000"/>
        </a:lnSpc>
        <a:spcBef>
          <a:spcPct val="0"/>
        </a:spcBef>
        <a:spcAft>
          <a:spcPct val="0"/>
        </a:spcAft>
        <a:defRPr sz="2400" b="1">
          <a:solidFill>
            <a:schemeClr val="accent1"/>
          </a:solidFill>
          <a:latin typeface="Arial" charset="0"/>
          <a:ea typeface="宋体" pitchFamily="2" charset="-122"/>
          <a:cs typeface="Arial" charset="0"/>
        </a:defRPr>
      </a:lvl4pPr>
      <a:lvl5pPr algn="l" rtl="0" eaLnBrk="0" fontAlgn="base" hangingPunct="0">
        <a:lnSpc>
          <a:spcPct val="87000"/>
        </a:lnSpc>
        <a:spcBef>
          <a:spcPct val="0"/>
        </a:spcBef>
        <a:spcAft>
          <a:spcPct val="0"/>
        </a:spcAft>
        <a:defRPr sz="2400" b="1">
          <a:solidFill>
            <a:schemeClr val="accent1"/>
          </a:solidFill>
          <a:latin typeface="Arial" charset="0"/>
          <a:ea typeface="宋体" pitchFamily="2" charset="-122"/>
          <a:cs typeface="Arial" charset="0"/>
        </a:defRPr>
      </a:lvl5pPr>
      <a:lvl6pPr marL="457200" algn="l" rtl="0" eaLnBrk="0" fontAlgn="base" hangingPunct="0">
        <a:lnSpc>
          <a:spcPct val="87000"/>
        </a:lnSpc>
        <a:spcBef>
          <a:spcPct val="0"/>
        </a:spcBef>
        <a:spcAft>
          <a:spcPct val="0"/>
        </a:spcAft>
        <a:defRPr sz="2400" b="1">
          <a:solidFill>
            <a:schemeClr val="accent1"/>
          </a:solidFill>
          <a:latin typeface="Arial" charset="0"/>
          <a:ea typeface="宋体" pitchFamily="2" charset="-122"/>
          <a:cs typeface="Arial" charset="0"/>
        </a:defRPr>
      </a:lvl6pPr>
      <a:lvl7pPr marL="914400" algn="l" rtl="0" eaLnBrk="0" fontAlgn="base" hangingPunct="0">
        <a:lnSpc>
          <a:spcPct val="87000"/>
        </a:lnSpc>
        <a:spcBef>
          <a:spcPct val="0"/>
        </a:spcBef>
        <a:spcAft>
          <a:spcPct val="0"/>
        </a:spcAft>
        <a:defRPr sz="2400" b="1">
          <a:solidFill>
            <a:schemeClr val="accent1"/>
          </a:solidFill>
          <a:latin typeface="Arial" charset="0"/>
          <a:ea typeface="宋体" pitchFamily="2" charset="-122"/>
          <a:cs typeface="Arial" charset="0"/>
        </a:defRPr>
      </a:lvl7pPr>
      <a:lvl8pPr marL="1371600" algn="l" rtl="0" eaLnBrk="0" fontAlgn="base" hangingPunct="0">
        <a:lnSpc>
          <a:spcPct val="87000"/>
        </a:lnSpc>
        <a:spcBef>
          <a:spcPct val="0"/>
        </a:spcBef>
        <a:spcAft>
          <a:spcPct val="0"/>
        </a:spcAft>
        <a:defRPr sz="2400" b="1">
          <a:solidFill>
            <a:schemeClr val="accent1"/>
          </a:solidFill>
          <a:latin typeface="Arial" charset="0"/>
          <a:ea typeface="宋体" pitchFamily="2" charset="-122"/>
          <a:cs typeface="Arial" charset="0"/>
        </a:defRPr>
      </a:lvl8pPr>
      <a:lvl9pPr marL="1828800" algn="l" rtl="0" eaLnBrk="0" fontAlgn="base" hangingPunct="0">
        <a:lnSpc>
          <a:spcPct val="87000"/>
        </a:lnSpc>
        <a:spcBef>
          <a:spcPct val="0"/>
        </a:spcBef>
        <a:spcAft>
          <a:spcPct val="0"/>
        </a:spcAft>
        <a:defRPr sz="2400" b="1">
          <a:solidFill>
            <a:schemeClr val="accent1"/>
          </a:solidFill>
          <a:latin typeface="Arial" charset="0"/>
          <a:ea typeface="宋体" pitchFamily="2" charset="-122"/>
          <a:cs typeface="Arial" charset="0"/>
        </a:defRPr>
      </a:lvl9pPr>
    </p:titleStyle>
    <p:bodyStyle>
      <a:lvl1pPr marL="203200" indent="-203200" algn="l" rtl="0" eaLnBrk="0" fontAlgn="base" hangingPunct="0">
        <a:spcBef>
          <a:spcPct val="100000"/>
        </a:spcBef>
        <a:spcAft>
          <a:spcPct val="0"/>
        </a:spcAft>
        <a:buSzPct val="100000"/>
        <a:buChar char="°"/>
        <a:defRPr b="1">
          <a:solidFill>
            <a:schemeClr val="tx1"/>
          </a:solidFill>
          <a:latin typeface="+mn-lt"/>
          <a:ea typeface="+mn-ea"/>
          <a:cs typeface="+mn-cs"/>
        </a:defRPr>
      </a:lvl1pPr>
      <a:lvl2pPr marL="685800" indent="-190500" algn="l" rtl="0" eaLnBrk="0" fontAlgn="base" hangingPunct="0">
        <a:spcBef>
          <a:spcPct val="40000"/>
        </a:spcBef>
        <a:spcAft>
          <a:spcPct val="0"/>
        </a:spcAft>
        <a:buSzPct val="100000"/>
        <a:buChar char="•"/>
        <a:defRPr b="1">
          <a:solidFill>
            <a:schemeClr val="accent2"/>
          </a:solidFill>
          <a:latin typeface="+mn-lt"/>
          <a:ea typeface="+mn-ea"/>
        </a:defRPr>
      </a:lvl2pPr>
      <a:lvl3pPr marL="1257300" indent="-342900" algn="l" rtl="0" eaLnBrk="0" fontAlgn="base" hangingPunct="0">
        <a:spcBef>
          <a:spcPct val="40000"/>
        </a:spcBef>
        <a:spcAft>
          <a:spcPct val="0"/>
        </a:spcAft>
        <a:buSzPct val="100000"/>
        <a:buChar char="-"/>
        <a:defRPr b="1">
          <a:solidFill>
            <a:schemeClr val="tx1"/>
          </a:solidFill>
          <a:latin typeface="+mn-lt"/>
          <a:ea typeface="+mn-ea"/>
        </a:defRPr>
      </a:lvl3pPr>
      <a:lvl4pPr marL="1714500" indent="-342900" algn="l" rtl="0" eaLnBrk="0" fontAlgn="base" hangingPunct="0">
        <a:spcBef>
          <a:spcPct val="20000"/>
        </a:spcBef>
        <a:spcAft>
          <a:spcPct val="0"/>
        </a:spcAft>
        <a:buChar char="–"/>
        <a:defRPr sz="2000">
          <a:solidFill>
            <a:schemeClr val="tx1"/>
          </a:solidFill>
          <a:latin typeface="Times New Roman" pitchFamily="18" charset="0"/>
          <a:ea typeface="+mn-ea"/>
        </a:defRPr>
      </a:lvl4pPr>
      <a:lvl5pPr marL="2171700" indent="-342900" algn="l" rtl="0" eaLnBrk="0" fontAlgn="base" hangingPunct="0">
        <a:spcBef>
          <a:spcPct val="20000"/>
        </a:spcBef>
        <a:spcAft>
          <a:spcPct val="0"/>
        </a:spcAft>
        <a:buChar char="»"/>
        <a:defRPr sz="2000">
          <a:solidFill>
            <a:schemeClr val="tx1"/>
          </a:solidFill>
          <a:latin typeface="Times New Roman" pitchFamily="18" charset="0"/>
          <a:ea typeface="+mn-ea"/>
        </a:defRPr>
      </a:lvl5pPr>
      <a:lvl6pPr marL="2628900" indent="-342900" algn="l" rtl="0" eaLnBrk="0" fontAlgn="base" hangingPunct="0">
        <a:spcBef>
          <a:spcPct val="20000"/>
        </a:spcBef>
        <a:spcAft>
          <a:spcPct val="0"/>
        </a:spcAft>
        <a:buChar char="»"/>
        <a:defRPr sz="2000">
          <a:solidFill>
            <a:schemeClr val="tx1"/>
          </a:solidFill>
          <a:latin typeface="Times New Roman" pitchFamily="18" charset="0"/>
          <a:ea typeface="+mn-ea"/>
        </a:defRPr>
      </a:lvl6pPr>
      <a:lvl7pPr marL="3086100" indent="-342900" algn="l" rtl="0" eaLnBrk="0" fontAlgn="base" hangingPunct="0">
        <a:spcBef>
          <a:spcPct val="20000"/>
        </a:spcBef>
        <a:spcAft>
          <a:spcPct val="0"/>
        </a:spcAft>
        <a:buChar char="»"/>
        <a:defRPr sz="2000">
          <a:solidFill>
            <a:schemeClr val="tx1"/>
          </a:solidFill>
          <a:latin typeface="Times New Roman" pitchFamily="18" charset="0"/>
          <a:ea typeface="+mn-ea"/>
        </a:defRPr>
      </a:lvl7pPr>
      <a:lvl8pPr marL="3543300" indent="-342900" algn="l" rtl="0" eaLnBrk="0" fontAlgn="base" hangingPunct="0">
        <a:spcBef>
          <a:spcPct val="20000"/>
        </a:spcBef>
        <a:spcAft>
          <a:spcPct val="0"/>
        </a:spcAft>
        <a:buChar char="»"/>
        <a:defRPr sz="2000">
          <a:solidFill>
            <a:schemeClr val="tx1"/>
          </a:solidFill>
          <a:latin typeface="Times New Roman" pitchFamily="18" charset="0"/>
          <a:ea typeface="+mn-ea"/>
        </a:defRPr>
      </a:lvl8pPr>
      <a:lvl9pPr marL="4000500" indent="-342900" algn="l" rtl="0" eaLnBrk="0" fontAlgn="base" hangingPunct="0">
        <a:spcBef>
          <a:spcPct val="20000"/>
        </a:spcBef>
        <a:spcAft>
          <a:spcPct val="0"/>
        </a:spcAft>
        <a:buChar char="»"/>
        <a:defRPr sz="2000">
          <a:solidFill>
            <a:schemeClr val="tx1"/>
          </a:solidFill>
          <a:latin typeface="Times New Roman" pitchFamily="18"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ltGray">
          <a:xfrm>
            <a:off x="407988" y="655638"/>
            <a:ext cx="438150" cy="47466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en-US">
              <a:solidFill>
                <a:srgbClr val="000000"/>
              </a:solidFill>
              <a:latin typeface="Tahoma" pitchFamily="34" charset="0"/>
            </a:endParaRPr>
          </a:p>
        </p:txBody>
      </p:sp>
      <p:sp>
        <p:nvSpPr>
          <p:cNvPr id="2051" name="Rectangle 3"/>
          <p:cNvSpPr>
            <a:spLocks noChangeArrowheads="1"/>
          </p:cNvSpPr>
          <p:nvPr/>
        </p:nvSpPr>
        <p:spPr bwMode="ltGray">
          <a:xfrm>
            <a:off x="790575" y="655638"/>
            <a:ext cx="328613" cy="47466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en-US">
              <a:solidFill>
                <a:srgbClr val="000000"/>
              </a:solidFill>
              <a:latin typeface="Tahoma" pitchFamily="34" charset="0"/>
            </a:endParaRPr>
          </a:p>
        </p:txBody>
      </p:sp>
      <p:sp>
        <p:nvSpPr>
          <p:cNvPr id="2052" name="Rectangle 4"/>
          <p:cNvSpPr>
            <a:spLocks noChangeArrowheads="1"/>
          </p:cNvSpPr>
          <p:nvPr/>
        </p:nvSpPr>
        <p:spPr bwMode="ltGray">
          <a:xfrm>
            <a:off x="531813" y="1077913"/>
            <a:ext cx="422275" cy="47466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en-US">
              <a:solidFill>
                <a:srgbClr val="000000"/>
              </a:solidFill>
              <a:latin typeface="Tahoma" pitchFamily="34" charset="0"/>
            </a:endParaRPr>
          </a:p>
        </p:txBody>
      </p:sp>
      <p:sp>
        <p:nvSpPr>
          <p:cNvPr id="2053" name="Rectangle 5"/>
          <p:cNvSpPr>
            <a:spLocks noChangeArrowheads="1"/>
          </p:cNvSpPr>
          <p:nvPr/>
        </p:nvSpPr>
        <p:spPr bwMode="ltGray">
          <a:xfrm>
            <a:off x="901700" y="1077913"/>
            <a:ext cx="368300" cy="47466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en-US">
              <a:solidFill>
                <a:srgbClr val="000000"/>
              </a:solidFill>
              <a:latin typeface="Tahoma" pitchFamily="34" charset="0"/>
            </a:endParaRPr>
          </a:p>
        </p:txBody>
      </p:sp>
      <p:sp>
        <p:nvSpPr>
          <p:cNvPr id="2054" name="Rectangle 6"/>
          <p:cNvSpPr>
            <a:spLocks noChangeArrowheads="1"/>
          </p:cNvSpPr>
          <p:nvPr/>
        </p:nvSpPr>
        <p:spPr bwMode="ltGray">
          <a:xfrm>
            <a:off x="117475" y="1004888"/>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en-US">
              <a:solidFill>
                <a:srgbClr val="000000"/>
              </a:solidFill>
              <a:latin typeface="Tahoma" pitchFamily="34" charset="0"/>
            </a:endParaRPr>
          </a:p>
        </p:txBody>
      </p:sp>
      <p:sp>
        <p:nvSpPr>
          <p:cNvPr id="2055" name="Rectangle 7"/>
          <p:cNvSpPr>
            <a:spLocks noChangeArrowheads="1"/>
          </p:cNvSpPr>
          <p:nvPr/>
        </p:nvSpPr>
        <p:spPr bwMode="gray">
          <a:xfrm>
            <a:off x="752475" y="547688"/>
            <a:ext cx="31750" cy="10525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en-US">
              <a:solidFill>
                <a:srgbClr val="000000"/>
              </a:solidFill>
              <a:latin typeface="Tahoma" pitchFamily="34" charset="0"/>
            </a:endParaRPr>
          </a:p>
        </p:txBody>
      </p:sp>
      <p:sp>
        <p:nvSpPr>
          <p:cNvPr id="2056" name="Rectangle 8"/>
          <p:cNvSpPr>
            <a:spLocks noChangeArrowheads="1"/>
          </p:cNvSpPr>
          <p:nvPr/>
        </p:nvSpPr>
        <p:spPr bwMode="gray">
          <a:xfrm>
            <a:off x="433388" y="1338263"/>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en-US">
              <a:solidFill>
                <a:srgbClr val="000000"/>
              </a:solidFill>
              <a:latin typeface="Tahoma" pitchFamily="34" charset="0"/>
            </a:endParaRPr>
          </a:p>
        </p:txBody>
      </p:sp>
      <p:sp>
        <p:nvSpPr>
          <p:cNvPr id="3081" name="Rectangle 9"/>
          <p:cNvSpPr>
            <a:spLocks noGrp="1" noChangeArrowheads="1"/>
          </p:cNvSpPr>
          <p:nvPr>
            <p:ph type="title"/>
          </p:nvPr>
        </p:nvSpPr>
        <p:spPr bwMode="auto">
          <a:xfrm>
            <a:off x="1150938" y="214313"/>
            <a:ext cx="7793037"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3082" name="Rectangle 10"/>
          <p:cNvSpPr>
            <a:spLocks noGrp="1" noChangeArrowheads="1"/>
          </p:cNvSpPr>
          <p:nvPr>
            <p:ph type="body" idx="1"/>
          </p:nvPr>
        </p:nvSpPr>
        <p:spPr bwMode="auto">
          <a:xfrm>
            <a:off x="1057275" y="1614488"/>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10955" name="Rectangle 11"/>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kumimoji="0" sz="1400">
                <a:solidFill>
                  <a:srgbClr val="000000"/>
                </a:solidFill>
                <a:latin typeface="+mn-lt"/>
              </a:defRPr>
            </a:lvl1pPr>
          </a:lstStyle>
          <a:p>
            <a:pPr>
              <a:defRPr/>
            </a:pPr>
            <a:endParaRPr lang="en-US" altLang="zh-CN"/>
          </a:p>
        </p:txBody>
      </p:sp>
      <p:sp>
        <p:nvSpPr>
          <p:cNvPr id="210956" name="Rectangle 12"/>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kumimoji="0" sz="1400">
                <a:solidFill>
                  <a:srgbClr val="000000"/>
                </a:solidFill>
                <a:latin typeface="+mn-lt"/>
              </a:defRPr>
            </a:lvl1pPr>
          </a:lstStyle>
          <a:p>
            <a:pPr>
              <a:defRPr/>
            </a:pPr>
            <a:endParaRPr lang="en-US" altLang="zh-CN"/>
          </a:p>
        </p:txBody>
      </p:sp>
      <p:sp>
        <p:nvSpPr>
          <p:cNvPr id="210957" name="Rectangle 13"/>
          <p:cNvSpPr>
            <a:spLocks noGrp="1" noChangeArrowheads="1"/>
          </p:cNvSpPr>
          <p:nvPr>
            <p:ph type="sldNum" sz="quarter" idx="4"/>
          </p:nvPr>
        </p:nvSpPr>
        <p:spPr bwMode="auto">
          <a:xfrm>
            <a:off x="70421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0" sz="1400">
                <a:solidFill>
                  <a:srgbClr val="000000"/>
                </a:solidFill>
                <a:latin typeface="+mn-lt"/>
              </a:defRPr>
            </a:lvl1pPr>
          </a:lstStyle>
          <a:p>
            <a:pPr>
              <a:defRPr/>
            </a:pPr>
            <a:fld id="{073E991D-D88C-497B-9BFB-D9609338DE06}" type="slidenum">
              <a:rPr lang="zh-CN" altLang="en-US"/>
              <a:pPr>
                <a:defRPr/>
              </a:pPr>
              <a:t>‹#›</a:t>
            </a:fld>
            <a:endParaRPr lang="en-US" altLang="zh-CN"/>
          </a:p>
        </p:txBody>
      </p:sp>
      <p:pic>
        <p:nvPicPr>
          <p:cNvPr id="3086" name="Picture 14" descr="gif020"/>
          <p:cNvPicPr>
            <a:picLocks noChangeAspect="1" noChangeArrowheads="1" noCrop="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019925" y="26035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gif020"/>
          <p:cNvPicPr>
            <a:picLocks noChangeAspect="1" noChangeArrowheads="1" noCrop="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79413" y="26035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8" name="Picture 16" descr="gif020"/>
          <p:cNvPicPr>
            <a:picLocks noChangeAspect="1" noChangeArrowheads="1" noCrop="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650288" y="8985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87" r:id="rId1"/>
  </p:sldLayoutIdLst>
  <p:transition spd="slow">
    <p:zoom/>
  </p:transition>
  <p:hf hdr="0" ftr="0" dt="0"/>
  <p:txStyles>
    <p:titleStyle>
      <a:lvl1pPr algn="l" rtl="0" eaLnBrk="0" fontAlgn="base" hangingPunct="0">
        <a:spcBef>
          <a:spcPct val="0"/>
        </a:spcBef>
        <a:spcAft>
          <a:spcPct val="0"/>
        </a:spcAft>
        <a:defRPr sz="4400">
          <a:solidFill>
            <a:srgbClr val="800000"/>
          </a:solidFill>
          <a:latin typeface="+mj-lt"/>
          <a:ea typeface="+mj-ea"/>
          <a:cs typeface="+mj-cs"/>
        </a:defRPr>
      </a:lvl1pPr>
      <a:lvl2pPr algn="l" rtl="0" eaLnBrk="0" fontAlgn="base" hangingPunct="0">
        <a:spcBef>
          <a:spcPct val="0"/>
        </a:spcBef>
        <a:spcAft>
          <a:spcPct val="0"/>
        </a:spcAft>
        <a:defRPr sz="4400">
          <a:solidFill>
            <a:srgbClr val="800000"/>
          </a:solidFill>
          <a:latin typeface="Tahoma" pitchFamily="34" charset="0"/>
          <a:ea typeface="隶书" pitchFamily="49" charset="-122"/>
        </a:defRPr>
      </a:lvl2pPr>
      <a:lvl3pPr algn="l" rtl="0" eaLnBrk="0" fontAlgn="base" hangingPunct="0">
        <a:spcBef>
          <a:spcPct val="0"/>
        </a:spcBef>
        <a:spcAft>
          <a:spcPct val="0"/>
        </a:spcAft>
        <a:defRPr sz="4400">
          <a:solidFill>
            <a:srgbClr val="800000"/>
          </a:solidFill>
          <a:latin typeface="Tahoma" pitchFamily="34" charset="0"/>
          <a:ea typeface="隶书" pitchFamily="49" charset="-122"/>
        </a:defRPr>
      </a:lvl3pPr>
      <a:lvl4pPr algn="l" rtl="0" eaLnBrk="0" fontAlgn="base" hangingPunct="0">
        <a:spcBef>
          <a:spcPct val="0"/>
        </a:spcBef>
        <a:spcAft>
          <a:spcPct val="0"/>
        </a:spcAft>
        <a:defRPr sz="4400">
          <a:solidFill>
            <a:srgbClr val="800000"/>
          </a:solidFill>
          <a:latin typeface="Tahoma" pitchFamily="34" charset="0"/>
          <a:ea typeface="隶书" pitchFamily="49" charset="-122"/>
        </a:defRPr>
      </a:lvl4pPr>
      <a:lvl5pPr algn="l" rtl="0" eaLnBrk="0" fontAlgn="base" hangingPunct="0">
        <a:spcBef>
          <a:spcPct val="0"/>
        </a:spcBef>
        <a:spcAft>
          <a:spcPct val="0"/>
        </a:spcAft>
        <a:defRPr sz="4400">
          <a:solidFill>
            <a:srgbClr val="800000"/>
          </a:solidFill>
          <a:latin typeface="Tahoma" pitchFamily="34" charset="0"/>
          <a:ea typeface="隶书" pitchFamily="49" charset="-122"/>
        </a:defRPr>
      </a:lvl5pPr>
      <a:lvl6pPr marL="457200" algn="l" rtl="0" fontAlgn="base">
        <a:spcBef>
          <a:spcPct val="0"/>
        </a:spcBef>
        <a:spcAft>
          <a:spcPct val="0"/>
        </a:spcAft>
        <a:defRPr sz="4400">
          <a:solidFill>
            <a:srgbClr val="800000"/>
          </a:solidFill>
          <a:latin typeface="Tahoma" pitchFamily="34" charset="0"/>
          <a:ea typeface="隶书" pitchFamily="49" charset="-122"/>
        </a:defRPr>
      </a:lvl6pPr>
      <a:lvl7pPr marL="914400" algn="l" rtl="0" fontAlgn="base">
        <a:spcBef>
          <a:spcPct val="0"/>
        </a:spcBef>
        <a:spcAft>
          <a:spcPct val="0"/>
        </a:spcAft>
        <a:defRPr sz="4400">
          <a:solidFill>
            <a:srgbClr val="800000"/>
          </a:solidFill>
          <a:latin typeface="Tahoma" pitchFamily="34" charset="0"/>
          <a:ea typeface="隶书" pitchFamily="49" charset="-122"/>
        </a:defRPr>
      </a:lvl7pPr>
      <a:lvl8pPr marL="1371600" algn="l" rtl="0" fontAlgn="base">
        <a:spcBef>
          <a:spcPct val="0"/>
        </a:spcBef>
        <a:spcAft>
          <a:spcPct val="0"/>
        </a:spcAft>
        <a:defRPr sz="4400">
          <a:solidFill>
            <a:srgbClr val="800000"/>
          </a:solidFill>
          <a:latin typeface="Tahoma" pitchFamily="34" charset="0"/>
          <a:ea typeface="隶书" pitchFamily="49" charset="-122"/>
        </a:defRPr>
      </a:lvl8pPr>
      <a:lvl9pPr marL="1828800" algn="l" rtl="0" fontAlgn="base">
        <a:spcBef>
          <a:spcPct val="0"/>
        </a:spcBef>
        <a:spcAft>
          <a:spcPct val="0"/>
        </a:spcAft>
        <a:defRPr sz="4400">
          <a:solidFill>
            <a:srgbClr val="800000"/>
          </a:solidFill>
          <a:latin typeface="Tahoma" pitchFamily="34" charset="0"/>
          <a:ea typeface="隶书" pitchFamily="49" charset="-122"/>
        </a:defRPr>
      </a:lvl9pPr>
    </p:titleStyle>
    <p:bodyStyle>
      <a:lvl1pPr marL="342900" indent="-342900" algn="l" rtl="0" eaLnBrk="0" fontAlgn="base"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mn-lt"/>
          <a:ea typeface="+mn-ea"/>
          <a:cs typeface="+mn-cs"/>
        </a:defRPr>
      </a:lvl1pPr>
      <a:lvl2pPr marL="742950" indent="-285750" algn="l" rtl="0" eaLnBrk="0" fontAlgn="base"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mn-lt"/>
          <a:ea typeface="+mn-ea"/>
        </a:defRPr>
      </a:lvl2pPr>
      <a:lvl3pPr marL="1143000" indent="-228600" algn="l" rtl="0" eaLnBrk="0" fontAlgn="base" hangingPunct="0">
        <a:lnSpc>
          <a:spcPct val="110000"/>
        </a:lnSpc>
        <a:spcBef>
          <a:spcPct val="20000"/>
        </a:spcBef>
        <a:spcAft>
          <a:spcPct val="5000"/>
        </a:spcAft>
        <a:buClr>
          <a:schemeClr val="folHlink"/>
        </a:buClr>
        <a:buSzPct val="50000"/>
        <a:buFont typeface="Wingdings" pitchFamily="2" charset="2"/>
        <a:buChar char="n"/>
        <a:defRPr sz="2000" b="1">
          <a:solidFill>
            <a:srgbClr val="FF0000"/>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宋体" pitchFamily="2"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vmlDrawing" Target="../drawings/vmlDrawing2.v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5.xml"/><Relationship Id="rId1" Type="http://schemas.openxmlformats.org/officeDocument/2006/relationships/vmlDrawing" Target="../drawings/vmlDrawing3.v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xml"/><Relationship Id="rId1" Type="http://schemas.openxmlformats.org/officeDocument/2006/relationships/vmlDrawing" Target="../drawings/vmlDrawing4.v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hyperlink" Target="http://www.spec.org/"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slide" Target="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a:xfrm>
            <a:off x="1150938" y="214313"/>
            <a:ext cx="7793037" cy="838200"/>
          </a:xfrm>
        </p:spPr>
        <p:txBody>
          <a:bodyPr/>
          <a:lstStyle/>
          <a:p>
            <a:r>
              <a:rPr lang="zh-CN" altLang="en-US"/>
              <a:t>教学安排</a:t>
            </a:r>
          </a:p>
        </p:txBody>
      </p:sp>
      <p:sp>
        <p:nvSpPr>
          <p:cNvPr id="6147" name="内容占位符 2"/>
          <p:cNvSpPr>
            <a:spLocks noGrp="1"/>
          </p:cNvSpPr>
          <p:nvPr>
            <p:ph idx="1"/>
          </p:nvPr>
        </p:nvSpPr>
        <p:spPr>
          <a:xfrm>
            <a:off x="843281" y="1628775"/>
            <a:ext cx="8100694" cy="4608513"/>
          </a:xfrm>
        </p:spPr>
        <p:txBody>
          <a:bodyPr/>
          <a:lstStyle/>
          <a:p>
            <a:pPr>
              <a:defRPr/>
            </a:pPr>
            <a:r>
              <a:rPr lang="zh-CN" altLang="en-US" sz="2400" dirty="0">
                <a:solidFill>
                  <a:schemeClr val="tx1"/>
                </a:solidFill>
                <a:latin typeface="宋体" pitchFamily="2" charset="-122"/>
              </a:rPr>
              <a:t>总教学时数为</a:t>
            </a:r>
            <a:r>
              <a:rPr lang="en-US" altLang="zh-CN" sz="2400" dirty="0">
                <a:solidFill>
                  <a:schemeClr val="tx1"/>
                </a:solidFill>
                <a:latin typeface="宋体" pitchFamily="2" charset="-122"/>
              </a:rPr>
              <a:t>56</a:t>
            </a:r>
            <a:r>
              <a:rPr lang="zh-CN" altLang="en-US" sz="2400" dirty="0">
                <a:solidFill>
                  <a:schemeClr val="bg2"/>
                </a:solidFill>
                <a:latin typeface="宋体" pitchFamily="2" charset="-122"/>
              </a:rPr>
              <a:t>，其中课堂讲授</a:t>
            </a:r>
            <a:r>
              <a:rPr lang="en-US" altLang="zh-CN" sz="2400" dirty="0">
                <a:solidFill>
                  <a:schemeClr val="bg2"/>
                </a:solidFill>
                <a:latin typeface="宋体" pitchFamily="2" charset="-122"/>
              </a:rPr>
              <a:t>54</a:t>
            </a:r>
            <a:r>
              <a:rPr lang="zh-CN" altLang="en-US" sz="2400" dirty="0">
                <a:solidFill>
                  <a:schemeClr val="bg2"/>
                </a:solidFill>
                <a:latin typeface="宋体" pitchFamily="2" charset="-122"/>
              </a:rPr>
              <a:t>学时，习题课</a:t>
            </a:r>
            <a:r>
              <a:rPr lang="en-US" altLang="zh-CN" sz="2400" dirty="0">
                <a:solidFill>
                  <a:schemeClr val="bg2"/>
                </a:solidFill>
                <a:latin typeface="宋体" pitchFamily="2" charset="-122"/>
              </a:rPr>
              <a:t>2</a:t>
            </a:r>
            <a:r>
              <a:rPr lang="zh-CN" altLang="en-US" sz="2400" dirty="0">
                <a:solidFill>
                  <a:schemeClr val="bg2"/>
                </a:solidFill>
                <a:latin typeface="宋体" pitchFamily="2" charset="-122"/>
              </a:rPr>
              <a:t>学时。</a:t>
            </a:r>
            <a:endParaRPr lang="en-US" altLang="zh-CN" sz="2400" dirty="0">
              <a:solidFill>
                <a:schemeClr val="bg2"/>
              </a:solidFill>
              <a:latin typeface="宋体" pitchFamily="2" charset="-122"/>
            </a:endParaRPr>
          </a:p>
          <a:p>
            <a:pPr marL="342900" lvl="1" indent="-342900">
              <a:buClr>
                <a:schemeClr val="folHlink"/>
              </a:buClr>
              <a:buSzPct val="60000"/>
              <a:defRPr/>
            </a:pPr>
            <a:r>
              <a:rPr lang="zh-CN" altLang="en-US" dirty="0"/>
              <a:t>课程成绩评定方法：</a:t>
            </a:r>
            <a:r>
              <a:rPr lang="zh-CN" altLang="en-US" dirty="0">
                <a:solidFill>
                  <a:schemeClr val="bg2"/>
                </a:solidFill>
              </a:rPr>
              <a:t>平时考评占</a:t>
            </a:r>
            <a:r>
              <a:rPr lang="en-US" altLang="zh-CN" dirty="0">
                <a:solidFill>
                  <a:schemeClr val="bg2"/>
                </a:solidFill>
              </a:rPr>
              <a:t>30</a:t>
            </a:r>
            <a:r>
              <a:rPr lang="zh-CN" altLang="en-US" dirty="0">
                <a:solidFill>
                  <a:schemeClr val="bg2"/>
                </a:solidFill>
              </a:rPr>
              <a:t>％，期末考试占</a:t>
            </a:r>
            <a:r>
              <a:rPr lang="en-US" altLang="zh-CN" dirty="0">
                <a:solidFill>
                  <a:schemeClr val="bg2"/>
                </a:solidFill>
              </a:rPr>
              <a:t>70</a:t>
            </a:r>
            <a:r>
              <a:rPr lang="zh-CN" altLang="en-US" dirty="0">
                <a:solidFill>
                  <a:schemeClr val="bg2"/>
                </a:solidFill>
              </a:rPr>
              <a:t>％。</a:t>
            </a:r>
            <a:endParaRPr lang="zh-CN" altLang="en-US" dirty="0"/>
          </a:p>
          <a:p>
            <a:pPr marL="342900" lvl="1" indent="-342900">
              <a:buClr>
                <a:schemeClr val="folHlink"/>
              </a:buClr>
              <a:buSzPct val="60000"/>
              <a:defRPr/>
            </a:pPr>
            <a:r>
              <a:rPr lang="zh-CN" altLang="en-US" dirty="0"/>
              <a:t>教材：《计算机组成与系统结构》</a:t>
            </a:r>
            <a:r>
              <a:rPr lang="en-US" altLang="zh-CN" dirty="0"/>
              <a:t>(</a:t>
            </a:r>
            <a:r>
              <a:rPr lang="zh-CN" altLang="en-US" dirty="0"/>
              <a:t>第</a:t>
            </a:r>
            <a:r>
              <a:rPr lang="en-US" altLang="zh-CN" dirty="0"/>
              <a:t>2</a:t>
            </a:r>
            <a:r>
              <a:rPr lang="zh-CN" altLang="en-US" dirty="0"/>
              <a:t>版</a:t>
            </a:r>
            <a:r>
              <a:rPr lang="en-US" altLang="zh-CN" dirty="0"/>
              <a:t>). </a:t>
            </a:r>
            <a:r>
              <a:rPr lang="zh-CN" altLang="en-US" dirty="0"/>
              <a:t>袁春风主编</a:t>
            </a:r>
            <a:r>
              <a:rPr lang="en-US" altLang="zh-CN" dirty="0"/>
              <a:t>. </a:t>
            </a:r>
            <a:r>
              <a:rPr lang="zh-CN" altLang="en-US" dirty="0"/>
              <a:t>清华大学出版社，</a:t>
            </a:r>
            <a:r>
              <a:rPr lang="en-US" altLang="zh-CN" dirty="0"/>
              <a:t>2015.8</a:t>
            </a:r>
          </a:p>
          <a:p>
            <a:pPr>
              <a:lnSpc>
                <a:spcPct val="115000"/>
              </a:lnSpc>
              <a:spcAft>
                <a:spcPct val="10000"/>
              </a:spcAft>
              <a:defRPr/>
            </a:pPr>
            <a:r>
              <a:rPr lang="zh-CN" altLang="en-US" sz="2400" dirty="0">
                <a:solidFill>
                  <a:schemeClr val="tx1"/>
                </a:solidFill>
              </a:rPr>
              <a:t>参考教材</a:t>
            </a:r>
            <a:r>
              <a:rPr lang="en-US" altLang="zh-CN" sz="2400" dirty="0">
                <a:solidFill>
                  <a:schemeClr val="tx1"/>
                </a:solidFill>
              </a:rPr>
              <a:t>:</a:t>
            </a:r>
            <a:r>
              <a:rPr lang="zh-CN" altLang="en-US" sz="2400" dirty="0">
                <a:solidFill>
                  <a:schemeClr val="tx1"/>
                </a:solidFill>
              </a:rPr>
              <a:t>《</a:t>
            </a:r>
            <a:r>
              <a:rPr lang="zh-CN" altLang="zh-CN" sz="2400" dirty="0">
                <a:solidFill>
                  <a:schemeClr val="tx1"/>
                </a:solidFill>
              </a:rPr>
              <a:t>计算机组成与设计</a:t>
            </a:r>
            <a:r>
              <a:rPr lang="en-US" altLang="zh-CN" sz="2400" dirty="0">
                <a:solidFill>
                  <a:schemeClr val="tx1"/>
                </a:solidFill>
              </a:rPr>
              <a:t>-</a:t>
            </a:r>
            <a:r>
              <a:rPr lang="zh-CN" altLang="zh-CN" sz="2400" dirty="0">
                <a:solidFill>
                  <a:schemeClr val="tx1"/>
                </a:solidFill>
              </a:rPr>
              <a:t>硬件</a:t>
            </a:r>
            <a:r>
              <a:rPr lang="en-US" altLang="zh-CN" sz="2400" dirty="0">
                <a:solidFill>
                  <a:schemeClr val="tx1"/>
                </a:solidFill>
              </a:rPr>
              <a:t>/</a:t>
            </a:r>
            <a:r>
              <a:rPr lang="zh-CN" altLang="zh-CN" sz="2400" dirty="0">
                <a:solidFill>
                  <a:schemeClr val="tx1"/>
                </a:solidFill>
              </a:rPr>
              <a:t>软件接口</a:t>
            </a:r>
            <a:r>
              <a:rPr lang="en-US" altLang="zh-CN" sz="2400" dirty="0">
                <a:solidFill>
                  <a:schemeClr val="tx1"/>
                </a:solidFill>
              </a:rPr>
              <a:t>》</a:t>
            </a:r>
            <a:r>
              <a:rPr lang="zh-CN" altLang="zh-CN" sz="2400" dirty="0">
                <a:solidFill>
                  <a:schemeClr val="tx1"/>
                </a:solidFill>
              </a:rPr>
              <a:t>（第四版</a:t>
            </a:r>
            <a:r>
              <a:rPr lang="en-US" altLang="zh-CN" sz="2400" dirty="0">
                <a:solidFill>
                  <a:schemeClr val="tx1"/>
                </a:solidFill>
              </a:rPr>
              <a:t>)(</a:t>
            </a:r>
            <a:r>
              <a:rPr lang="zh-CN" altLang="zh-CN" sz="2400" dirty="0">
                <a:solidFill>
                  <a:schemeClr val="tx1"/>
                </a:solidFill>
              </a:rPr>
              <a:t>美</a:t>
            </a:r>
            <a:r>
              <a:rPr lang="en-US" altLang="zh-CN" sz="2400" dirty="0">
                <a:solidFill>
                  <a:schemeClr val="tx1"/>
                </a:solidFill>
              </a:rPr>
              <a:t>)David A. Patterson</a:t>
            </a:r>
            <a:r>
              <a:rPr lang="zh-CN" altLang="en-US" sz="2400" dirty="0">
                <a:solidFill>
                  <a:schemeClr val="tx1"/>
                </a:solidFill>
              </a:rPr>
              <a:t>，</a:t>
            </a:r>
            <a:r>
              <a:rPr lang="en-US" altLang="zh-CN" sz="2400" dirty="0">
                <a:solidFill>
                  <a:schemeClr val="tx1"/>
                </a:solidFill>
              </a:rPr>
              <a:t>John L. Hennessy</a:t>
            </a:r>
            <a:r>
              <a:rPr lang="zh-CN" altLang="zh-CN" sz="2400" dirty="0">
                <a:solidFill>
                  <a:schemeClr val="tx1"/>
                </a:solidFill>
              </a:rPr>
              <a:t>著，</a:t>
            </a:r>
            <a:r>
              <a:rPr lang="zh-CN" altLang="en-US" sz="2400" dirty="0">
                <a:solidFill>
                  <a:schemeClr val="tx1"/>
                </a:solidFill>
              </a:rPr>
              <a:t>机械</a:t>
            </a:r>
            <a:r>
              <a:rPr lang="zh-CN" altLang="zh-CN" sz="2400" dirty="0">
                <a:solidFill>
                  <a:schemeClr val="tx1"/>
                </a:solidFill>
              </a:rPr>
              <a:t>工业出版社</a:t>
            </a:r>
            <a:r>
              <a:rPr lang="en-US" altLang="zh-CN" sz="2400" dirty="0">
                <a:solidFill>
                  <a:schemeClr val="tx1"/>
                </a:solidFill>
              </a:rPr>
              <a:t>,2011.11</a:t>
            </a:r>
          </a:p>
          <a:p>
            <a:pPr marL="0" indent="0">
              <a:lnSpc>
                <a:spcPct val="115000"/>
              </a:lnSpc>
              <a:spcAft>
                <a:spcPct val="10000"/>
              </a:spcAft>
              <a:buFont typeface="Wingdings" pitchFamily="2" charset="2"/>
              <a:buNone/>
              <a:defRPr/>
            </a:pPr>
            <a:r>
              <a:rPr lang="en-US" altLang="zh-CN" sz="2400" dirty="0">
                <a:solidFill>
                  <a:schemeClr val="tx1"/>
                </a:solidFill>
              </a:rPr>
              <a:t>            </a:t>
            </a:r>
          </a:p>
          <a:p>
            <a:pPr marL="0" indent="0">
              <a:buFont typeface="Wingdings" pitchFamily="2" charset="2"/>
              <a:buNone/>
              <a:defRPr/>
            </a:pPr>
            <a:endParaRPr lang="zh-CN" altLang="en-US" dirty="0"/>
          </a:p>
        </p:txBody>
      </p:sp>
      <p:sp>
        <p:nvSpPr>
          <p:cNvPr id="4" name="灯片编号占位符 3"/>
          <p:cNvSpPr>
            <a:spLocks noGrp="1"/>
          </p:cNvSpPr>
          <p:nvPr>
            <p:ph type="sldNum" sz="quarter" idx="12"/>
          </p:nvPr>
        </p:nvSpPr>
        <p:spPr/>
        <p:txBody>
          <a:bodyPr/>
          <a:lstStyle/>
          <a:p>
            <a:pPr>
              <a:defRPr/>
            </a:pPr>
            <a:fld id="{868211AE-7D5E-459B-BA6B-8EA5B23B1E75}" type="slidenum">
              <a:rPr lang="zh-CN" altLang="en-US" smtClean="0"/>
              <a:pPr>
                <a:defRPr/>
              </a:pPr>
              <a:t>1</a:t>
            </a:fld>
            <a:endParaRPr lang="en-US" altLang="zh-CN" dirty="0"/>
          </a:p>
        </p:txBody>
      </p:sp>
    </p:spTree>
  </p:cSld>
  <p:clrMapOvr>
    <a:masterClrMapping/>
  </p:clrMapOvr>
  <p:transition spd="slow">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 calcmode="lin" valueType="num">
                                      <p:cBhvr additive="base">
                                        <p:cTn id="7" dur="500" fill="hold"/>
                                        <p:tgtEl>
                                          <p:spTgt spid="614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147">
                                            <p:txEl>
                                              <p:pRg st="1" end="1"/>
                                            </p:txEl>
                                          </p:spTgt>
                                        </p:tgtEl>
                                        <p:attrNameLst>
                                          <p:attrName>style.visibility</p:attrName>
                                        </p:attrNameLst>
                                      </p:cBhvr>
                                      <p:to>
                                        <p:strVal val="visible"/>
                                      </p:to>
                                    </p:set>
                                    <p:anim calcmode="lin" valueType="num">
                                      <p:cBhvr additive="base">
                                        <p:cTn id="13" dur="500" fill="hold"/>
                                        <p:tgtEl>
                                          <p:spTgt spid="614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147">
                                            <p:txEl>
                                              <p:pRg st="2" end="2"/>
                                            </p:txEl>
                                          </p:spTgt>
                                        </p:tgtEl>
                                        <p:attrNameLst>
                                          <p:attrName>style.visibility</p:attrName>
                                        </p:attrNameLst>
                                      </p:cBhvr>
                                      <p:to>
                                        <p:strVal val="visible"/>
                                      </p:to>
                                    </p:set>
                                    <p:anim calcmode="lin" valueType="num">
                                      <p:cBhvr additive="base">
                                        <p:cTn id="19" dur="500" fill="hold"/>
                                        <p:tgtEl>
                                          <p:spTgt spid="614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147">
                                            <p:txEl>
                                              <p:pRg st="3" end="3"/>
                                            </p:txEl>
                                          </p:spTgt>
                                        </p:tgtEl>
                                        <p:attrNameLst>
                                          <p:attrName>style.visibility</p:attrName>
                                        </p:attrNameLst>
                                      </p:cBhvr>
                                      <p:to>
                                        <p:strVal val="visible"/>
                                      </p:to>
                                    </p:set>
                                    <p:anim calcmode="lin" valueType="num">
                                      <p:cBhvr additive="base">
                                        <p:cTn id="25" dur="500" fill="hold"/>
                                        <p:tgtEl>
                                          <p:spTgt spid="614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14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147">
                                            <p:txEl>
                                              <p:pRg st="4" end="4"/>
                                            </p:txEl>
                                          </p:spTgt>
                                        </p:tgtEl>
                                        <p:attrNameLst>
                                          <p:attrName>style.visibility</p:attrName>
                                        </p:attrNameLst>
                                      </p:cBhvr>
                                      <p:to>
                                        <p:strVal val="visible"/>
                                      </p:to>
                                    </p:set>
                                    <p:anim calcmode="lin" valueType="num">
                                      <p:cBhvr additive="base">
                                        <p:cTn id="31" dur="500" fill="hold"/>
                                        <p:tgtEl>
                                          <p:spTgt spid="614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14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800100" y="376238"/>
            <a:ext cx="6746875" cy="528637"/>
          </a:xfrm>
        </p:spPr>
        <p:txBody>
          <a:bodyPr/>
          <a:lstStyle/>
          <a:p>
            <a:r>
              <a:rPr lang="zh-CN" altLang="en-US" sz="3600"/>
              <a:t>冯·诺依曼结构的主要思想</a:t>
            </a:r>
          </a:p>
        </p:txBody>
      </p:sp>
      <p:sp>
        <p:nvSpPr>
          <p:cNvPr id="312323" name="Text Box 3"/>
          <p:cNvSpPr txBox="1">
            <a:spLocks noChangeArrowheads="1"/>
          </p:cNvSpPr>
          <p:nvPr/>
        </p:nvSpPr>
        <p:spPr bwMode="auto">
          <a:xfrm>
            <a:off x="368300" y="1020763"/>
            <a:ext cx="8178800" cy="5407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1400">
                <a:solidFill>
                  <a:schemeClr val="tx1"/>
                </a:solidFill>
                <a:latin typeface="Times New Roman" panose="02020603050405020304" pitchFamily="18" charset="0"/>
                <a:ea typeface="宋体" panose="02010600030101010101" pitchFamily="2" charset="-122"/>
              </a:defRPr>
            </a:lvl1pPr>
            <a:lvl2pPr marL="914400" indent="-45720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20000"/>
              </a:spcBef>
              <a:buFontTx/>
              <a:buAutoNum type="arabicPeriod"/>
            </a:pPr>
            <a:r>
              <a:rPr kumimoji="1" lang="zh-CN" altLang="en-US" sz="2200" b="1" dirty="0">
                <a:latin typeface="黑体" panose="02010609060101010101" pitchFamily="49" charset="-122"/>
                <a:ea typeface="黑体" panose="02010609060101010101" pitchFamily="49" charset="-122"/>
              </a:rPr>
              <a:t>计算机应由运算器、控制器、存储器、输入设备和输出设备五个基本部件组成。</a:t>
            </a:r>
          </a:p>
          <a:p>
            <a:pPr eaLnBrk="1" hangingPunct="1">
              <a:lnSpc>
                <a:spcPct val="110000"/>
              </a:lnSpc>
              <a:spcBef>
                <a:spcPct val="20000"/>
              </a:spcBef>
              <a:buFontTx/>
              <a:buAutoNum type="arabicPeriod"/>
            </a:pPr>
            <a:r>
              <a:rPr kumimoji="1" lang="zh-CN" altLang="en-US" sz="2200" b="1" dirty="0">
                <a:latin typeface="黑体" panose="02010609060101010101" pitchFamily="49" charset="-122"/>
                <a:ea typeface="黑体" panose="02010609060101010101" pitchFamily="49" charset="-122"/>
              </a:rPr>
              <a:t>各基本部件的功能是：</a:t>
            </a:r>
          </a:p>
          <a:p>
            <a:pPr lvl="1" eaLnBrk="1" hangingPunct="1">
              <a:lnSpc>
                <a:spcPct val="110000"/>
              </a:lnSpc>
              <a:spcBef>
                <a:spcPct val="20000"/>
              </a:spcBef>
              <a:buClr>
                <a:schemeClr val="tx1"/>
              </a:buClr>
              <a:buSzPct val="80000"/>
              <a:buFontTx/>
              <a:buChar char="•"/>
            </a:pPr>
            <a:r>
              <a:rPr kumimoji="1" lang="zh-CN" altLang="en-US" sz="2200" b="1" dirty="0">
                <a:solidFill>
                  <a:srgbClr val="FF3300"/>
                </a:solidFill>
                <a:latin typeface="黑体" panose="02010609060101010101" pitchFamily="49" charset="-122"/>
                <a:ea typeface="黑体" panose="02010609060101010101" pitchFamily="49" charset="-122"/>
              </a:rPr>
              <a:t>存储器</a:t>
            </a:r>
            <a:r>
              <a:rPr kumimoji="1" lang="zh-CN" altLang="en-US" sz="2200" b="1" dirty="0">
                <a:latin typeface="黑体" panose="02010609060101010101" pitchFamily="49" charset="-122"/>
                <a:ea typeface="黑体" panose="02010609060101010101" pitchFamily="49" charset="-122"/>
              </a:rPr>
              <a:t>不仅能存放数据，而且也能存放指令，形式上两者没有区别，但计算机应能区分数据还是指令；</a:t>
            </a:r>
          </a:p>
          <a:p>
            <a:pPr lvl="1" eaLnBrk="1" hangingPunct="1">
              <a:lnSpc>
                <a:spcPct val="110000"/>
              </a:lnSpc>
              <a:spcBef>
                <a:spcPct val="20000"/>
              </a:spcBef>
              <a:buClr>
                <a:schemeClr val="tx1"/>
              </a:buClr>
              <a:buSzPct val="80000"/>
              <a:buFontTx/>
              <a:buChar char="•"/>
            </a:pPr>
            <a:r>
              <a:rPr kumimoji="1" lang="zh-CN" altLang="en-US" sz="2200" b="1" dirty="0">
                <a:solidFill>
                  <a:srgbClr val="FF3300"/>
                </a:solidFill>
                <a:latin typeface="黑体" panose="02010609060101010101" pitchFamily="49" charset="-122"/>
                <a:ea typeface="黑体" panose="02010609060101010101" pitchFamily="49" charset="-122"/>
              </a:rPr>
              <a:t>控制器</a:t>
            </a:r>
            <a:r>
              <a:rPr kumimoji="1" lang="zh-CN" altLang="en-US" sz="2200" b="1" dirty="0">
                <a:latin typeface="黑体" panose="02010609060101010101" pitchFamily="49" charset="-122"/>
                <a:ea typeface="黑体" panose="02010609060101010101" pitchFamily="49" charset="-122"/>
              </a:rPr>
              <a:t>应能自动执行指令；</a:t>
            </a:r>
          </a:p>
          <a:p>
            <a:pPr lvl="1" eaLnBrk="1" hangingPunct="1">
              <a:lnSpc>
                <a:spcPct val="110000"/>
              </a:lnSpc>
              <a:spcBef>
                <a:spcPct val="20000"/>
              </a:spcBef>
              <a:buClr>
                <a:schemeClr val="tx1"/>
              </a:buClr>
              <a:buSzPct val="80000"/>
              <a:buFontTx/>
              <a:buChar char="•"/>
            </a:pPr>
            <a:r>
              <a:rPr kumimoji="1" lang="zh-CN" altLang="en-US" sz="2200" b="1" dirty="0">
                <a:solidFill>
                  <a:srgbClr val="FF3300"/>
                </a:solidFill>
                <a:latin typeface="黑体" panose="02010609060101010101" pitchFamily="49" charset="-122"/>
                <a:ea typeface="黑体" panose="02010609060101010101" pitchFamily="49" charset="-122"/>
              </a:rPr>
              <a:t>运算器</a:t>
            </a:r>
            <a:r>
              <a:rPr kumimoji="1" lang="zh-CN" altLang="en-US" sz="2200" b="1" dirty="0">
                <a:latin typeface="黑体" panose="02010609060101010101" pitchFamily="49" charset="-122"/>
                <a:ea typeface="黑体" panose="02010609060101010101" pitchFamily="49" charset="-122"/>
              </a:rPr>
              <a:t>应能进行加/减/乘/除四种基本算术运算，并且也能进行一些逻辑运算和附加运算；</a:t>
            </a:r>
          </a:p>
          <a:p>
            <a:pPr lvl="1" eaLnBrk="1" hangingPunct="1">
              <a:lnSpc>
                <a:spcPct val="110000"/>
              </a:lnSpc>
              <a:spcBef>
                <a:spcPct val="20000"/>
              </a:spcBef>
              <a:buClr>
                <a:schemeClr val="tx1"/>
              </a:buClr>
              <a:buSzPct val="80000"/>
              <a:buFontTx/>
              <a:buChar char="•"/>
            </a:pPr>
            <a:r>
              <a:rPr kumimoji="1" lang="zh-CN" altLang="en-US" sz="2200" b="1" dirty="0">
                <a:latin typeface="黑体" panose="02010609060101010101" pitchFamily="49" charset="-122"/>
                <a:ea typeface="黑体" panose="02010609060101010101" pitchFamily="49" charset="-122"/>
              </a:rPr>
              <a:t>操作人员可以通过</a:t>
            </a:r>
            <a:r>
              <a:rPr kumimoji="1" lang="zh-CN" altLang="en-US" sz="2200" b="1" dirty="0">
                <a:solidFill>
                  <a:srgbClr val="FF3300"/>
                </a:solidFill>
                <a:latin typeface="黑体" panose="02010609060101010101" pitchFamily="49" charset="-122"/>
                <a:ea typeface="黑体" panose="02010609060101010101" pitchFamily="49" charset="-122"/>
              </a:rPr>
              <a:t>输入设备</a:t>
            </a:r>
            <a:r>
              <a:rPr kumimoji="1" lang="zh-CN" altLang="en-US" sz="2200" b="1" dirty="0">
                <a:latin typeface="黑体" panose="02010609060101010101" pitchFamily="49" charset="-122"/>
                <a:ea typeface="黑体" panose="02010609060101010101" pitchFamily="49" charset="-122"/>
              </a:rPr>
              <a:t>和</a:t>
            </a:r>
            <a:r>
              <a:rPr kumimoji="1" lang="zh-CN" altLang="en-US" sz="2200" b="1" dirty="0">
                <a:solidFill>
                  <a:srgbClr val="FF3300"/>
                </a:solidFill>
                <a:latin typeface="黑体" panose="02010609060101010101" pitchFamily="49" charset="-122"/>
                <a:ea typeface="黑体" panose="02010609060101010101" pitchFamily="49" charset="-122"/>
              </a:rPr>
              <a:t>输出设备</a:t>
            </a:r>
            <a:r>
              <a:rPr kumimoji="1" lang="zh-CN" altLang="en-US" sz="2200" b="1" dirty="0">
                <a:latin typeface="黑体" panose="02010609060101010101" pitchFamily="49" charset="-122"/>
                <a:ea typeface="黑体" panose="02010609060101010101" pitchFamily="49" charset="-122"/>
              </a:rPr>
              <a:t>与主机进行通信。</a:t>
            </a:r>
          </a:p>
          <a:p>
            <a:pPr eaLnBrk="1" hangingPunct="1">
              <a:lnSpc>
                <a:spcPct val="110000"/>
              </a:lnSpc>
              <a:spcBef>
                <a:spcPct val="20000"/>
              </a:spcBef>
              <a:buFontTx/>
              <a:buAutoNum type="arabicPeriod"/>
            </a:pPr>
            <a:r>
              <a:rPr kumimoji="1" lang="zh-CN" altLang="en-US" sz="2200" b="1" dirty="0">
                <a:latin typeface="黑体" panose="02010609060101010101" pitchFamily="49" charset="-122"/>
                <a:ea typeface="黑体" panose="02010609060101010101" pitchFamily="49" charset="-122"/>
              </a:rPr>
              <a:t>内部以</a:t>
            </a:r>
            <a:r>
              <a:rPr kumimoji="1" lang="zh-CN" altLang="en-US" sz="2200" b="1" dirty="0">
                <a:solidFill>
                  <a:srgbClr val="FF3300"/>
                </a:solidFill>
                <a:latin typeface="黑体" panose="02010609060101010101" pitchFamily="49" charset="-122"/>
                <a:ea typeface="黑体" panose="02010609060101010101" pitchFamily="49" charset="-122"/>
              </a:rPr>
              <a:t>二进制表示</a:t>
            </a:r>
            <a:r>
              <a:rPr kumimoji="1" lang="zh-CN" altLang="en-US" sz="2200" b="1" dirty="0">
                <a:latin typeface="黑体" panose="02010609060101010101" pitchFamily="49" charset="-122"/>
                <a:ea typeface="黑体" panose="02010609060101010101" pitchFamily="49" charset="-122"/>
              </a:rPr>
              <a:t>指令和数据。每条指令由操作码和地址码两部分组成。操作码指出操作类型，地址码指出操作数的地址。由一串指令组成程序。</a:t>
            </a:r>
          </a:p>
          <a:p>
            <a:pPr eaLnBrk="1" hangingPunct="1">
              <a:lnSpc>
                <a:spcPct val="110000"/>
              </a:lnSpc>
              <a:spcBef>
                <a:spcPct val="20000"/>
              </a:spcBef>
              <a:buFontTx/>
              <a:buAutoNum type="arabicPeriod"/>
            </a:pPr>
            <a:r>
              <a:rPr kumimoji="1" lang="zh-CN" altLang="en-US" sz="2200" b="1" dirty="0">
                <a:latin typeface="黑体" panose="02010609060101010101" pitchFamily="49" charset="-122"/>
                <a:ea typeface="黑体" panose="02010609060101010101" pitchFamily="49" charset="-122"/>
              </a:rPr>
              <a:t>采用</a:t>
            </a:r>
            <a:r>
              <a:rPr kumimoji="1" lang="zh-CN" altLang="en-US" sz="2200" b="1" dirty="0">
                <a:solidFill>
                  <a:srgbClr val="FF3300"/>
                </a:solidFill>
                <a:ea typeface="黑体" panose="02010609060101010101" pitchFamily="49" charset="-122"/>
              </a:rPr>
              <a:t>“</a:t>
            </a:r>
            <a:r>
              <a:rPr kumimoji="1" lang="zh-CN" altLang="en-US" sz="2200" b="1" dirty="0">
                <a:solidFill>
                  <a:srgbClr val="FF3300"/>
                </a:solidFill>
                <a:latin typeface="黑体" panose="02010609060101010101" pitchFamily="49" charset="-122"/>
                <a:ea typeface="黑体" panose="02010609060101010101" pitchFamily="49" charset="-122"/>
              </a:rPr>
              <a:t>存储程序</a:t>
            </a:r>
            <a:r>
              <a:rPr kumimoji="1" lang="zh-CN" altLang="en-US" sz="2200" b="1" dirty="0">
                <a:solidFill>
                  <a:srgbClr val="FF3300"/>
                </a:solidFill>
                <a:ea typeface="黑体" panose="02010609060101010101" pitchFamily="49" charset="-122"/>
              </a:rPr>
              <a:t>”</a:t>
            </a:r>
            <a:r>
              <a:rPr kumimoji="1" lang="zh-CN" altLang="en-US" sz="2200" b="1" dirty="0">
                <a:latin typeface="黑体" panose="02010609060101010101" pitchFamily="49" charset="-122"/>
                <a:ea typeface="黑体" panose="02010609060101010101" pitchFamily="49" charset="-122"/>
              </a:rPr>
              <a:t>工作方式。</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10</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12323">
                                            <p:txEl>
                                              <p:pRg st="0" end="0"/>
                                            </p:txEl>
                                          </p:spTgt>
                                        </p:tgtEl>
                                        <p:attrNameLst>
                                          <p:attrName>style.visibility</p:attrName>
                                        </p:attrNameLst>
                                      </p:cBhvr>
                                      <p:to>
                                        <p:strVal val="visible"/>
                                      </p:to>
                                    </p:set>
                                    <p:animEffect transition="in" filter="blinds(horizontal)">
                                      <p:cBhvr>
                                        <p:cTn id="7" dur="500"/>
                                        <p:tgtEl>
                                          <p:spTgt spid="3123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12323">
                                            <p:txEl>
                                              <p:pRg st="1" end="1"/>
                                            </p:txEl>
                                          </p:spTgt>
                                        </p:tgtEl>
                                        <p:attrNameLst>
                                          <p:attrName>style.visibility</p:attrName>
                                        </p:attrNameLst>
                                      </p:cBhvr>
                                      <p:to>
                                        <p:strVal val="visible"/>
                                      </p:to>
                                    </p:set>
                                    <p:animEffect transition="in" filter="blinds(horizontal)">
                                      <p:cBhvr>
                                        <p:cTn id="12" dur="500"/>
                                        <p:tgtEl>
                                          <p:spTgt spid="31232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12323">
                                            <p:txEl>
                                              <p:pRg st="2" end="2"/>
                                            </p:txEl>
                                          </p:spTgt>
                                        </p:tgtEl>
                                        <p:attrNameLst>
                                          <p:attrName>style.visibility</p:attrName>
                                        </p:attrNameLst>
                                      </p:cBhvr>
                                      <p:to>
                                        <p:strVal val="visible"/>
                                      </p:to>
                                    </p:set>
                                    <p:animEffect transition="in" filter="blinds(horizontal)">
                                      <p:cBhvr>
                                        <p:cTn id="17" dur="500"/>
                                        <p:tgtEl>
                                          <p:spTgt spid="31232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12323">
                                            <p:txEl>
                                              <p:pRg st="3" end="3"/>
                                            </p:txEl>
                                          </p:spTgt>
                                        </p:tgtEl>
                                        <p:attrNameLst>
                                          <p:attrName>style.visibility</p:attrName>
                                        </p:attrNameLst>
                                      </p:cBhvr>
                                      <p:to>
                                        <p:strVal val="visible"/>
                                      </p:to>
                                    </p:set>
                                    <p:animEffect transition="in" filter="blinds(horizontal)">
                                      <p:cBhvr>
                                        <p:cTn id="22" dur="500"/>
                                        <p:tgtEl>
                                          <p:spTgt spid="31232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12323">
                                            <p:txEl>
                                              <p:pRg st="4" end="4"/>
                                            </p:txEl>
                                          </p:spTgt>
                                        </p:tgtEl>
                                        <p:attrNameLst>
                                          <p:attrName>style.visibility</p:attrName>
                                        </p:attrNameLst>
                                      </p:cBhvr>
                                      <p:to>
                                        <p:strVal val="visible"/>
                                      </p:to>
                                    </p:set>
                                    <p:animEffect transition="in" filter="blinds(horizontal)">
                                      <p:cBhvr>
                                        <p:cTn id="27" dur="500"/>
                                        <p:tgtEl>
                                          <p:spTgt spid="31232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12323">
                                            <p:txEl>
                                              <p:pRg st="5" end="5"/>
                                            </p:txEl>
                                          </p:spTgt>
                                        </p:tgtEl>
                                        <p:attrNameLst>
                                          <p:attrName>style.visibility</p:attrName>
                                        </p:attrNameLst>
                                      </p:cBhvr>
                                      <p:to>
                                        <p:strVal val="visible"/>
                                      </p:to>
                                    </p:set>
                                    <p:animEffect transition="in" filter="blinds(horizontal)">
                                      <p:cBhvr>
                                        <p:cTn id="32" dur="500"/>
                                        <p:tgtEl>
                                          <p:spTgt spid="31232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312323">
                                            <p:txEl>
                                              <p:pRg st="6" end="6"/>
                                            </p:txEl>
                                          </p:spTgt>
                                        </p:tgtEl>
                                        <p:attrNameLst>
                                          <p:attrName>style.visibility</p:attrName>
                                        </p:attrNameLst>
                                      </p:cBhvr>
                                      <p:to>
                                        <p:strVal val="visible"/>
                                      </p:to>
                                    </p:set>
                                    <p:animEffect transition="in" filter="blinds(horizontal)">
                                      <p:cBhvr>
                                        <p:cTn id="37" dur="500"/>
                                        <p:tgtEl>
                                          <p:spTgt spid="31232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312323">
                                            <p:txEl>
                                              <p:pRg st="7" end="7"/>
                                            </p:txEl>
                                          </p:spTgt>
                                        </p:tgtEl>
                                        <p:attrNameLst>
                                          <p:attrName>style.visibility</p:attrName>
                                        </p:attrNameLst>
                                      </p:cBhvr>
                                      <p:to>
                                        <p:strVal val="visible"/>
                                      </p:to>
                                    </p:set>
                                    <p:animEffect transition="in" filter="blinds(horizontal)">
                                      <p:cBhvr>
                                        <p:cTn id="42" dur="500"/>
                                        <p:tgtEl>
                                          <p:spTgt spid="31232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771525" y="374650"/>
            <a:ext cx="5629275" cy="528638"/>
          </a:xfrm>
        </p:spPr>
        <p:txBody>
          <a:bodyPr/>
          <a:lstStyle/>
          <a:p>
            <a:r>
              <a:rPr lang="zh-CN" altLang="en-US" sz="3600">
                <a:solidFill>
                  <a:srgbClr val="FF3300"/>
                </a:solidFill>
                <a:latin typeface="宋体" panose="02010600030101010101" pitchFamily="2" charset="-122"/>
              </a:rPr>
              <a:t>计算机发展简史</a:t>
            </a:r>
          </a:p>
        </p:txBody>
      </p:sp>
      <p:sp>
        <p:nvSpPr>
          <p:cNvPr id="313347" name="Rectangle 3"/>
          <p:cNvSpPr>
            <a:spLocks noGrp="1" noChangeArrowheads="1"/>
          </p:cNvSpPr>
          <p:nvPr>
            <p:ph type="body" idx="1"/>
          </p:nvPr>
        </p:nvSpPr>
        <p:spPr>
          <a:xfrm>
            <a:off x="0" y="1084263"/>
            <a:ext cx="6427788" cy="4520212"/>
          </a:xfrm>
        </p:spPr>
        <p:txBody>
          <a:bodyPr/>
          <a:lstStyle/>
          <a:p>
            <a:pPr>
              <a:lnSpc>
                <a:spcPct val="145000"/>
              </a:lnSpc>
              <a:spcBef>
                <a:spcPct val="55000"/>
              </a:spcBef>
            </a:pPr>
            <a:r>
              <a:rPr lang="zh-CN" altLang="en-US" sz="2400" dirty="0">
                <a:ea typeface="黑体" panose="02010609060101010101" pitchFamily="49" charset="-122"/>
              </a:rPr>
              <a:t>第二代：晶体管计算机 1958～64年</a:t>
            </a:r>
          </a:p>
          <a:p>
            <a:pPr lvl="1">
              <a:lnSpc>
                <a:spcPct val="135000"/>
              </a:lnSpc>
              <a:spcBef>
                <a:spcPct val="30000"/>
              </a:spcBef>
            </a:pPr>
            <a:r>
              <a:rPr lang="zh-CN" altLang="en-US" sz="2400" dirty="0">
                <a:solidFill>
                  <a:srgbClr val="996633"/>
                </a:solidFill>
                <a:ea typeface="黑体" panose="02010609060101010101" pitchFamily="49" charset="-122"/>
              </a:rPr>
              <a:t>元器件：</a:t>
            </a:r>
            <a:r>
              <a:rPr lang="zh-CN" altLang="en-US" sz="2400" dirty="0">
                <a:ea typeface="黑体" panose="02010609060101010101" pitchFamily="49" charset="-122"/>
                <a:cs typeface="Times New Roman" panose="02020603050405020304" pitchFamily="18" charset="0"/>
              </a:rPr>
              <a:t>逻辑元件采用晶体管，内存由磁芯构成，外存为磁鼓与磁带。</a:t>
            </a:r>
            <a:r>
              <a:rPr lang="zh-CN" altLang="en-US" sz="2400" dirty="0">
                <a:ea typeface="黑体" panose="02010609060101010101" pitchFamily="49" charset="-122"/>
              </a:rPr>
              <a:t> </a:t>
            </a:r>
          </a:p>
          <a:p>
            <a:pPr lvl="1">
              <a:lnSpc>
                <a:spcPct val="135000"/>
              </a:lnSpc>
              <a:spcBef>
                <a:spcPct val="30000"/>
              </a:spcBef>
            </a:pPr>
            <a:r>
              <a:rPr lang="zh-CN" altLang="en-US" sz="2400" dirty="0">
                <a:solidFill>
                  <a:srgbClr val="996633"/>
                </a:solidFill>
                <a:ea typeface="黑体" panose="02010609060101010101" pitchFamily="49" charset="-122"/>
              </a:rPr>
              <a:t>特点：</a:t>
            </a:r>
            <a:r>
              <a:rPr lang="zh-CN" altLang="en-US" sz="2400" dirty="0">
                <a:ea typeface="黑体" panose="02010609060101010101" pitchFamily="49" charset="-122"/>
              </a:rPr>
              <a:t>变址，浮点运算，多路存储器，</a:t>
            </a:r>
            <a:r>
              <a:rPr lang="en-US" altLang="zh-CN" sz="2400" dirty="0">
                <a:ea typeface="黑体" panose="02010609060101010101" pitchFamily="49" charset="-122"/>
              </a:rPr>
              <a:t>I/O</a:t>
            </a:r>
            <a:r>
              <a:rPr lang="zh-CN" altLang="en-US" sz="2400" dirty="0">
                <a:ea typeface="黑体" panose="02010609060101010101" pitchFamily="49" charset="-122"/>
              </a:rPr>
              <a:t>处理机，中央交换结构(非总线结构)。</a:t>
            </a:r>
          </a:p>
          <a:p>
            <a:pPr lvl="1">
              <a:lnSpc>
                <a:spcPct val="135000"/>
              </a:lnSpc>
              <a:spcBef>
                <a:spcPct val="30000"/>
              </a:spcBef>
            </a:pPr>
            <a:r>
              <a:rPr lang="zh-CN" altLang="en-US" sz="2400" dirty="0">
                <a:solidFill>
                  <a:srgbClr val="996633"/>
                </a:solidFill>
                <a:ea typeface="黑体" panose="02010609060101010101" pitchFamily="49" charset="-122"/>
              </a:rPr>
              <a:t>软件：</a:t>
            </a:r>
            <a:r>
              <a:rPr lang="zh-CN" altLang="en-US" sz="2400" dirty="0">
                <a:ea typeface="黑体" panose="02010609060101010101" pitchFamily="49" charset="-122"/>
              </a:rPr>
              <a:t>使用高级语言，提供了系统软件。</a:t>
            </a:r>
          </a:p>
          <a:p>
            <a:pPr lvl="1">
              <a:lnSpc>
                <a:spcPct val="135000"/>
              </a:lnSpc>
              <a:spcBef>
                <a:spcPct val="30000"/>
              </a:spcBef>
            </a:pPr>
            <a:r>
              <a:rPr lang="zh-CN" altLang="en-US" sz="2400" dirty="0">
                <a:solidFill>
                  <a:srgbClr val="996633"/>
                </a:solidFill>
                <a:ea typeface="黑体" panose="02010609060101010101" pitchFamily="49" charset="-122"/>
              </a:rPr>
              <a:t>代表机种：</a:t>
            </a:r>
            <a:r>
              <a:rPr lang="en-US" altLang="zh-CN" sz="2400" dirty="0">
                <a:ea typeface="黑体" panose="02010609060101010101" pitchFamily="49" charset="-122"/>
              </a:rPr>
              <a:t>IBM 7094 (scientific)、1401 (business)</a:t>
            </a:r>
            <a:r>
              <a:rPr lang="zh-CN" altLang="en-US" sz="2400" dirty="0">
                <a:ea typeface="黑体" panose="02010609060101010101" pitchFamily="49" charset="-122"/>
              </a:rPr>
              <a:t>和 </a:t>
            </a:r>
            <a:r>
              <a:rPr lang="en-US" altLang="zh-CN" sz="2400" dirty="0">
                <a:ea typeface="黑体" panose="02010609060101010101" pitchFamily="49" charset="-122"/>
              </a:rPr>
              <a:t>DEC PDP-1</a:t>
            </a:r>
            <a:endParaRPr lang="zh-CN" altLang="en-US" sz="2400" dirty="0">
              <a:ea typeface="黑体" panose="02010609060101010101" pitchFamily="49" charset="-122"/>
            </a:endParaRPr>
          </a:p>
        </p:txBody>
      </p:sp>
      <p:pic>
        <p:nvPicPr>
          <p:cNvPr id="24580" name="Picture 5" descr="PDP_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35713" y="4143375"/>
            <a:ext cx="2808287" cy="242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Text Box 6"/>
          <p:cNvSpPr txBox="1">
            <a:spLocks noChangeArrowheads="1"/>
          </p:cNvSpPr>
          <p:nvPr/>
        </p:nvSpPr>
        <p:spPr bwMode="auto">
          <a:xfrm>
            <a:off x="4767263" y="6229350"/>
            <a:ext cx="1676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r>
              <a:rPr lang="en-US" altLang="zh-CN" sz="1800" b="1">
                <a:latin typeface="Arial" panose="020B0604020202020204" pitchFamily="34" charset="0"/>
              </a:rPr>
              <a:t>DEC PDP-1</a:t>
            </a:r>
            <a:endParaRPr lang="en-US" altLang="zh-CN" sz="2000" b="1">
              <a:latin typeface="Arial" panose="020B0604020202020204" pitchFamily="34" charset="0"/>
            </a:endParaRPr>
          </a:p>
        </p:txBody>
      </p:sp>
      <p:pic>
        <p:nvPicPr>
          <p:cNvPr id="24582" name="Picture 7" descr="TRANS"/>
          <p:cNvPicPr>
            <a:picLocks noChangeAspect="1" noChangeArrowheads="1"/>
          </p:cNvPicPr>
          <p:nvPr/>
        </p:nvPicPr>
        <p:blipFill>
          <a:blip r:embed="rId3" cstate="print">
            <a:extLst>
              <a:ext uri="{28A0092B-C50C-407E-A947-70E740481C1C}">
                <a14:useLocalDpi xmlns:a14="http://schemas.microsoft.com/office/drawing/2010/main" val="0"/>
              </a:ext>
            </a:extLst>
          </a:blip>
          <a:srcRect l="8496"/>
          <a:stretch>
            <a:fillRect/>
          </a:stretch>
        </p:blipFill>
        <p:spPr bwMode="auto">
          <a:xfrm>
            <a:off x="7388225" y="1171575"/>
            <a:ext cx="1293813"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3" name="Rectangle 8"/>
          <p:cNvSpPr>
            <a:spLocks noChangeArrowheads="1"/>
          </p:cNvSpPr>
          <p:nvPr/>
        </p:nvSpPr>
        <p:spPr bwMode="auto">
          <a:xfrm>
            <a:off x="6415088" y="1212850"/>
            <a:ext cx="1301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r>
              <a:rPr lang="zh-CN" altLang="en-US" sz="1800" b="1">
                <a:latin typeface="Arial" panose="020B0604020202020204" pitchFamily="34" charset="0"/>
              </a:rPr>
              <a:t>晶体管：</a:t>
            </a:r>
          </a:p>
          <a:p>
            <a:r>
              <a:rPr lang="en-US" altLang="zh-CN" sz="1800" b="1">
                <a:latin typeface="Arial" panose="020B0604020202020204" pitchFamily="34" charset="0"/>
              </a:rPr>
              <a:t>Transistor</a:t>
            </a:r>
            <a:endParaRPr lang="zh-CN" altLang="en-US" sz="1800" b="1">
              <a:latin typeface="Arial" panose="020B0604020202020204" pitchFamily="34" charset="0"/>
            </a:endParaRP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11</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13347">
                                            <p:txEl>
                                              <p:pRg st="1" end="1"/>
                                            </p:txEl>
                                          </p:spTgt>
                                        </p:tgtEl>
                                        <p:attrNameLst>
                                          <p:attrName>style.visibility</p:attrName>
                                        </p:attrNameLst>
                                      </p:cBhvr>
                                      <p:to>
                                        <p:strVal val="visible"/>
                                      </p:to>
                                    </p:set>
                                    <p:animEffect transition="in" filter="blinds(horizontal)">
                                      <p:cBhvr>
                                        <p:cTn id="7" dur="500"/>
                                        <p:tgtEl>
                                          <p:spTgt spid="31334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13347">
                                            <p:txEl>
                                              <p:pRg st="2" end="2"/>
                                            </p:txEl>
                                          </p:spTgt>
                                        </p:tgtEl>
                                        <p:attrNameLst>
                                          <p:attrName>style.visibility</p:attrName>
                                        </p:attrNameLst>
                                      </p:cBhvr>
                                      <p:to>
                                        <p:strVal val="visible"/>
                                      </p:to>
                                    </p:set>
                                    <p:animEffect transition="in" filter="blinds(horizontal)">
                                      <p:cBhvr>
                                        <p:cTn id="12" dur="500"/>
                                        <p:tgtEl>
                                          <p:spTgt spid="31334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13347">
                                            <p:txEl>
                                              <p:pRg st="3" end="3"/>
                                            </p:txEl>
                                          </p:spTgt>
                                        </p:tgtEl>
                                        <p:attrNameLst>
                                          <p:attrName>style.visibility</p:attrName>
                                        </p:attrNameLst>
                                      </p:cBhvr>
                                      <p:to>
                                        <p:strVal val="visible"/>
                                      </p:to>
                                    </p:set>
                                    <p:animEffect transition="in" filter="blinds(horizontal)">
                                      <p:cBhvr>
                                        <p:cTn id="17" dur="500"/>
                                        <p:tgtEl>
                                          <p:spTgt spid="313347">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13347">
                                            <p:txEl>
                                              <p:pRg st="4" end="4"/>
                                            </p:txEl>
                                          </p:spTgt>
                                        </p:tgtEl>
                                        <p:attrNameLst>
                                          <p:attrName>style.visibility</p:attrName>
                                        </p:attrNameLst>
                                      </p:cBhvr>
                                      <p:to>
                                        <p:strVal val="visible"/>
                                      </p:to>
                                    </p:set>
                                    <p:animEffect transition="in" filter="blinds(horizontal)">
                                      <p:cBhvr>
                                        <p:cTn id="22" dur="500"/>
                                        <p:tgtEl>
                                          <p:spTgt spid="31334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020" y="0"/>
            <a:ext cx="3683000" cy="2762250"/>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2500" y="2556827"/>
            <a:ext cx="4191000" cy="4162425"/>
          </a:xfrm>
          <a:prstGeom prst="rect">
            <a:avLst/>
          </a:prstGeom>
        </p:spPr>
      </p:pic>
      <p:sp>
        <p:nvSpPr>
          <p:cNvPr id="6" name="文本框 5"/>
          <p:cNvSpPr txBox="1"/>
          <p:nvPr/>
        </p:nvSpPr>
        <p:spPr>
          <a:xfrm>
            <a:off x="5100320" y="673239"/>
            <a:ext cx="3108960" cy="707886"/>
          </a:xfrm>
          <a:prstGeom prst="rect">
            <a:avLst/>
          </a:prstGeom>
          <a:noFill/>
        </p:spPr>
        <p:txBody>
          <a:bodyPr wrap="square" rtlCol="0">
            <a:spAutoFit/>
          </a:bodyPr>
          <a:lstStyle/>
          <a:p>
            <a:r>
              <a:rPr lang="zh-CN" altLang="en-US" sz="4000" b="1" dirty="0"/>
              <a:t>磁芯存储器</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12</a:t>
            </a:fld>
            <a:endParaRPr lang="zh-CN" altLang="en-US" dirty="0"/>
          </a:p>
        </p:txBody>
      </p:sp>
    </p:spTree>
    <p:extLst>
      <p:ext uri="{BB962C8B-B14F-4D97-AF65-F5344CB8AC3E}">
        <p14:creationId xmlns:p14="http://schemas.microsoft.com/office/powerpoint/2010/main" val="252899981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784225" y="315913"/>
            <a:ext cx="5629275" cy="528637"/>
          </a:xfrm>
        </p:spPr>
        <p:txBody>
          <a:bodyPr/>
          <a:lstStyle/>
          <a:p>
            <a:r>
              <a:rPr lang="zh-CN" altLang="en-US" sz="3600">
                <a:solidFill>
                  <a:srgbClr val="FF3300"/>
                </a:solidFill>
                <a:latin typeface="宋体" panose="02010600030101010101" pitchFamily="2" charset="-122"/>
              </a:rPr>
              <a:t>计算机发展简史</a:t>
            </a:r>
          </a:p>
        </p:txBody>
      </p:sp>
      <p:sp>
        <p:nvSpPr>
          <p:cNvPr id="314371" name="Rectangle 3"/>
          <p:cNvSpPr>
            <a:spLocks noGrp="1" noChangeArrowheads="1"/>
          </p:cNvSpPr>
          <p:nvPr>
            <p:ph type="body" idx="1"/>
          </p:nvPr>
        </p:nvSpPr>
        <p:spPr>
          <a:xfrm>
            <a:off x="9525" y="1039813"/>
            <a:ext cx="9299575" cy="3795712"/>
          </a:xfrm>
        </p:spPr>
        <p:txBody>
          <a:bodyPr/>
          <a:lstStyle/>
          <a:p>
            <a:pPr>
              <a:lnSpc>
                <a:spcPct val="115000"/>
              </a:lnSpc>
              <a:spcBef>
                <a:spcPct val="30000"/>
              </a:spcBef>
            </a:pPr>
            <a:r>
              <a:rPr lang="zh-CN" altLang="en-US" sz="2400" dirty="0">
                <a:ea typeface="黑体" panose="02010609060101010101" pitchFamily="49" charset="-122"/>
                <a:cs typeface="Arial" panose="020B0604020202020204" pitchFamily="34" charset="0"/>
              </a:rPr>
              <a:t>第三代：中小规模集成电路</a:t>
            </a:r>
            <a:r>
              <a:rPr lang="en-US" altLang="zh-CN" sz="2400" dirty="0">
                <a:ea typeface="黑体" panose="02010609060101010101" pitchFamily="49" charset="-122"/>
                <a:cs typeface="Arial" panose="020B0604020202020204" pitchFamily="34" charset="0"/>
              </a:rPr>
              <a:t>(SSI/MSI)</a:t>
            </a:r>
            <a:r>
              <a:rPr lang="zh-CN" altLang="en-US" sz="2400" dirty="0">
                <a:ea typeface="黑体" panose="02010609060101010101" pitchFamily="49" charset="-122"/>
                <a:cs typeface="Arial" panose="020B0604020202020204" pitchFamily="34" charset="0"/>
              </a:rPr>
              <a:t>计算机</a:t>
            </a:r>
            <a:r>
              <a:rPr lang="en-US" altLang="zh-CN" sz="2400" dirty="0">
                <a:ea typeface="黑体" panose="02010609060101010101" pitchFamily="49" charset="-122"/>
                <a:cs typeface="Arial" panose="020B0604020202020204" pitchFamily="34" charset="0"/>
              </a:rPr>
              <a:t>  1965～71</a:t>
            </a:r>
            <a:r>
              <a:rPr lang="zh-CN" altLang="en-US" sz="2400" dirty="0">
                <a:ea typeface="黑体" panose="02010609060101010101" pitchFamily="49" charset="-122"/>
                <a:cs typeface="Arial" panose="020B0604020202020204" pitchFamily="34" charset="0"/>
              </a:rPr>
              <a:t>年</a:t>
            </a:r>
          </a:p>
          <a:p>
            <a:pPr lvl="1">
              <a:lnSpc>
                <a:spcPct val="115000"/>
              </a:lnSpc>
              <a:spcBef>
                <a:spcPct val="50000"/>
              </a:spcBef>
            </a:pPr>
            <a:r>
              <a:rPr lang="zh-CN" altLang="en-US" sz="2200" dirty="0">
                <a:solidFill>
                  <a:srgbClr val="996633"/>
                </a:solidFill>
                <a:ea typeface="黑体" panose="02010609060101010101" pitchFamily="49" charset="-122"/>
                <a:cs typeface="Arial" panose="020B0604020202020204" pitchFamily="34" charset="0"/>
              </a:rPr>
              <a:t>元器件：</a:t>
            </a:r>
            <a:r>
              <a:rPr lang="zh-CN" altLang="en-US" sz="2200" dirty="0">
                <a:ea typeface="黑体" panose="02010609060101010101" pitchFamily="49" charset="-122"/>
                <a:cs typeface="Arial" panose="020B0604020202020204" pitchFamily="34" charset="0"/>
              </a:rPr>
              <a:t>逻辑元件与主存储器均由集成电路（</a:t>
            </a:r>
            <a:r>
              <a:rPr lang="en-US" altLang="zh-CN" sz="2200" dirty="0">
                <a:ea typeface="黑体" panose="02010609060101010101" pitchFamily="49" charset="-122"/>
                <a:cs typeface="Arial" panose="020B0604020202020204" pitchFamily="34" charset="0"/>
              </a:rPr>
              <a:t>IC）</a:t>
            </a:r>
            <a:r>
              <a:rPr lang="zh-CN" altLang="en-US" sz="2200" dirty="0">
                <a:ea typeface="黑体" panose="02010609060101010101" pitchFamily="49" charset="-122"/>
                <a:cs typeface="Arial" panose="020B0604020202020204" pitchFamily="34" charset="0"/>
              </a:rPr>
              <a:t>实现 。</a:t>
            </a:r>
          </a:p>
          <a:p>
            <a:pPr lvl="1">
              <a:lnSpc>
                <a:spcPct val="115000"/>
              </a:lnSpc>
              <a:spcBef>
                <a:spcPct val="50000"/>
              </a:spcBef>
            </a:pPr>
            <a:r>
              <a:rPr lang="zh-CN" altLang="en-US" sz="2200" dirty="0">
                <a:solidFill>
                  <a:srgbClr val="996633"/>
                </a:solidFill>
                <a:ea typeface="黑体" panose="02010609060101010101" pitchFamily="49" charset="-122"/>
                <a:cs typeface="Arial" panose="020B0604020202020204" pitchFamily="34" charset="0"/>
              </a:rPr>
              <a:t>特点：</a:t>
            </a:r>
            <a:r>
              <a:rPr lang="zh-CN" altLang="en-US" sz="2200" dirty="0">
                <a:ea typeface="黑体" panose="02010609060101010101" pitchFamily="49" charset="-122"/>
                <a:cs typeface="Arial" panose="020B0604020202020204" pitchFamily="34" charset="0"/>
              </a:rPr>
              <a:t>微程序控制，</a:t>
            </a:r>
            <a:r>
              <a:rPr lang="en-US" altLang="zh-CN" sz="2200" dirty="0">
                <a:ea typeface="黑体" panose="02010609060101010101" pitchFamily="49" charset="-122"/>
                <a:cs typeface="Arial" panose="020B0604020202020204" pitchFamily="34" charset="0"/>
              </a:rPr>
              <a:t>Cache，</a:t>
            </a:r>
            <a:r>
              <a:rPr lang="zh-CN" altLang="en-US" sz="2200" dirty="0">
                <a:ea typeface="黑体" panose="02010609060101010101" pitchFamily="49" charset="-122"/>
                <a:cs typeface="Arial" panose="020B0604020202020204" pitchFamily="34" charset="0"/>
              </a:rPr>
              <a:t>虚拟存储器，流水线等。</a:t>
            </a:r>
          </a:p>
          <a:p>
            <a:pPr lvl="1">
              <a:lnSpc>
                <a:spcPct val="115000"/>
              </a:lnSpc>
              <a:spcBef>
                <a:spcPct val="50000"/>
              </a:spcBef>
            </a:pPr>
            <a:r>
              <a:rPr lang="zh-CN" altLang="en-US" sz="2200" dirty="0">
                <a:solidFill>
                  <a:srgbClr val="996633"/>
                </a:solidFill>
                <a:ea typeface="黑体" panose="02010609060101010101" pitchFamily="49" charset="-122"/>
                <a:cs typeface="Arial" panose="020B0604020202020204" pitchFamily="34" charset="0"/>
              </a:rPr>
              <a:t>代表机种：</a:t>
            </a:r>
            <a:r>
              <a:rPr lang="en-US" altLang="zh-CN" sz="2200" dirty="0">
                <a:ea typeface="黑体" panose="02010609060101010101" pitchFamily="49" charset="-122"/>
                <a:cs typeface="Arial" panose="020B0604020202020204" pitchFamily="34" charset="0"/>
              </a:rPr>
              <a:t>IBM 360</a:t>
            </a:r>
            <a:r>
              <a:rPr lang="zh-CN" altLang="en-US" sz="2200" dirty="0">
                <a:ea typeface="黑体" panose="02010609060101010101" pitchFamily="49" charset="-122"/>
                <a:cs typeface="Arial" panose="020B0604020202020204" pitchFamily="34" charset="0"/>
              </a:rPr>
              <a:t>和</a:t>
            </a:r>
            <a:r>
              <a:rPr lang="en-US" altLang="zh-CN" sz="2200" dirty="0">
                <a:ea typeface="黑体" panose="02010609060101010101" pitchFamily="49" charset="-122"/>
                <a:cs typeface="Arial" panose="020B0604020202020204" pitchFamily="34" charset="0"/>
              </a:rPr>
              <a:t>DEC PDP-8（</a:t>
            </a:r>
            <a:r>
              <a:rPr lang="zh-CN" altLang="en-US" sz="2200" dirty="0">
                <a:ea typeface="黑体" panose="02010609060101010101" pitchFamily="49" charset="-122"/>
                <a:cs typeface="Arial" panose="020B0604020202020204" pitchFamily="34" charset="0"/>
              </a:rPr>
              <a:t>大/巨型机与小型机同时发展 ）</a:t>
            </a:r>
          </a:p>
          <a:p>
            <a:pPr lvl="2">
              <a:lnSpc>
                <a:spcPct val="115000"/>
              </a:lnSpc>
              <a:spcBef>
                <a:spcPct val="50000"/>
              </a:spcBef>
            </a:pPr>
            <a:r>
              <a:rPr lang="zh-CN" altLang="en-US" sz="2200" dirty="0">
                <a:ea typeface="黑体" panose="02010609060101010101" pitchFamily="49" charset="-122"/>
                <a:cs typeface="Arial" panose="020B0604020202020204" pitchFamily="34" charset="0"/>
              </a:rPr>
              <a:t>巨型机</a:t>
            </a:r>
            <a:r>
              <a:rPr lang="en-US" altLang="zh-CN" sz="2200" dirty="0">
                <a:ea typeface="黑体" panose="02010609060101010101" pitchFamily="49" charset="-122"/>
                <a:cs typeface="Arial" panose="020B0604020202020204" pitchFamily="34" charset="0"/>
              </a:rPr>
              <a:t>(Supercomputer)</a:t>
            </a:r>
            <a:r>
              <a:rPr lang="zh-CN" altLang="en-US" sz="2200" dirty="0">
                <a:ea typeface="黑体" panose="02010609060101010101" pitchFamily="49" charset="-122"/>
                <a:cs typeface="Arial" panose="020B0604020202020204" pitchFamily="34" charset="0"/>
              </a:rPr>
              <a:t>：</a:t>
            </a:r>
            <a:r>
              <a:rPr lang="en-US" altLang="zh-CN" sz="2200" dirty="0">
                <a:ea typeface="黑体" panose="02010609060101010101" pitchFamily="49" charset="-122"/>
                <a:cs typeface="Arial" panose="020B0604020202020204" pitchFamily="34" charset="0"/>
              </a:rPr>
              <a:t>Cray-1</a:t>
            </a:r>
          </a:p>
          <a:p>
            <a:pPr lvl="2">
              <a:lnSpc>
                <a:spcPct val="115000"/>
              </a:lnSpc>
              <a:spcBef>
                <a:spcPct val="50000"/>
              </a:spcBef>
            </a:pPr>
            <a:r>
              <a:rPr lang="zh-CN" altLang="en-US" sz="2200" dirty="0">
                <a:ea typeface="黑体" panose="02010609060101010101" pitchFamily="49" charset="-122"/>
                <a:cs typeface="Arial" panose="020B0604020202020204" pitchFamily="34" charset="0"/>
              </a:rPr>
              <a:t>大型机</a:t>
            </a:r>
            <a:r>
              <a:rPr lang="en-US" altLang="zh-CN" sz="2200" dirty="0">
                <a:ea typeface="黑体" panose="02010609060101010101" pitchFamily="49" charset="-122"/>
                <a:cs typeface="Arial" panose="020B0604020202020204" pitchFamily="34" charset="0"/>
              </a:rPr>
              <a:t>(Mainframe)</a:t>
            </a:r>
            <a:r>
              <a:rPr lang="zh-CN" altLang="en-US" sz="2200" dirty="0">
                <a:ea typeface="黑体" panose="02010609060101010101" pitchFamily="49" charset="-122"/>
                <a:cs typeface="Arial" panose="020B0604020202020204" pitchFamily="34" charset="0"/>
              </a:rPr>
              <a:t>：</a:t>
            </a:r>
            <a:r>
              <a:rPr lang="en-US" altLang="zh-CN" sz="2200" dirty="0">
                <a:ea typeface="黑体" panose="02010609060101010101" pitchFamily="49" charset="-122"/>
                <a:cs typeface="Arial" panose="020B0604020202020204" pitchFamily="34" charset="0"/>
              </a:rPr>
              <a:t>IBM360</a:t>
            </a:r>
            <a:r>
              <a:rPr lang="zh-CN" altLang="en-US" sz="2200" dirty="0">
                <a:ea typeface="黑体" panose="02010609060101010101" pitchFamily="49" charset="-122"/>
                <a:cs typeface="Arial" panose="020B0604020202020204" pitchFamily="34" charset="0"/>
              </a:rPr>
              <a:t>系列</a:t>
            </a:r>
          </a:p>
          <a:p>
            <a:pPr lvl="2">
              <a:lnSpc>
                <a:spcPct val="115000"/>
              </a:lnSpc>
              <a:spcBef>
                <a:spcPct val="50000"/>
              </a:spcBef>
            </a:pPr>
            <a:r>
              <a:rPr lang="zh-CN" altLang="en-US" sz="2200" dirty="0">
                <a:ea typeface="黑体" panose="02010609060101010101" pitchFamily="49" charset="-122"/>
                <a:cs typeface="Arial" panose="020B0604020202020204" pitchFamily="34" charset="0"/>
              </a:rPr>
              <a:t>小型机</a:t>
            </a:r>
            <a:r>
              <a:rPr lang="en-US" altLang="zh-CN" sz="2200" dirty="0">
                <a:ea typeface="黑体" panose="02010609060101010101" pitchFamily="49" charset="-122"/>
                <a:cs typeface="Arial" panose="020B0604020202020204" pitchFamily="34" charset="0"/>
              </a:rPr>
              <a:t>(Minicomputer)</a:t>
            </a:r>
            <a:r>
              <a:rPr lang="zh-CN" altLang="en-US" sz="2200" dirty="0">
                <a:ea typeface="黑体" panose="02010609060101010101" pitchFamily="49" charset="-122"/>
                <a:cs typeface="Arial" panose="020B0604020202020204" pitchFamily="34" charset="0"/>
              </a:rPr>
              <a:t>：</a:t>
            </a:r>
            <a:r>
              <a:rPr lang="en-US" altLang="zh-CN" sz="2200" dirty="0">
                <a:ea typeface="黑体" panose="02010609060101010101" pitchFamily="49" charset="-122"/>
                <a:cs typeface="Arial" panose="020B0604020202020204" pitchFamily="34" charset="0"/>
              </a:rPr>
              <a:t>DEC PDP-8</a:t>
            </a:r>
            <a:endParaRPr lang="zh-CN" altLang="en-US" sz="2000" dirty="0">
              <a:cs typeface="Arial" panose="020B0604020202020204" pitchFamily="34" charset="0"/>
            </a:endParaRPr>
          </a:p>
        </p:txBody>
      </p:sp>
      <p:pic>
        <p:nvPicPr>
          <p:cNvPr id="25604" name="Picture 7" descr="cray_1_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45213" y="3562350"/>
            <a:ext cx="2686050" cy="296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Text Box 9"/>
          <p:cNvSpPr txBox="1">
            <a:spLocks noChangeArrowheads="1"/>
          </p:cNvSpPr>
          <p:nvPr/>
        </p:nvSpPr>
        <p:spPr bwMode="auto">
          <a:xfrm>
            <a:off x="5087938" y="6191250"/>
            <a:ext cx="974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000" b="1">
                <a:solidFill>
                  <a:srgbClr val="FFFFFF"/>
                </a:solidFill>
                <a:latin typeface="Arial" panose="020B0604020202020204" pitchFamily="34" charset="0"/>
              </a:rPr>
              <a:t>Cray-1</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13</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14371">
                                            <p:txEl>
                                              <p:pRg st="1" end="1"/>
                                            </p:txEl>
                                          </p:spTgt>
                                        </p:tgtEl>
                                        <p:attrNameLst>
                                          <p:attrName>style.visibility</p:attrName>
                                        </p:attrNameLst>
                                      </p:cBhvr>
                                      <p:to>
                                        <p:strVal val="visible"/>
                                      </p:to>
                                    </p:set>
                                    <p:animEffect transition="in" filter="blinds(horizontal)">
                                      <p:cBhvr>
                                        <p:cTn id="7" dur="500"/>
                                        <p:tgtEl>
                                          <p:spTgt spid="31437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14371">
                                            <p:txEl>
                                              <p:pRg st="2" end="2"/>
                                            </p:txEl>
                                          </p:spTgt>
                                        </p:tgtEl>
                                        <p:attrNameLst>
                                          <p:attrName>style.visibility</p:attrName>
                                        </p:attrNameLst>
                                      </p:cBhvr>
                                      <p:to>
                                        <p:strVal val="visible"/>
                                      </p:to>
                                    </p:set>
                                    <p:animEffect transition="in" filter="blinds(horizontal)">
                                      <p:cBhvr>
                                        <p:cTn id="12" dur="500"/>
                                        <p:tgtEl>
                                          <p:spTgt spid="31437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14371">
                                            <p:txEl>
                                              <p:pRg st="3" end="3"/>
                                            </p:txEl>
                                          </p:spTgt>
                                        </p:tgtEl>
                                        <p:attrNameLst>
                                          <p:attrName>style.visibility</p:attrName>
                                        </p:attrNameLst>
                                      </p:cBhvr>
                                      <p:to>
                                        <p:strVal val="visible"/>
                                      </p:to>
                                    </p:set>
                                    <p:animEffect transition="in" filter="blinds(horizontal)">
                                      <p:cBhvr>
                                        <p:cTn id="17" dur="500"/>
                                        <p:tgtEl>
                                          <p:spTgt spid="314371">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14371">
                                            <p:txEl>
                                              <p:pRg st="4" end="4"/>
                                            </p:txEl>
                                          </p:spTgt>
                                        </p:tgtEl>
                                        <p:attrNameLst>
                                          <p:attrName>style.visibility</p:attrName>
                                        </p:attrNameLst>
                                      </p:cBhvr>
                                      <p:to>
                                        <p:strVal val="visible"/>
                                      </p:to>
                                    </p:set>
                                    <p:animEffect transition="in" filter="blinds(horizontal)">
                                      <p:cBhvr>
                                        <p:cTn id="22" dur="500"/>
                                        <p:tgtEl>
                                          <p:spTgt spid="314371">
                                            <p:txEl>
                                              <p:pRg st="4" end="4"/>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14371">
                                            <p:txEl>
                                              <p:pRg st="5" end="5"/>
                                            </p:txEl>
                                          </p:spTgt>
                                        </p:tgtEl>
                                        <p:attrNameLst>
                                          <p:attrName>style.visibility</p:attrName>
                                        </p:attrNameLst>
                                      </p:cBhvr>
                                      <p:to>
                                        <p:strVal val="visible"/>
                                      </p:to>
                                    </p:set>
                                    <p:animEffect transition="in" filter="blinds(horizontal)">
                                      <p:cBhvr>
                                        <p:cTn id="25" dur="500"/>
                                        <p:tgtEl>
                                          <p:spTgt spid="314371">
                                            <p:txEl>
                                              <p:pRg st="5" end="5"/>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314371">
                                            <p:txEl>
                                              <p:pRg st="6" end="6"/>
                                            </p:txEl>
                                          </p:spTgt>
                                        </p:tgtEl>
                                        <p:attrNameLst>
                                          <p:attrName>style.visibility</p:attrName>
                                        </p:attrNameLst>
                                      </p:cBhvr>
                                      <p:to>
                                        <p:strVal val="visible"/>
                                      </p:to>
                                    </p:set>
                                    <p:animEffect transition="in" filter="blinds(horizontal)">
                                      <p:cBhvr>
                                        <p:cTn id="28" dur="500"/>
                                        <p:tgtEl>
                                          <p:spTgt spid="31437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777875" y="242888"/>
            <a:ext cx="7772400" cy="528637"/>
          </a:xfrm>
        </p:spPr>
        <p:txBody>
          <a:bodyPr/>
          <a:lstStyle/>
          <a:p>
            <a:r>
              <a:rPr lang="en-US" altLang="zh-CN" sz="3600"/>
              <a:t>IBM System/360</a:t>
            </a:r>
            <a:r>
              <a:rPr lang="zh-CN" altLang="en-US" sz="3600"/>
              <a:t>系列计算机</a:t>
            </a:r>
          </a:p>
        </p:txBody>
      </p:sp>
      <p:sp>
        <p:nvSpPr>
          <p:cNvPr id="316419" name="Rectangle 3"/>
          <p:cNvSpPr>
            <a:spLocks noGrp="1" noChangeArrowheads="1"/>
          </p:cNvSpPr>
          <p:nvPr>
            <p:ph type="body" idx="1"/>
          </p:nvPr>
        </p:nvSpPr>
        <p:spPr>
          <a:xfrm>
            <a:off x="198438" y="1076325"/>
            <a:ext cx="5311775" cy="3916363"/>
          </a:xfrm>
        </p:spPr>
        <p:txBody>
          <a:bodyPr/>
          <a:lstStyle/>
          <a:p>
            <a:pPr>
              <a:spcBef>
                <a:spcPct val="40000"/>
              </a:spcBef>
            </a:pPr>
            <a:r>
              <a:rPr lang="en-US" altLang="zh-CN" sz="2400">
                <a:ea typeface="黑体" panose="02010609060101010101" pitchFamily="49" charset="-122"/>
                <a:cs typeface="Arial" panose="020B0604020202020204" pitchFamily="34" charset="0"/>
              </a:rPr>
              <a:t>IBM</a:t>
            </a:r>
            <a:r>
              <a:rPr lang="zh-CN" altLang="en-US" sz="2400">
                <a:ea typeface="黑体" panose="02010609060101010101" pitchFamily="49" charset="-122"/>
                <a:cs typeface="Arial" panose="020B0604020202020204" pitchFamily="34" charset="0"/>
              </a:rPr>
              <a:t>公司于1964年研制成功</a:t>
            </a:r>
          </a:p>
          <a:p>
            <a:pPr>
              <a:spcBef>
                <a:spcPct val="40000"/>
              </a:spcBef>
            </a:pPr>
            <a:r>
              <a:rPr lang="zh-CN" altLang="en-US" sz="2400">
                <a:ea typeface="黑体" panose="02010609060101010101" pitchFamily="49" charset="-122"/>
                <a:cs typeface="Arial" panose="020B0604020202020204" pitchFamily="34" charset="0"/>
              </a:rPr>
              <a:t>引入“兼容机”</a:t>
            </a:r>
            <a:r>
              <a:rPr lang="en-US" altLang="zh-CN" sz="2400">
                <a:ea typeface="黑体" panose="02010609060101010101" pitchFamily="49" charset="-122"/>
                <a:cs typeface="Arial" panose="020B0604020202020204" pitchFamily="34" charset="0"/>
              </a:rPr>
              <a:t>(</a:t>
            </a:r>
            <a:r>
              <a:rPr lang="zh-CN" altLang="en-US" sz="2400">
                <a:ea typeface="黑体" panose="02010609060101010101" pitchFamily="49" charset="-122"/>
                <a:cs typeface="Arial" panose="020B0604020202020204" pitchFamily="34" charset="0"/>
              </a:rPr>
              <a:t>系列机</a:t>
            </a:r>
            <a:r>
              <a:rPr lang="en-US" altLang="zh-CN" sz="2400">
                <a:ea typeface="黑体" panose="02010609060101010101" pitchFamily="49" charset="-122"/>
                <a:cs typeface="Arial" panose="020B0604020202020204" pitchFamily="34" charset="0"/>
              </a:rPr>
              <a:t>)</a:t>
            </a:r>
            <a:r>
              <a:rPr lang="zh-CN" altLang="en-US" sz="2400">
                <a:ea typeface="黑体" panose="02010609060101010101" pitchFamily="49" charset="-122"/>
                <a:cs typeface="Arial" panose="020B0604020202020204" pitchFamily="34" charset="0"/>
              </a:rPr>
              <a:t>概念</a:t>
            </a:r>
          </a:p>
          <a:p>
            <a:pPr lvl="1"/>
            <a:r>
              <a:rPr lang="zh-CN" altLang="en-US" sz="2000">
                <a:ea typeface="黑体" panose="02010609060101010101" pitchFamily="49" charset="-122"/>
                <a:cs typeface="Arial" panose="020B0604020202020204" pitchFamily="34" charset="0"/>
              </a:rPr>
              <a:t>兼容机的特征 ：</a:t>
            </a:r>
          </a:p>
          <a:p>
            <a:pPr lvl="2"/>
            <a:r>
              <a:rPr lang="zh-CN" altLang="en-US" sz="2000">
                <a:solidFill>
                  <a:schemeClr val="accent1"/>
                </a:solidFill>
                <a:ea typeface="黑体" panose="02010609060101010101" pitchFamily="49" charset="-122"/>
                <a:cs typeface="Arial" panose="020B0604020202020204" pitchFamily="34" charset="0"/>
              </a:rPr>
              <a:t>相同的或相似的指令集</a:t>
            </a:r>
          </a:p>
          <a:p>
            <a:pPr lvl="2"/>
            <a:r>
              <a:rPr lang="zh-CN" altLang="en-US" sz="2000">
                <a:solidFill>
                  <a:schemeClr val="accent1"/>
                </a:solidFill>
                <a:ea typeface="黑体" panose="02010609060101010101" pitchFamily="49" charset="-122"/>
                <a:cs typeface="Arial" panose="020B0604020202020204" pitchFamily="34" charset="0"/>
              </a:rPr>
              <a:t>相同或相似的操作系统</a:t>
            </a:r>
          </a:p>
          <a:p>
            <a:pPr lvl="2"/>
            <a:r>
              <a:rPr lang="zh-CN" altLang="en-US" sz="2000">
                <a:ea typeface="黑体" panose="02010609060101010101" pitchFamily="49" charset="-122"/>
                <a:cs typeface="Arial" panose="020B0604020202020204" pitchFamily="34" charset="0"/>
              </a:rPr>
              <a:t>更高的速度</a:t>
            </a:r>
          </a:p>
          <a:p>
            <a:pPr lvl="2"/>
            <a:r>
              <a:rPr lang="zh-CN" altLang="en-US" sz="2000">
                <a:ea typeface="黑体" panose="02010609060101010101" pitchFamily="49" charset="-122"/>
                <a:cs typeface="Arial" panose="020B0604020202020204" pitchFamily="34" charset="0"/>
              </a:rPr>
              <a:t>更多的</a:t>
            </a:r>
            <a:r>
              <a:rPr lang="en-US" altLang="zh-CN" sz="2000">
                <a:ea typeface="黑体" panose="02010609060101010101" pitchFamily="49" charset="-122"/>
                <a:cs typeface="Arial" panose="020B0604020202020204" pitchFamily="34" charset="0"/>
              </a:rPr>
              <a:t>I/O</a:t>
            </a:r>
            <a:r>
              <a:rPr lang="zh-CN" altLang="en-US" sz="2000">
                <a:ea typeface="黑体" panose="02010609060101010101" pitchFamily="49" charset="-122"/>
                <a:cs typeface="Arial" panose="020B0604020202020204" pitchFamily="34" charset="0"/>
              </a:rPr>
              <a:t>端口数</a:t>
            </a:r>
          </a:p>
          <a:p>
            <a:pPr lvl="2"/>
            <a:r>
              <a:rPr lang="zh-CN" altLang="en-US" sz="2000">
                <a:ea typeface="黑体" panose="02010609060101010101" pitchFamily="49" charset="-122"/>
                <a:cs typeface="Arial" panose="020B0604020202020204" pitchFamily="34" charset="0"/>
              </a:rPr>
              <a:t>更大的内存容量</a:t>
            </a:r>
          </a:p>
          <a:p>
            <a:pPr lvl="2"/>
            <a:r>
              <a:rPr lang="zh-CN" altLang="en-US" sz="2000">
                <a:ea typeface="黑体" panose="02010609060101010101" pitchFamily="49" charset="-122"/>
                <a:cs typeface="Arial" panose="020B0604020202020204" pitchFamily="34" charset="0"/>
              </a:rPr>
              <a:t>更高的价格</a:t>
            </a:r>
          </a:p>
        </p:txBody>
      </p:sp>
      <p:sp>
        <p:nvSpPr>
          <p:cNvPr id="316420" name="Text Box 4"/>
          <p:cNvSpPr txBox="1">
            <a:spLocks noChangeArrowheads="1"/>
          </p:cNvSpPr>
          <p:nvPr/>
        </p:nvSpPr>
        <p:spPr bwMode="auto">
          <a:xfrm>
            <a:off x="307975" y="5159375"/>
            <a:ext cx="36068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sz="2000" b="1">
                <a:solidFill>
                  <a:srgbClr val="996633"/>
                </a:solidFill>
                <a:ea typeface="黑体" panose="02010609060101010101" pitchFamily="49" charset="-122"/>
              </a:rPr>
              <a:t>低端机指令集是高端机的一个子集，称为</a:t>
            </a:r>
            <a:r>
              <a:rPr kumimoji="1" lang="zh-CN" altLang="en-US" sz="2000" b="1">
                <a:solidFill>
                  <a:schemeClr val="accent2"/>
                </a:solidFill>
                <a:ea typeface="黑体" panose="02010609060101010101" pitchFamily="49" charset="-122"/>
              </a:rPr>
              <a:t>“向后兼容”</a:t>
            </a:r>
            <a:r>
              <a:rPr kumimoji="1" lang="zh-CN" altLang="en-US" sz="2000" b="1">
                <a:solidFill>
                  <a:srgbClr val="996633"/>
                </a:solidFill>
                <a:ea typeface="黑体" panose="02010609060101010101" pitchFamily="49" charset="-122"/>
              </a:rPr>
              <a:t>。原来机器上的程序可以不改动而在新机器上运行，但性能不同。</a:t>
            </a:r>
          </a:p>
        </p:txBody>
      </p:sp>
      <p:pic>
        <p:nvPicPr>
          <p:cNvPr id="27653" name="Picture 5" descr="360_mod5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87975" y="1404938"/>
            <a:ext cx="3511550" cy="340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4" name="Text Box 6"/>
          <p:cNvSpPr txBox="1">
            <a:spLocks noChangeArrowheads="1"/>
          </p:cNvSpPr>
          <p:nvPr/>
        </p:nvSpPr>
        <p:spPr bwMode="auto">
          <a:xfrm>
            <a:off x="5729288" y="4662488"/>
            <a:ext cx="1143000" cy="396875"/>
          </a:xfrm>
          <a:prstGeom prst="rect">
            <a:avLst/>
          </a:prstGeom>
          <a:solidFill>
            <a:srgbClr val="4D4D4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000" b="1">
                <a:solidFill>
                  <a:srgbClr val="FFFFFF"/>
                </a:solidFill>
                <a:latin typeface="Arial" panose="020B0604020202020204" pitchFamily="34" charset="0"/>
              </a:rPr>
              <a:t>IBM 360</a:t>
            </a:r>
            <a:endParaRPr lang="en-US" altLang="zh-CN" sz="2200"/>
          </a:p>
        </p:txBody>
      </p:sp>
      <p:sp>
        <p:nvSpPr>
          <p:cNvPr id="316423" name="Rectangle 7"/>
          <p:cNvSpPr>
            <a:spLocks noChangeArrowheads="1"/>
          </p:cNvSpPr>
          <p:nvPr/>
        </p:nvSpPr>
        <p:spPr bwMode="auto">
          <a:xfrm>
            <a:off x="4271963" y="5519738"/>
            <a:ext cx="4706937"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rtl="1">
              <a:spcBef>
                <a:spcPct val="35000"/>
              </a:spcBef>
            </a:pPr>
            <a:r>
              <a:rPr lang="zh-CN" altLang="en-US" sz="2000" b="1">
                <a:solidFill>
                  <a:srgbClr val="000099"/>
                </a:solidFill>
                <a:latin typeface="黑体" panose="02010609060101010101" pitchFamily="49" charset="-122"/>
                <a:ea typeface="黑体" panose="02010609060101010101" pitchFamily="49" charset="-122"/>
                <a:cs typeface="Arial" panose="020B0604020202020204" pitchFamily="34" charset="0"/>
              </a:rPr>
              <a:t>问题1：引入</a:t>
            </a:r>
            <a:r>
              <a:rPr lang="zh-CN" altLang="en-US" sz="2000" b="1">
                <a:solidFill>
                  <a:srgbClr val="000099"/>
                </a:solidFill>
                <a:latin typeface="Arial" panose="020B0604020202020204" pitchFamily="34" charset="0"/>
                <a:ea typeface="黑体" panose="02010609060101010101" pitchFamily="49" charset="-122"/>
                <a:cs typeface="Arial" panose="020B0604020202020204" pitchFamily="34" charset="0"/>
              </a:rPr>
              <a:t>“</a:t>
            </a:r>
            <a:r>
              <a:rPr lang="zh-CN" altLang="en-US" sz="2000" b="1">
                <a:solidFill>
                  <a:srgbClr val="000099"/>
                </a:solidFill>
                <a:latin typeface="黑体" panose="02010609060101010101" pitchFamily="49" charset="-122"/>
                <a:ea typeface="黑体" panose="02010609060101010101" pitchFamily="49" charset="-122"/>
                <a:cs typeface="Arial" panose="020B0604020202020204" pitchFamily="34" charset="0"/>
              </a:rPr>
              <a:t>兼容机</a:t>
            </a:r>
            <a:r>
              <a:rPr lang="zh-CN" altLang="en-US" sz="2000" b="1">
                <a:solidFill>
                  <a:srgbClr val="000099"/>
                </a:solidFill>
                <a:latin typeface="Arial" panose="020B0604020202020204" pitchFamily="34" charset="0"/>
                <a:ea typeface="黑体" panose="02010609060101010101" pitchFamily="49" charset="-122"/>
                <a:cs typeface="Arial" panose="020B0604020202020204" pitchFamily="34" charset="0"/>
              </a:rPr>
              <a:t>”</a:t>
            </a:r>
            <a:r>
              <a:rPr lang="zh-CN" altLang="en-US" sz="2000" b="1">
                <a:solidFill>
                  <a:srgbClr val="000099"/>
                </a:solidFill>
                <a:latin typeface="黑体" panose="02010609060101010101" pitchFamily="49" charset="-122"/>
                <a:ea typeface="黑体" panose="02010609060101010101" pitchFamily="49" charset="-122"/>
                <a:cs typeface="Arial" panose="020B0604020202020204" pitchFamily="34" charset="0"/>
              </a:rPr>
              <a:t>有什么好处？</a:t>
            </a:r>
          </a:p>
          <a:p>
            <a:pPr rtl="1">
              <a:spcBef>
                <a:spcPct val="35000"/>
              </a:spcBef>
            </a:pPr>
            <a:r>
              <a:rPr lang="zh-CN" altLang="en-US" sz="2000" b="1">
                <a:solidFill>
                  <a:srgbClr val="000099"/>
                </a:solidFill>
                <a:latin typeface="黑体" panose="02010609060101010101" pitchFamily="49" charset="-122"/>
                <a:ea typeface="黑体" panose="02010609060101010101" pitchFamily="49" charset="-122"/>
                <a:cs typeface="Arial" panose="020B0604020202020204" pitchFamily="34" charset="0"/>
              </a:rPr>
              <a:t>问题2：保持</a:t>
            </a:r>
            <a:r>
              <a:rPr lang="zh-CN" altLang="en-US" sz="2000" b="1">
                <a:solidFill>
                  <a:srgbClr val="000099"/>
                </a:solidFill>
                <a:latin typeface="Arial" panose="020B0604020202020204" pitchFamily="34" charset="0"/>
                <a:ea typeface="黑体" panose="02010609060101010101" pitchFamily="49" charset="-122"/>
                <a:cs typeface="Arial" panose="020B0604020202020204" pitchFamily="34" charset="0"/>
              </a:rPr>
              <a:t>“</a:t>
            </a:r>
            <a:r>
              <a:rPr lang="zh-CN" altLang="en-US" sz="2000" b="1">
                <a:solidFill>
                  <a:srgbClr val="000099"/>
                </a:solidFill>
                <a:latin typeface="黑体" panose="02010609060101010101" pitchFamily="49" charset="-122"/>
                <a:ea typeface="黑体" panose="02010609060101010101" pitchFamily="49" charset="-122"/>
                <a:cs typeface="Arial" panose="020B0604020202020204" pitchFamily="34" charset="0"/>
              </a:rPr>
              <a:t>兼容</a:t>
            </a:r>
            <a:r>
              <a:rPr lang="zh-CN" altLang="en-US" sz="2000" b="1">
                <a:solidFill>
                  <a:srgbClr val="000099"/>
                </a:solidFill>
                <a:latin typeface="Arial" panose="020B0604020202020204" pitchFamily="34" charset="0"/>
                <a:ea typeface="黑体" panose="02010609060101010101" pitchFamily="49" charset="-122"/>
                <a:cs typeface="Arial" panose="020B0604020202020204" pitchFamily="34" charset="0"/>
              </a:rPr>
              <a:t>”</a:t>
            </a:r>
            <a:r>
              <a:rPr lang="zh-CN" altLang="en-US" sz="2000" b="1">
                <a:solidFill>
                  <a:srgbClr val="000099"/>
                </a:solidFill>
                <a:latin typeface="黑体" panose="02010609060101010101" pitchFamily="49" charset="-122"/>
                <a:ea typeface="黑体" panose="02010609060101010101" pitchFamily="49" charset="-122"/>
                <a:cs typeface="Arial" panose="020B0604020202020204" pitchFamily="34" charset="0"/>
              </a:rPr>
              <a:t>的关键是什么？</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14</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16419">
                                            <p:txEl>
                                              <p:pRg st="2" end="2"/>
                                            </p:txEl>
                                          </p:spTgt>
                                        </p:tgtEl>
                                        <p:attrNameLst>
                                          <p:attrName>style.visibility</p:attrName>
                                        </p:attrNameLst>
                                      </p:cBhvr>
                                      <p:to>
                                        <p:strVal val="visible"/>
                                      </p:to>
                                    </p:set>
                                    <p:animEffect transition="in" filter="blinds(horizontal)">
                                      <p:cBhvr>
                                        <p:cTn id="7" dur="500"/>
                                        <p:tgtEl>
                                          <p:spTgt spid="316419">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16419">
                                            <p:txEl>
                                              <p:pRg st="3" end="3"/>
                                            </p:txEl>
                                          </p:spTgt>
                                        </p:tgtEl>
                                        <p:attrNameLst>
                                          <p:attrName>style.visibility</p:attrName>
                                        </p:attrNameLst>
                                      </p:cBhvr>
                                      <p:to>
                                        <p:strVal val="visible"/>
                                      </p:to>
                                    </p:set>
                                    <p:animEffect transition="in" filter="blinds(horizontal)">
                                      <p:cBhvr>
                                        <p:cTn id="10" dur="500"/>
                                        <p:tgtEl>
                                          <p:spTgt spid="316419">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16419">
                                            <p:txEl>
                                              <p:pRg st="4" end="4"/>
                                            </p:txEl>
                                          </p:spTgt>
                                        </p:tgtEl>
                                        <p:attrNameLst>
                                          <p:attrName>style.visibility</p:attrName>
                                        </p:attrNameLst>
                                      </p:cBhvr>
                                      <p:to>
                                        <p:strVal val="visible"/>
                                      </p:to>
                                    </p:set>
                                    <p:animEffect transition="in" filter="blinds(horizontal)">
                                      <p:cBhvr>
                                        <p:cTn id="13" dur="500"/>
                                        <p:tgtEl>
                                          <p:spTgt spid="316419">
                                            <p:txEl>
                                              <p:pRg st="4" end="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16419">
                                            <p:txEl>
                                              <p:pRg st="5" end="5"/>
                                            </p:txEl>
                                          </p:spTgt>
                                        </p:tgtEl>
                                        <p:attrNameLst>
                                          <p:attrName>style.visibility</p:attrName>
                                        </p:attrNameLst>
                                      </p:cBhvr>
                                      <p:to>
                                        <p:strVal val="visible"/>
                                      </p:to>
                                    </p:set>
                                    <p:animEffect transition="in" filter="blinds(horizontal)">
                                      <p:cBhvr>
                                        <p:cTn id="16" dur="500"/>
                                        <p:tgtEl>
                                          <p:spTgt spid="316419">
                                            <p:txEl>
                                              <p:pRg st="5" end="5"/>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16419">
                                            <p:txEl>
                                              <p:pRg st="6" end="6"/>
                                            </p:txEl>
                                          </p:spTgt>
                                        </p:tgtEl>
                                        <p:attrNameLst>
                                          <p:attrName>style.visibility</p:attrName>
                                        </p:attrNameLst>
                                      </p:cBhvr>
                                      <p:to>
                                        <p:strVal val="visible"/>
                                      </p:to>
                                    </p:set>
                                    <p:animEffect transition="in" filter="blinds(horizontal)">
                                      <p:cBhvr>
                                        <p:cTn id="19" dur="500"/>
                                        <p:tgtEl>
                                          <p:spTgt spid="316419">
                                            <p:txEl>
                                              <p:pRg st="6" end="6"/>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16419">
                                            <p:txEl>
                                              <p:pRg st="7" end="7"/>
                                            </p:txEl>
                                          </p:spTgt>
                                        </p:tgtEl>
                                        <p:attrNameLst>
                                          <p:attrName>style.visibility</p:attrName>
                                        </p:attrNameLst>
                                      </p:cBhvr>
                                      <p:to>
                                        <p:strVal val="visible"/>
                                      </p:to>
                                    </p:set>
                                    <p:animEffect transition="in" filter="blinds(horizontal)">
                                      <p:cBhvr>
                                        <p:cTn id="22" dur="500"/>
                                        <p:tgtEl>
                                          <p:spTgt spid="316419">
                                            <p:txEl>
                                              <p:pRg st="7" end="7"/>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16419">
                                            <p:txEl>
                                              <p:pRg st="8" end="8"/>
                                            </p:txEl>
                                          </p:spTgt>
                                        </p:tgtEl>
                                        <p:attrNameLst>
                                          <p:attrName>style.visibility</p:attrName>
                                        </p:attrNameLst>
                                      </p:cBhvr>
                                      <p:to>
                                        <p:strVal val="visible"/>
                                      </p:to>
                                    </p:set>
                                    <p:animEffect transition="in" filter="blinds(horizontal)">
                                      <p:cBhvr>
                                        <p:cTn id="25" dur="500"/>
                                        <p:tgtEl>
                                          <p:spTgt spid="316419">
                                            <p:txEl>
                                              <p:pRg st="8" end="8"/>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316423">
                                            <p:txEl>
                                              <p:pRg st="0" end="0"/>
                                            </p:txEl>
                                          </p:spTgt>
                                        </p:tgtEl>
                                        <p:attrNameLst>
                                          <p:attrName>style.visibility</p:attrName>
                                        </p:attrNameLst>
                                      </p:cBhvr>
                                      <p:to>
                                        <p:strVal val="visible"/>
                                      </p:to>
                                    </p:set>
                                    <p:animEffect transition="in" filter="blinds(horizontal)">
                                      <p:cBhvr>
                                        <p:cTn id="30" dur="500"/>
                                        <p:tgtEl>
                                          <p:spTgt spid="316423">
                                            <p:txEl>
                                              <p:pRg st="0" end="0"/>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316423">
                                            <p:txEl>
                                              <p:pRg st="1" end="1"/>
                                            </p:txEl>
                                          </p:spTgt>
                                        </p:tgtEl>
                                        <p:attrNameLst>
                                          <p:attrName>style.visibility</p:attrName>
                                        </p:attrNameLst>
                                      </p:cBhvr>
                                      <p:to>
                                        <p:strVal val="visible"/>
                                      </p:to>
                                    </p:set>
                                    <p:animEffect transition="in" filter="blinds(horizontal)">
                                      <p:cBhvr>
                                        <p:cTn id="35" dur="500"/>
                                        <p:tgtEl>
                                          <p:spTgt spid="316423">
                                            <p:txEl>
                                              <p:pRg st="1" end="1"/>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316420">
                                            <p:txEl>
                                              <p:pRg st="0" end="0"/>
                                            </p:txEl>
                                          </p:spTgt>
                                        </p:tgtEl>
                                        <p:attrNameLst>
                                          <p:attrName>style.visibility</p:attrName>
                                        </p:attrNameLst>
                                      </p:cBhvr>
                                      <p:to>
                                        <p:strVal val="visible"/>
                                      </p:to>
                                    </p:set>
                                    <p:animEffect transition="in" filter="blinds(horizontal)">
                                      <p:cBhvr>
                                        <p:cTn id="40" dur="500"/>
                                        <p:tgtEl>
                                          <p:spTgt spid="3164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800100" y="258763"/>
            <a:ext cx="5629275" cy="528637"/>
          </a:xfrm>
        </p:spPr>
        <p:txBody>
          <a:bodyPr/>
          <a:lstStyle/>
          <a:p>
            <a:r>
              <a:rPr lang="en-US" altLang="zh-CN" sz="3600" b="0"/>
              <a:t>DEC</a:t>
            </a:r>
            <a:r>
              <a:rPr lang="zh-CN" altLang="en-US" sz="3600" b="0"/>
              <a:t>公司的</a:t>
            </a:r>
            <a:r>
              <a:rPr lang="en-US" altLang="zh-CN" sz="3600" b="0"/>
              <a:t>PDP-8</a:t>
            </a:r>
            <a:r>
              <a:rPr lang="zh-CN" altLang="en-US" sz="3600" b="0"/>
              <a:t>机</a:t>
            </a:r>
          </a:p>
        </p:txBody>
      </p:sp>
      <p:sp>
        <p:nvSpPr>
          <p:cNvPr id="39939" name="Rectangle 3"/>
          <p:cNvSpPr>
            <a:spLocks noGrp="1" noChangeArrowheads="1"/>
          </p:cNvSpPr>
          <p:nvPr>
            <p:ph type="body" idx="1"/>
          </p:nvPr>
        </p:nvSpPr>
        <p:spPr>
          <a:xfrm>
            <a:off x="171450" y="1195388"/>
            <a:ext cx="8843963" cy="3817937"/>
          </a:xfrm>
        </p:spPr>
        <p:txBody>
          <a:bodyPr/>
          <a:lstStyle/>
          <a:p>
            <a:pPr marL="342900" indent="-342900">
              <a:lnSpc>
                <a:spcPct val="120000"/>
              </a:lnSpc>
            </a:pPr>
            <a:r>
              <a:rPr lang="zh-CN" altLang="en-US" sz="2400">
                <a:ea typeface="黑体" panose="02010609060101010101" pitchFamily="49" charset="-122"/>
              </a:rPr>
              <a:t>它同样在</a:t>
            </a:r>
            <a:r>
              <a:rPr lang="en-US" altLang="zh-CN" sz="2400">
                <a:ea typeface="黑体" panose="02010609060101010101" pitchFamily="49" charset="-122"/>
              </a:rPr>
              <a:t>19</a:t>
            </a:r>
            <a:r>
              <a:rPr lang="zh-CN" altLang="en-US" sz="2400">
                <a:ea typeface="黑体" panose="02010609060101010101" pitchFamily="49" charset="-122"/>
              </a:rPr>
              <a:t>64年出现。与</a:t>
            </a:r>
            <a:r>
              <a:rPr lang="en-US" altLang="zh-CN" sz="2400">
                <a:ea typeface="黑体" panose="02010609060101010101" pitchFamily="49" charset="-122"/>
              </a:rPr>
              <a:t>IBM 360</a:t>
            </a:r>
            <a:r>
              <a:rPr lang="zh-CN" altLang="en-US" sz="2400">
                <a:ea typeface="黑体" panose="02010609060101010101" pitchFamily="49" charset="-122"/>
              </a:rPr>
              <a:t>相比，价格更低、更小巧，因而被称为小型机（</a:t>
            </a:r>
            <a:r>
              <a:rPr lang="en-US" altLang="zh-CN" sz="2400">
                <a:ea typeface="黑体" panose="02010609060101010101" pitchFamily="49" charset="-122"/>
              </a:rPr>
              <a:t>Minicomputer）</a:t>
            </a:r>
          </a:p>
          <a:p>
            <a:pPr marL="342900" indent="-342900">
              <a:lnSpc>
                <a:spcPct val="120000"/>
              </a:lnSpc>
            </a:pPr>
            <a:r>
              <a:rPr lang="en-US" altLang="zh-CN" sz="2400">
                <a:ea typeface="黑体" panose="02010609060101010101" pitchFamily="49" charset="-122"/>
              </a:rPr>
              <a:t>PDP-8“</a:t>
            </a:r>
            <a:r>
              <a:rPr lang="zh-CN" altLang="en-US" sz="2400">
                <a:ea typeface="黑体" panose="02010609060101010101" pitchFamily="49" charset="-122"/>
              </a:rPr>
              <a:t>创造了小型机概念，并使之成为数十亿美元的工业”，使</a:t>
            </a:r>
            <a:r>
              <a:rPr lang="en-US" altLang="zh-CN" sz="2400">
                <a:ea typeface="黑体" panose="02010609060101010101" pitchFamily="49" charset="-122"/>
              </a:rPr>
              <a:t>DEC</a:t>
            </a:r>
            <a:r>
              <a:rPr lang="zh-CN" altLang="en-US" sz="2400">
                <a:ea typeface="黑体" panose="02010609060101010101" pitchFamily="49" charset="-122"/>
              </a:rPr>
              <a:t>成为了最大的小型机制造商。</a:t>
            </a:r>
          </a:p>
          <a:p>
            <a:pPr marL="342900" indent="-342900">
              <a:lnSpc>
                <a:spcPct val="120000"/>
              </a:lnSpc>
            </a:pPr>
            <a:r>
              <a:rPr lang="zh-CN" altLang="en-US" sz="2400">
                <a:solidFill>
                  <a:schemeClr val="accent2"/>
                </a:solidFill>
                <a:ea typeface="黑体" panose="02010609060101010101" pitchFamily="49" charset="-122"/>
              </a:rPr>
              <a:t>主要特点：首次采用总线结构。</a:t>
            </a:r>
          </a:p>
          <a:p>
            <a:pPr marL="342900" indent="-342900">
              <a:lnSpc>
                <a:spcPct val="120000"/>
              </a:lnSpc>
              <a:buFontTx/>
              <a:buNone/>
            </a:pPr>
            <a:r>
              <a:rPr lang="zh-CN" altLang="en-US" sz="2400">
                <a:ea typeface="黑体" panose="02010609060101010101" pitchFamily="49" charset="-122"/>
              </a:rPr>
              <a:t>     具有高度的灵活性，允许将模块插入总线以形成各种配置。</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15</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animEffect transition="in" filter="wipe(down)">
                                      <p:cBhvr>
                                        <p:cTn id="7" dur="500"/>
                                        <p:tgtEl>
                                          <p:spTgt spid="399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9939">
                                            <p:txEl>
                                              <p:pRg st="1" end="1"/>
                                            </p:txEl>
                                          </p:spTgt>
                                        </p:tgtEl>
                                        <p:attrNameLst>
                                          <p:attrName>style.visibility</p:attrName>
                                        </p:attrNameLst>
                                      </p:cBhvr>
                                      <p:to>
                                        <p:strVal val="visible"/>
                                      </p:to>
                                    </p:set>
                                    <p:animEffect transition="in" filter="wipe(down)">
                                      <p:cBhvr>
                                        <p:cTn id="12" dur="500"/>
                                        <p:tgtEl>
                                          <p:spTgt spid="3993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9939">
                                            <p:txEl>
                                              <p:pRg st="2" end="2"/>
                                            </p:txEl>
                                          </p:spTgt>
                                        </p:tgtEl>
                                        <p:attrNameLst>
                                          <p:attrName>style.visibility</p:attrName>
                                        </p:attrNameLst>
                                      </p:cBhvr>
                                      <p:to>
                                        <p:strVal val="visible"/>
                                      </p:to>
                                    </p:set>
                                    <p:animEffect transition="in" filter="wipe(down)">
                                      <p:cBhvr>
                                        <p:cTn id="17" dur="500"/>
                                        <p:tgtEl>
                                          <p:spTgt spid="3993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9939">
                                            <p:txEl>
                                              <p:pRg st="3" end="3"/>
                                            </p:txEl>
                                          </p:spTgt>
                                        </p:tgtEl>
                                        <p:attrNameLst>
                                          <p:attrName>style.visibility</p:attrName>
                                        </p:attrNameLst>
                                      </p:cBhvr>
                                      <p:to>
                                        <p:strVal val="visible"/>
                                      </p:to>
                                    </p:set>
                                    <p:animEffect transition="in" filter="wipe(down)">
                                      <p:cBhvr>
                                        <p:cTn id="22" dur="500"/>
                                        <p:tgtEl>
                                          <p:spTgt spid="399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898525" y="287338"/>
            <a:ext cx="7772400" cy="528637"/>
          </a:xfrm>
        </p:spPr>
        <p:txBody>
          <a:bodyPr/>
          <a:lstStyle/>
          <a:p>
            <a:r>
              <a:rPr lang="en-US" altLang="zh-CN" sz="3600"/>
              <a:t>PDP–8/E</a:t>
            </a:r>
            <a:r>
              <a:rPr lang="zh-CN" altLang="en-US" sz="3600"/>
              <a:t>计算机系统框图</a:t>
            </a:r>
          </a:p>
        </p:txBody>
      </p:sp>
      <p:pic>
        <p:nvPicPr>
          <p:cNvPr id="31747" name="Picture 3" descr="PDP-8计算机总线结构图"/>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 y="1841500"/>
            <a:ext cx="7681913" cy="3133725"/>
          </a:xfrm>
          <a:prstGeom prst="rect">
            <a:avLst/>
          </a:prstGeom>
          <a:noFill/>
          <a:ln w="9525">
            <a:solidFill>
              <a:srgbClr val="993300"/>
            </a:solidFill>
            <a:miter lim="800000"/>
            <a:headEnd/>
            <a:tailEnd/>
          </a:ln>
          <a:extLst>
            <a:ext uri="{909E8E84-426E-40DD-AFC4-6F175D3DCCD1}">
              <a14:hiddenFill xmlns:a14="http://schemas.microsoft.com/office/drawing/2010/main">
                <a:solidFill>
                  <a:srgbClr val="FFFFFF"/>
                </a:solidFill>
              </a14:hiddenFill>
            </a:ext>
          </a:extLst>
        </p:spPr>
      </p:pic>
      <p:sp>
        <p:nvSpPr>
          <p:cNvPr id="320516" name="Rectangle 4"/>
          <p:cNvSpPr>
            <a:spLocks noChangeArrowheads="1"/>
          </p:cNvSpPr>
          <p:nvPr/>
        </p:nvSpPr>
        <p:spPr bwMode="auto">
          <a:xfrm>
            <a:off x="434975" y="5110163"/>
            <a:ext cx="44719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zh-CN" altLang="en-US" sz="2400" b="1">
                <a:solidFill>
                  <a:schemeClr val="accent2"/>
                </a:solidFill>
                <a:ea typeface="黑体" panose="02010609060101010101" pitchFamily="49" charset="-122"/>
              </a:rPr>
              <a:t>问题：“总线结构”有什么好处</a:t>
            </a:r>
            <a:r>
              <a:rPr lang="zh-CN" altLang="en-US" sz="2400" b="1">
                <a:solidFill>
                  <a:schemeClr val="accent2"/>
                </a:solidFill>
              </a:rPr>
              <a:t>？</a:t>
            </a:r>
          </a:p>
        </p:txBody>
      </p:sp>
      <p:sp>
        <p:nvSpPr>
          <p:cNvPr id="320517" name="Rectangle 5"/>
          <p:cNvSpPr>
            <a:spLocks noChangeArrowheads="1"/>
          </p:cNvSpPr>
          <p:nvPr/>
        </p:nvSpPr>
        <p:spPr bwMode="auto">
          <a:xfrm>
            <a:off x="309563" y="5641975"/>
            <a:ext cx="8421687"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r>
              <a:rPr lang="zh-CN" altLang="en-US" sz="2400">
                <a:ea typeface="黑体" panose="02010609060101010101" pitchFamily="49" charset="-122"/>
              </a:rPr>
              <a:t>可扩充性好（允许将新的符合标准的模块插入总线，形成各种配置）、节省器件，体积小，价格便宜</a:t>
            </a:r>
          </a:p>
        </p:txBody>
      </p:sp>
      <p:sp>
        <p:nvSpPr>
          <p:cNvPr id="31750" name="Rectangle 7"/>
          <p:cNvSpPr>
            <a:spLocks noChangeArrowheads="1"/>
          </p:cNvSpPr>
          <p:nvPr/>
        </p:nvSpPr>
        <p:spPr bwMode="auto">
          <a:xfrm>
            <a:off x="349250" y="955675"/>
            <a:ext cx="838041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r>
              <a:rPr lang="en-US" altLang="zh-CN" sz="2400" b="1">
                <a:latin typeface="Arial" panose="020B0604020202020204" pitchFamily="34" charset="0"/>
                <a:ea typeface="黑体" panose="02010609060101010101" pitchFamily="49" charset="-122"/>
              </a:rPr>
              <a:t>Omni</a:t>
            </a:r>
            <a:r>
              <a:rPr lang="zh-CN" altLang="en-US" sz="2400" b="1">
                <a:latin typeface="Arial" panose="020B0604020202020204" pitchFamily="34" charset="0"/>
                <a:ea typeface="黑体" panose="02010609060101010101" pitchFamily="49" charset="-122"/>
              </a:rPr>
              <a:t>总线包含了96个独立的信号通道，用以传送控制、地址和数据信号。</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16</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0516"/>
                                        </p:tgtEl>
                                        <p:attrNameLst>
                                          <p:attrName>style.visibility</p:attrName>
                                        </p:attrNameLst>
                                      </p:cBhvr>
                                      <p:to>
                                        <p:strVal val="visible"/>
                                      </p:to>
                                    </p:set>
                                    <p:animEffect transition="in" filter="blinds(horizontal)">
                                      <p:cBhvr>
                                        <p:cTn id="7" dur="500"/>
                                        <p:tgtEl>
                                          <p:spTgt spid="3205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20517"/>
                                        </p:tgtEl>
                                        <p:attrNameLst>
                                          <p:attrName>style.visibility</p:attrName>
                                        </p:attrNameLst>
                                      </p:cBhvr>
                                      <p:to>
                                        <p:strVal val="visible"/>
                                      </p:to>
                                    </p:set>
                                    <p:animEffect transition="in" filter="blinds(horizontal)">
                                      <p:cBhvr>
                                        <p:cTn id="12" dur="500"/>
                                        <p:tgtEl>
                                          <p:spTgt spid="320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16" grpId="0"/>
      <p:bldP spid="3205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800100" y="273050"/>
            <a:ext cx="5629275" cy="528638"/>
          </a:xfrm>
        </p:spPr>
        <p:txBody>
          <a:bodyPr/>
          <a:lstStyle/>
          <a:p>
            <a:r>
              <a:rPr lang="zh-CN" altLang="en-US" sz="3600">
                <a:solidFill>
                  <a:srgbClr val="FF3300"/>
                </a:solidFill>
              </a:rPr>
              <a:t>计算机发展简史</a:t>
            </a:r>
          </a:p>
        </p:txBody>
      </p:sp>
      <p:sp>
        <p:nvSpPr>
          <p:cNvPr id="322563" name="Rectangle 3"/>
          <p:cNvSpPr>
            <a:spLocks noGrp="1" noChangeArrowheads="1"/>
          </p:cNvSpPr>
          <p:nvPr>
            <p:ph type="body" idx="1"/>
          </p:nvPr>
        </p:nvSpPr>
        <p:spPr>
          <a:xfrm>
            <a:off x="0" y="958850"/>
            <a:ext cx="8991600" cy="4537075"/>
          </a:xfrm>
        </p:spPr>
        <p:txBody>
          <a:bodyPr/>
          <a:lstStyle/>
          <a:p>
            <a:pPr marL="342900" indent="-342900">
              <a:spcBef>
                <a:spcPct val="25000"/>
              </a:spcBef>
            </a:pPr>
            <a:r>
              <a:rPr lang="zh-CN" altLang="en-US" sz="2200" dirty="0">
                <a:latin typeface="Times New Roman" panose="02020603050405020304" pitchFamily="18" charset="0"/>
                <a:ea typeface="黑体" panose="02010609060101010101" pitchFamily="49" charset="-122"/>
              </a:rPr>
              <a:t>第四代：大规模</a:t>
            </a:r>
            <a:r>
              <a:rPr lang="en-US" altLang="zh-CN" sz="2200" dirty="0">
                <a:latin typeface="Times New Roman" panose="02020603050405020304" pitchFamily="18" charset="0"/>
                <a:ea typeface="黑体" panose="02010609060101010101" pitchFamily="49" charset="-122"/>
              </a:rPr>
              <a:t>/</a:t>
            </a:r>
            <a:r>
              <a:rPr lang="zh-CN" altLang="en-US" sz="2200" dirty="0">
                <a:latin typeface="Times New Roman" panose="02020603050405020304" pitchFamily="18" charset="0"/>
                <a:ea typeface="黑体" panose="02010609060101010101" pitchFamily="49" charset="-122"/>
              </a:rPr>
              <a:t>超大规模计算机</a:t>
            </a:r>
            <a:r>
              <a:rPr lang="en-US" altLang="zh-CN" sz="2200" dirty="0">
                <a:latin typeface="Times New Roman" panose="02020603050405020304" pitchFamily="18" charset="0"/>
                <a:ea typeface="黑体" panose="02010609060101010101" pitchFamily="49" charset="-122"/>
              </a:rPr>
              <a:t>LSI/VLSI/ULSI  1972～</a:t>
            </a:r>
            <a:r>
              <a:rPr lang="zh-CN" altLang="en-US" sz="2200" dirty="0">
                <a:latin typeface="Times New Roman" panose="02020603050405020304" pitchFamily="18" charset="0"/>
                <a:ea typeface="黑体" panose="02010609060101010101" pitchFamily="49" charset="-122"/>
              </a:rPr>
              <a:t>至今</a:t>
            </a:r>
          </a:p>
          <a:p>
            <a:pPr marL="742950" lvl="1" indent="-285750">
              <a:spcBef>
                <a:spcPct val="25000"/>
              </a:spcBef>
            </a:pPr>
            <a:r>
              <a:rPr lang="zh-CN" altLang="en-US" sz="2200" dirty="0">
                <a:latin typeface="Times New Roman" panose="02020603050405020304" pitchFamily="18" charset="0"/>
                <a:ea typeface="黑体" panose="02010609060101010101" pitchFamily="49" charset="-122"/>
              </a:rPr>
              <a:t>微处理器和半导体存储器技术发展迅猛，微型计算机出现。</a:t>
            </a:r>
          </a:p>
          <a:p>
            <a:pPr marL="742950" lvl="1" indent="-285750">
              <a:spcBef>
                <a:spcPct val="25000"/>
              </a:spcBef>
              <a:buFontTx/>
              <a:buNone/>
            </a:pPr>
            <a:r>
              <a:rPr lang="zh-CN" altLang="en-US" sz="2200" dirty="0">
                <a:latin typeface="Times New Roman" panose="02020603050405020304" pitchFamily="18" charset="0"/>
                <a:ea typeface="黑体" panose="02010609060101010101" pitchFamily="49" charset="-122"/>
              </a:rPr>
              <a:t>    使计算机以办公设备和个人电脑的方式走向普通用户。</a:t>
            </a:r>
          </a:p>
          <a:p>
            <a:pPr marL="1143000" lvl="2" indent="-228600">
              <a:spcBef>
                <a:spcPct val="25000"/>
              </a:spcBef>
              <a:buFontTx/>
              <a:buNone/>
            </a:pPr>
            <a:r>
              <a:rPr lang="zh-CN" altLang="en-US" sz="2200" dirty="0">
                <a:solidFill>
                  <a:schemeClr val="hlink"/>
                </a:solidFill>
                <a:latin typeface="Times New Roman" panose="02020603050405020304" pitchFamily="18" charset="0"/>
                <a:ea typeface="黑体" panose="02010609060101010101" pitchFamily="49" charset="-122"/>
              </a:rPr>
              <a:t>半导体存储器</a:t>
            </a:r>
          </a:p>
          <a:p>
            <a:pPr marL="1143000" lvl="2" indent="-228600">
              <a:spcBef>
                <a:spcPct val="25000"/>
              </a:spcBef>
            </a:pPr>
            <a:r>
              <a:rPr lang="en-US" altLang="zh-CN" sz="2200" dirty="0">
                <a:latin typeface="Times New Roman" panose="02020603050405020304" pitchFamily="18" charset="0"/>
                <a:ea typeface="黑体" panose="02010609060101010101" pitchFamily="49" charset="-122"/>
              </a:rPr>
              <a:t>19</a:t>
            </a:r>
            <a:r>
              <a:rPr lang="zh-CN" altLang="en-US" sz="2200" dirty="0">
                <a:latin typeface="Times New Roman" panose="02020603050405020304" pitchFamily="18" charset="0"/>
                <a:ea typeface="黑体" panose="02010609060101010101" pitchFamily="49" charset="-122"/>
              </a:rPr>
              <a:t>70年</a:t>
            </a:r>
            <a:r>
              <a:rPr lang="en-US" altLang="zh-CN" sz="2200" dirty="0">
                <a:latin typeface="Times New Roman" panose="02020603050405020304" pitchFamily="18" charset="0"/>
                <a:ea typeface="黑体" panose="02010609060101010101" pitchFamily="49" charset="-122"/>
              </a:rPr>
              <a:t>Fairchild</a:t>
            </a:r>
            <a:r>
              <a:rPr lang="zh-CN" altLang="en-US" sz="2200" dirty="0">
                <a:latin typeface="Times New Roman" panose="02020603050405020304" pitchFamily="18" charset="0"/>
                <a:ea typeface="黑体" panose="02010609060101010101" pitchFamily="49" charset="-122"/>
              </a:rPr>
              <a:t>公司生产出第一个相对大容量半导体存储器</a:t>
            </a:r>
          </a:p>
          <a:p>
            <a:pPr marL="1143000" lvl="2" indent="-228600">
              <a:spcBef>
                <a:spcPct val="25000"/>
              </a:spcBef>
            </a:pPr>
            <a:r>
              <a:rPr lang="en-US" altLang="zh-CN" sz="2200" dirty="0">
                <a:latin typeface="Times New Roman" panose="02020603050405020304" pitchFamily="18" charset="0"/>
                <a:ea typeface="黑体" panose="02010609060101010101" pitchFamily="49" charset="-122"/>
              </a:rPr>
              <a:t>19</a:t>
            </a:r>
            <a:r>
              <a:rPr lang="zh-CN" altLang="en-US" sz="2200" dirty="0">
                <a:latin typeface="Times New Roman" panose="02020603050405020304" pitchFamily="18" charset="0"/>
                <a:ea typeface="黑体" panose="02010609060101010101" pitchFamily="49" charset="-122"/>
              </a:rPr>
              <a:t>74年位价格低于磁芯的半导体存储器出现，并快速下跌</a:t>
            </a:r>
          </a:p>
          <a:p>
            <a:pPr marL="1143000" lvl="2" indent="-228600">
              <a:spcBef>
                <a:spcPct val="25000"/>
              </a:spcBef>
            </a:pPr>
            <a:r>
              <a:rPr lang="zh-CN" altLang="en-US" sz="2200" dirty="0">
                <a:latin typeface="Times New Roman" panose="02020603050405020304" pitchFamily="18" charset="0"/>
                <a:ea typeface="黑体" panose="02010609060101010101" pitchFamily="49" charset="-122"/>
              </a:rPr>
              <a:t>从</a:t>
            </a:r>
            <a:r>
              <a:rPr lang="en-US" altLang="zh-CN" sz="2200" dirty="0">
                <a:latin typeface="Times New Roman" panose="02020603050405020304" pitchFamily="18" charset="0"/>
                <a:ea typeface="黑体" panose="02010609060101010101" pitchFamily="49" charset="-122"/>
              </a:rPr>
              <a:t>19</a:t>
            </a:r>
            <a:r>
              <a:rPr lang="zh-CN" altLang="en-US" sz="2200" dirty="0">
                <a:latin typeface="Times New Roman" panose="02020603050405020304" pitchFamily="18" charset="0"/>
                <a:ea typeface="黑体" panose="02010609060101010101" pitchFamily="49" charset="-122"/>
              </a:rPr>
              <a:t>70年起，存储密度几乎是每3年提高4倍</a:t>
            </a:r>
          </a:p>
          <a:p>
            <a:pPr marL="1143000" lvl="2" indent="-228600">
              <a:spcBef>
                <a:spcPct val="25000"/>
              </a:spcBef>
              <a:buFontTx/>
              <a:buNone/>
            </a:pPr>
            <a:r>
              <a:rPr lang="zh-CN" altLang="en-US" sz="2200" dirty="0">
                <a:solidFill>
                  <a:schemeClr val="hlink"/>
                </a:solidFill>
                <a:latin typeface="Times New Roman" panose="02020603050405020304" pitchFamily="18" charset="0"/>
                <a:ea typeface="黑体" panose="02010609060101010101" pitchFamily="49" charset="-122"/>
              </a:rPr>
              <a:t>微处理器</a:t>
            </a:r>
          </a:p>
          <a:p>
            <a:pPr marL="1143000" lvl="2" indent="-228600">
              <a:spcBef>
                <a:spcPct val="25000"/>
              </a:spcBef>
            </a:pPr>
            <a:r>
              <a:rPr lang="zh-CN" altLang="en-US" sz="2200" dirty="0">
                <a:latin typeface="Times New Roman" panose="02020603050405020304" pitchFamily="18" charset="0"/>
                <a:ea typeface="黑体" panose="02010609060101010101" pitchFamily="49" charset="-122"/>
              </a:rPr>
              <a:t>微处理器芯片密度不断增加，使</a:t>
            </a:r>
            <a:r>
              <a:rPr lang="en-US" altLang="zh-CN" sz="2200" dirty="0">
                <a:latin typeface="Times New Roman" panose="02020603050405020304" pitchFamily="18" charset="0"/>
                <a:ea typeface="黑体" panose="02010609060101010101" pitchFamily="49" charset="-122"/>
              </a:rPr>
              <a:t>CPU</a:t>
            </a:r>
            <a:r>
              <a:rPr lang="zh-CN" altLang="en-US" sz="2200" dirty="0">
                <a:latin typeface="Times New Roman" panose="02020603050405020304" pitchFamily="18" charset="0"/>
                <a:ea typeface="黑体" panose="02010609060101010101" pitchFamily="49" charset="-122"/>
              </a:rPr>
              <a:t>中所有元件放在一块芯片上成为可能。</a:t>
            </a:r>
            <a:r>
              <a:rPr lang="en-US" altLang="zh-CN" sz="2200" dirty="0">
                <a:latin typeface="Times New Roman" panose="02020603050405020304" pitchFamily="18" charset="0"/>
                <a:ea typeface="黑体" panose="02010609060101010101" pitchFamily="49" charset="-122"/>
              </a:rPr>
              <a:t>19</a:t>
            </a:r>
            <a:r>
              <a:rPr lang="zh-CN" altLang="en-US" sz="2200" dirty="0">
                <a:latin typeface="Times New Roman" panose="02020603050405020304" pitchFamily="18" charset="0"/>
                <a:ea typeface="黑体" panose="02010609060101010101" pitchFamily="49" charset="-122"/>
              </a:rPr>
              <a:t>71年开发出第一个微处理器芯片</a:t>
            </a:r>
            <a:r>
              <a:rPr lang="en-US" altLang="zh-CN" sz="2200" dirty="0">
                <a:latin typeface="Times New Roman" panose="02020603050405020304" pitchFamily="18" charset="0"/>
                <a:ea typeface="黑体" panose="02010609060101010101" pitchFamily="49" charset="-122"/>
              </a:rPr>
              <a:t>Intel</a:t>
            </a:r>
            <a:r>
              <a:rPr lang="zh-CN" altLang="en-US" sz="2200" dirty="0">
                <a:latin typeface="Times New Roman" panose="02020603050405020304" pitchFamily="18" charset="0"/>
                <a:ea typeface="黑体" panose="02010609060101010101" pitchFamily="49" charset="-122"/>
              </a:rPr>
              <a:t>4004。</a:t>
            </a:r>
          </a:p>
          <a:p>
            <a:pPr marL="742950" lvl="1" indent="-285750">
              <a:spcBef>
                <a:spcPct val="25000"/>
              </a:spcBef>
            </a:pPr>
            <a:r>
              <a:rPr lang="zh-CN" altLang="en-US" sz="2200" dirty="0">
                <a:latin typeface="Times New Roman" panose="02020603050405020304" pitchFamily="18" charset="0"/>
                <a:ea typeface="黑体" panose="02010609060101010101" pitchFamily="49" charset="-122"/>
              </a:rPr>
              <a:t>特点：共享存储器，分布式存储器及大规模并行处理系统</a:t>
            </a:r>
          </a:p>
        </p:txBody>
      </p:sp>
      <p:sp>
        <p:nvSpPr>
          <p:cNvPr id="322565" name="Rectangle 5"/>
          <p:cNvSpPr>
            <a:spLocks noChangeArrowheads="1"/>
          </p:cNvSpPr>
          <p:nvPr/>
        </p:nvSpPr>
        <p:spPr bwMode="auto">
          <a:xfrm>
            <a:off x="444500" y="5737225"/>
            <a:ext cx="86995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r>
              <a:rPr lang="zh-CN" altLang="en-US" sz="2000" b="1">
                <a:latin typeface="Arial" panose="020B0604020202020204" pitchFamily="34" charset="0"/>
                <a:ea typeface="黑体" panose="02010609060101010101" pitchFamily="49" charset="-122"/>
              </a:rPr>
              <a:t>以后几代（标准、意见不一）</a:t>
            </a:r>
            <a:r>
              <a:rPr lang="zh-CN" altLang="en-US" sz="2000">
                <a:solidFill>
                  <a:schemeClr val="accent2"/>
                </a:solidFill>
                <a:latin typeface="Arial" panose="020B0604020202020204" pitchFamily="34" charset="0"/>
                <a:ea typeface="黑体" panose="02010609060101010101" pitchFamily="49" charset="-122"/>
              </a:rPr>
              <a:t>  </a:t>
            </a:r>
            <a:r>
              <a:rPr lang="zh-CN" altLang="en-US" sz="2000" b="1">
                <a:solidFill>
                  <a:srgbClr val="008000"/>
                </a:solidFill>
                <a:latin typeface="Arial" panose="020B0604020202020204" pitchFamily="34" charset="0"/>
                <a:ea typeface="黑体" panose="02010609060101010101" pitchFamily="49" charset="-122"/>
              </a:rPr>
              <a:t>（注：有称第四代是</a:t>
            </a:r>
            <a:r>
              <a:rPr lang="en-US" altLang="zh-CN" sz="2000" b="1">
                <a:solidFill>
                  <a:srgbClr val="008000"/>
                </a:solidFill>
                <a:latin typeface="Arial" panose="020B0604020202020204" pitchFamily="34" charset="0"/>
                <a:ea typeface="黑体" panose="02010609060101010101" pitchFamily="49" charset="-122"/>
              </a:rPr>
              <a:t>VLSI，</a:t>
            </a:r>
            <a:r>
              <a:rPr lang="zh-CN" altLang="en-US" sz="2000" b="1">
                <a:solidFill>
                  <a:srgbClr val="008000"/>
                </a:solidFill>
                <a:latin typeface="Arial" panose="020B0604020202020204" pitchFamily="34" charset="0"/>
                <a:ea typeface="黑体" panose="02010609060101010101" pitchFamily="49" charset="-122"/>
              </a:rPr>
              <a:t>从80年代开始；也有称第四代是</a:t>
            </a:r>
            <a:r>
              <a:rPr lang="en-US" altLang="zh-CN" sz="2000" b="1">
                <a:solidFill>
                  <a:srgbClr val="008000"/>
                </a:solidFill>
                <a:latin typeface="Arial" panose="020B0604020202020204" pitchFamily="34" charset="0"/>
                <a:ea typeface="黑体" panose="02010609060101010101" pitchFamily="49" charset="-122"/>
              </a:rPr>
              <a:t>LSI，</a:t>
            </a:r>
            <a:r>
              <a:rPr lang="zh-CN" altLang="en-US" sz="2000" b="1">
                <a:solidFill>
                  <a:srgbClr val="008000"/>
                </a:solidFill>
                <a:latin typeface="Arial" panose="020B0604020202020204" pitchFamily="34" charset="0"/>
                <a:ea typeface="黑体" panose="02010609060101010101" pitchFamily="49" charset="-122"/>
              </a:rPr>
              <a:t>从</a:t>
            </a:r>
            <a:r>
              <a:rPr lang="en-US" altLang="zh-CN" sz="2000" b="1">
                <a:solidFill>
                  <a:srgbClr val="008000"/>
                </a:solidFill>
                <a:latin typeface="Arial" panose="020B0604020202020204" pitchFamily="34" charset="0"/>
                <a:ea typeface="黑体" panose="02010609060101010101" pitchFamily="49" charset="-122"/>
              </a:rPr>
              <a:t>19</a:t>
            </a:r>
            <a:r>
              <a:rPr lang="zh-CN" altLang="en-US" sz="2000" b="1">
                <a:solidFill>
                  <a:srgbClr val="008000"/>
                </a:solidFill>
                <a:latin typeface="Arial" panose="020B0604020202020204" pitchFamily="34" charset="0"/>
                <a:ea typeface="黑体" panose="02010609060101010101" pitchFamily="49" charset="-122"/>
              </a:rPr>
              <a:t>72年开始；有的又分成</a:t>
            </a:r>
            <a:r>
              <a:rPr lang="en-US" altLang="zh-CN" sz="2000" b="1">
                <a:solidFill>
                  <a:srgbClr val="008000"/>
                </a:solidFill>
                <a:latin typeface="Arial" panose="020B0604020202020204" pitchFamily="34" charset="0"/>
                <a:ea typeface="黑体" panose="02010609060101010101" pitchFamily="49" charset="-122"/>
              </a:rPr>
              <a:t>LSI</a:t>
            </a:r>
            <a:r>
              <a:rPr lang="zh-CN" altLang="en-US" sz="2000" b="1">
                <a:solidFill>
                  <a:srgbClr val="008000"/>
                </a:solidFill>
                <a:latin typeface="Arial" panose="020B0604020202020204" pitchFamily="34" charset="0"/>
                <a:ea typeface="黑体" panose="02010609060101010101" pitchFamily="49" charset="-122"/>
              </a:rPr>
              <a:t>时代和</a:t>
            </a:r>
            <a:r>
              <a:rPr lang="en-US" altLang="zh-CN" sz="2000" b="1">
                <a:solidFill>
                  <a:srgbClr val="008000"/>
                </a:solidFill>
                <a:latin typeface="Arial" panose="020B0604020202020204" pitchFamily="34" charset="0"/>
                <a:ea typeface="黑体" panose="02010609060101010101" pitchFamily="49" charset="-122"/>
              </a:rPr>
              <a:t>VLSI</a:t>
            </a:r>
            <a:r>
              <a:rPr lang="zh-CN" altLang="en-US" sz="2000" b="1">
                <a:solidFill>
                  <a:srgbClr val="008000"/>
                </a:solidFill>
                <a:latin typeface="Arial" panose="020B0604020202020204" pitchFamily="34" charset="0"/>
                <a:ea typeface="黑体" panose="02010609060101010101" pitchFamily="49" charset="-122"/>
              </a:rPr>
              <a:t>时代）</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17</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22563">
                                            <p:txEl>
                                              <p:pRg st="1" end="1"/>
                                            </p:txEl>
                                          </p:spTgt>
                                        </p:tgtEl>
                                        <p:attrNameLst>
                                          <p:attrName>style.visibility</p:attrName>
                                        </p:attrNameLst>
                                      </p:cBhvr>
                                      <p:to>
                                        <p:strVal val="visible"/>
                                      </p:to>
                                    </p:set>
                                    <p:animEffect transition="in" filter="blinds(horizontal)">
                                      <p:cBhvr>
                                        <p:cTn id="7" dur="500"/>
                                        <p:tgtEl>
                                          <p:spTgt spid="32256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22563">
                                            <p:txEl>
                                              <p:pRg st="2" end="2"/>
                                            </p:txEl>
                                          </p:spTgt>
                                        </p:tgtEl>
                                        <p:attrNameLst>
                                          <p:attrName>style.visibility</p:attrName>
                                        </p:attrNameLst>
                                      </p:cBhvr>
                                      <p:to>
                                        <p:strVal val="visible"/>
                                      </p:to>
                                    </p:set>
                                    <p:animEffect transition="in" filter="blinds(horizontal)">
                                      <p:cBhvr>
                                        <p:cTn id="10" dur="500"/>
                                        <p:tgtEl>
                                          <p:spTgt spid="322563">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322563">
                                            <p:txEl>
                                              <p:pRg st="3" end="3"/>
                                            </p:txEl>
                                          </p:spTgt>
                                        </p:tgtEl>
                                        <p:attrNameLst>
                                          <p:attrName>style.visibility</p:attrName>
                                        </p:attrNameLst>
                                      </p:cBhvr>
                                      <p:to>
                                        <p:strVal val="visible"/>
                                      </p:to>
                                    </p:set>
                                    <p:animEffect transition="in" filter="blinds(horizontal)">
                                      <p:cBhvr>
                                        <p:cTn id="15" dur="500"/>
                                        <p:tgtEl>
                                          <p:spTgt spid="322563">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22563">
                                            <p:txEl>
                                              <p:pRg st="4" end="4"/>
                                            </p:txEl>
                                          </p:spTgt>
                                        </p:tgtEl>
                                        <p:attrNameLst>
                                          <p:attrName>style.visibility</p:attrName>
                                        </p:attrNameLst>
                                      </p:cBhvr>
                                      <p:to>
                                        <p:strVal val="visible"/>
                                      </p:to>
                                    </p:set>
                                    <p:animEffect transition="in" filter="blinds(horizontal)">
                                      <p:cBhvr>
                                        <p:cTn id="18" dur="500"/>
                                        <p:tgtEl>
                                          <p:spTgt spid="322563">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22563">
                                            <p:txEl>
                                              <p:pRg st="5" end="5"/>
                                            </p:txEl>
                                          </p:spTgt>
                                        </p:tgtEl>
                                        <p:attrNameLst>
                                          <p:attrName>style.visibility</p:attrName>
                                        </p:attrNameLst>
                                      </p:cBhvr>
                                      <p:to>
                                        <p:strVal val="visible"/>
                                      </p:to>
                                    </p:set>
                                    <p:animEffect transition="in" filter="blinds(horizontal)">
                                      <p:cBhvr>
                                        <p:cTn id="21" dur="500"/>
                                        <p:tgtEl>
                                          <p:spTgt spid="322563">
                                            <p:txEl>
                                              <p:pRg st="5" end="5"/>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22563">
                                            <p:txEl>
                                              <p:pRg st="6" end="6"/>
                                            </p:txEl>
                                          </p:spTgt>
                                        </p:tgtEl>
                                        <p:attrNameLst>
                                          <p:attrName>style.visibility</p:attrName>
                                        </p:attrNameLst>
                                      </p:cBhvr>
                                      <p:to>
                                        <p:strVal val="visible"/>
                                      </p:to>
                                    </p:set>
                                    <p:animEffect transition="in" filter="blinds(horizontal)">
                                      <p:cBhvr>
                                        <p:cTn id="24" dur="500"/>
                                        <p:tgtEl>
                                          <p:spTgt spid="322563">
                                            <p:txEl>
                                              <p:pRg st="6" end="6"/>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322563">
                                            <p:txEl>
                                              <p:pRg st="7" end="7"/>
                                            </p:txEl>
                                          </p:spTgt>
                                        </p:tgtEl>
                                        <p:attrNameLst>
                                          <p:attrName>style.visibility</p:attrName>
                                        </p:attrNameLst>
                                      </p:cBhvr>
                                      <p:to>
                                        <p:strVal val="visible"/>
                                      </p:to>
                                    </p:set>
                                    <p:animEffect transition="in" filter="blinds(horizontal)">
                                      <p:cBhvr>
                                        <p:cTn id="29" dur="500"/>
                                        <p:tgtEl>
                                          <p:spTgt spid="322563">
                                            <p:txEl>
                                              <p:pRg st="7" end="7"/>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322563">
                                            <p:txEl>
                                              <p:pRg st="8" end="8"/>
                                            </p:txEl>
                                          </p:spTgt>
                                        </p:tgtEl>
                                        <p:attrNameLst>
                                          <p:attrName>style.visibility</p:attrName>
                                        </p:attrNameLst>
                                      </p:cBhvr>
                                      <p:to>
                                        <p:strVal val="visible"/>
                                      </p:to>
                                    </p:set>
                                    <p:animEffect transition="in" filter="blinds(horizontal)">
                                      <p:cBhvr>
                                        <p:cTn id="32" dur="500"/>
                                        <p:tgtEl>
                                          <p:spTgt spid="322563">
                                            <p:txEl>
                                              <p:pRg st="8" end="8"/>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322563">
                                            <p:txEl>
                                              <p:pRg st="9" end="9"/>
                                            </p:txEl>
                                          </p:spTgt>
                                        </p:tgtEl>
                                        <p:attrNameLst>
                                          <p:attrName>style.visibility</p:attrName>
                                        </p:attrNameLst>
                                      </p:cBhvr>
                                      <p:to>
                                        <p:strVal val="visible"/>
                                      </p:to>
                                    </p:set>
                                    <p:animEffect transition="in" filter="blinds(horizontal)">
                                      <p:cBhvr>
                                        <p:cTn id="37" dur="500"/>
                                        <p:tgtEl>
                                          <p:spTgt spid="322563">
                                            <p:txEl>
                                              <p:pRg st="9" end="9"/>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22565"/>
                                        </p:tgtEl>
                                        <p:attrNameLst>
                                          <p:attrName>style.visibility</p:attrName>
                                        </p:attrNameLst>
                                      </p:cBhvr>
                                      <p:to>
                                        <p:strVal val="visible"/>
                                      </p:to>
                                    </p:set>
                                    <p:animEffect transition="in" filter="blinds(horizontal)">
                                      <p:cBhvr>
                                        <p:cTn id="42" dur="500"/>
                                        <p:tgtEl>
                                          <p:spTgt spid="3225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56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idx="4294967295"/>
          </p:nvPr>
        </p:nvSpPr>
        <p:spPr>
          <a:xfrm>
            <a:off x="282575" y="261938"/>
            <a:ext cx="8229600" cy="569912"/>
          </a:xfrm>
        </p:spPr>
        <p:txBody>
          <a:bodyPr lIns="91440" tIns="45720" rIns="91440" bIns="45720" anchor="ctr"/>
          <a:lstStyle/>
          <a:p>
            <a:r>
              <a:rPr lang="en-US" altLang="zh-CN" sz="3600"/>
              <a:t>PC Era: Mid 1980s - Mid</a:t>
            </a:r>
            <a:r>
              <a:rPr lang="en-US" altLang="zh-CN"/>
              <a:t> </a:t>
            </a:r>
            <a:r>
              <a:rPr lang="en-US" altLang="zh-CN" sz="3600"/>
              <a:t>2000s</a:t>
            </a:r>
          </a:p>
        </p:txBody>
      </p:sp>
      <p:sp>
        <p:nvSpPr>
          <p:cNvPr id="38915" name="Slide Number Placeholder 5"/>
          <p:cNvSpPr txBox="1">
            <a:spLocks noGrp="1"/>
          </p:cNvSpPr>
          <p:nvPr/>
        </p:nvSpPr>
        <p:spPr bwMode="auto">
          <a:xfrm>
            <a:off x="6553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457200">
              <a:defRPr sz="1400">
                <a:solidFill>
                  <a:schemeClr val="tx1"/>
                </a:solidFill>
                <a:latin typeface="Times New Roman" panose="02020603050405020304" pitchFamily="18" charset="0"/>
                <a:ea typeface="宋体" panose="02010600030101010101" pitchFamily="2" charset="-122"/>
              </a:defRPr>
            </a:lvl1pPr>
            <a:lvl2pPr marL="742950" indent="-285750" defTabSz="457200">
              <a:defRPr sz="1400">
                <a:solidFill>
                  <a:schemeClr val="tx1"/>
                </a:solidFill>
                <a:latin typeface="Times New Roman" panose="02020603050405020304" pitchFamily="18" charset="0"/>
                <a:ea typeface="宋体" panose="02010600030101010101" pitchFamily="2" charset="-122"/>
              </a:defRPr>
            </a:lvl2pPr>
            <a:lvl3pPr marL="1143000" indent="-228600" defTabSz="457200">
              <a:defRPr sz="1400">
                <a:solidFill>
                  <a:schemeClr val="tx1"/>
                </a:solidFill>
                <a:latin typeface="Times New Roman" panose="02020603050405020304" pitchFamily="18" charset="0"/>
                <a:ea typeface="宋体" panose="02010600030101010101" pitchFamily="2" charset="-122"/>
              </a:defRPr>
            </a:lvl3pPr>
            <a:lvl4pPr marL="1600200" indent="-228600" defTabSz="457200">
              <a:defRPr sz="1400">
                <a:solidFill>
                  <a:schemeClr val="tx1"/>
                </a:solidFill>
                <a:latin typeface="Times New Roman" panose="02020603050405020304" pitchFamily="18" charset="0"/>
                <a:ea typeface="宋体" panose="02010600030101010101" pitchFamily="2" charset="-122"/>
              </a:defRPr>
            </a:lvl4pPr>
            <a:lvl5pPr marL="2057400" indent="-228600" defTabSz="457200">
              <a:defRPr sz="1400">
                <a:solidFill>
                  <a:schemeClr val="tx1"/>
                </a:solidFill>
                <a:latin typeface="Times New Roman" panose="02020603050405020304" pitchFamily="18" charset="0"/>
                <a:ea typeface="宋体" panose="02010600030101010101" pitchFamily="2" charset="-122"/>
              </a:defRPr>
            </a:lvl5pPr>
            <a:lvl6pPr marL="2514600" indent="-228600" defTabSz="4572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4572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4572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4572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r" eaLnBrk="1" hangingPunct="1"/>
            <a:fld id="{E322BD2C-31F0-42E9-9298-245B93135543}" type="slidenum">
              <a:rPr lang="zh-CN" altLang="en-US" sz="1200">
                <a:solidFill>
                  <a:srgbClr val="898989"/>
                </a:solidFill>
                <a:latin typeface="Calibri" panose="020F0502020204030204" pitchFamily="34" charset="0"/>
              </a:rPr>
              <a:pPr algn="r" eaLnBrk="1" hangingPunct="1"/>
              <a:t>18</a:t>
            </a:fld>
            <a:endParaRPr lang="en-US" altLang="zh-CN" sz="1200">
              <a:solidFill>
                <a:srgbClr val="898989"/>
              </a:solidFill>
              <a:latin typeface="Calibri" panose="020F0502020204030204" pitchFamily="34" charset="0"/>
            </a:endParaRPr>
          </a:p>
        </p:txBody>
      </p:sp>
      <p:sp>
        <p:nvSpPr>
          <p:cNvPr id="38916" name="TextBox 8"/>
          <p:cNvSpPr txBox="1">
            <a:spLocks noChangeArrowheads="1"/>
          </p:cNvSpPr>
          <p:nvPr/>
        </p:nvSpPr>
        <p:spPr bwMode="auto">
          <a:xfrm>
            <a:off x="457200" y="5138738"/>
            <a:ext cx="868680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sz="1400">
                <a:solidFill>
                  <a:schemeClr val="tx1"/>
                </a:solidFill>
                <a:latin typeface="Times New Roman" panose="02020603050405020304" pitchFamily="18" charset="0"/>
                <a:ea typeface="宋体" panose="02010600030101010101" pitchFamily="2" charset="-122"/>
              </a:defRPr>
            </a:lvl1pPr>
            <a:lvl2pPr defTabSz="457200">
              <a:defRPr sz="1400">
                <a:solidFill>
                  <a:schemeClr val="tx1"/>
                </a:solidFill>
                <a:latin typeface="Times New Roman" panose="02020603050405020304" pitchFamily="18" charset="0"/>
                <a:ea typeface="宋体" panose="02010600030101010101" pitchFamily="2" charset="-122"/>
              </a:defRPr>
            </a:lvl2pPr>
            <a:lvl3pPr marL="1143000" indent="-228600" defTabSz="457200">
              <a:defRPr sz="1400">
                <a:solidFill>
                  <a:schemeClr val="tx1"/>
                </a:solidFill>
                <a:latin typeface="Times New Roman" panose="02020603050405020304" pitchFamily="18" charset="0"/>
                <a:ea typeface="宋体" panose="02010600030101010101" pitchFamily="2" charset="-122"/>
              </a:defRPr>
            </a:lvl3pPr>
            <a:lvl4pPr marL="1600200" indent="-228600" defTabSz="457200">
              <a:defRPr sz="1400">
                <a:solidFill>
                  <a:schemeClr val="tx1"/>
                </a:solidFill>
                <a:latin typeface="Times New Roman" panose="02020603050405020304" pitchFamily="18" charset="0"/>
                <a:ea typeface="宋体" panose="02010600030101010101" pitchFamily="2" charset="-122"/>
              </a:defRPr>
            </a:lvl4pPr>
            <a:lvl5pPr marL="2057400" indent="-228600" defTabSz="457200">
              <a:defRPr sz="1400">
                <a:solidFill>
                  <a:schemeClr val="tx1"/>
                </a:solidFill>
                <a:latin typeface="Times New Roman" panose="02020603050405020304" pitchFamily="18" charset="0"/>
                <a:ea typeface="宋体" panose="02010600030101010101" pitchFamily="2" charset="-122"/>
              </a:defRPr>
            </a:lvl5pPr>
            <a:lvl6pPr marL="2514600" indent="-228600" defTabSz="4572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4572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4572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4572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marL="0" lvl="1" eaLnBrk="1" hangingPunct="1"/>
            <a:r>
              <a:rPr lang="en-US" altLang="zh-CN" sz="3200">
                <a:latin typeface="Calibri" panose="020F0502020204030204" pitchFamily="34" charset="0"/>
              </a:rPr>
              <a:t>Using microprocessors, Apple, IBM, … build $1k computer for 1 person =&gt; Basic, Java, Windows OS</a:t>
            </a:r>
          </a:p>
          <a:p>
            <a:pPr eaLnBrk="1" hangingPunct="1"/>
            <a:endParaRPr lang="zh-CN" altLang="en-US" sz="3200">
              <a:latin typeface="Calibri" panose="020F0502020204030204" pitchFamily="34" charset="0"/>
            </a:endParaRPr>
          </a:p>
        </p:txBody>
      </p:sp>
      <p:pic>
        <p:nvPicPr>
          <p:cNvPr id="38917" name="Picture 7" descr="IBM_PC_5150.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800" y="1089025"/>
            <a:ext cx="5181600"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Footer Placeholder 4"/>
          <p:cNvSpPr txBox="1">
            <a:spLocks noGrp="1"/>
          </p:cNvSpPr>
          <p:nvPr/>
        </p:nvSpPr>
        <p:spPr bwMode="auto">
          <a:xfrm>
            <a:off x="1511300" y="6356350"/>
            <a:ext cx="65706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457200">
              <a:defRPr sz="1400">
                <a:solidFill>
                  <a:schemeClr val="tx1"/>
                </a:solidFill>
                <a:latin typeface="Times New Roman" panose="02020603050405020304" pitchFamily="18" charset="0"/>
                <a:ea typeface="宋体" panose="02010600030101010101" pitchFamily="2" charset="-122"/>
              </a:defRPr>
            </a:lvl1pPr>
            <a:lvl2pPr marL="742950" indent="-285750" defTabSz="457200">
              <a:defRPr sz="1400">
                <a:solidFill>
                  <a:schemeClr val="tx1"/>
                </a:solidFill>
                <a:latin typeface="Times New Roman" panose="02020603050405020304" pitchFamily="18" charset="0"/>
                <a:ea typeface="宋体" panose="02010600030101010101" pitchFamily="2" charset="-122"/>
              </a:defRPr>
            </a:lvl2pPr>
            <a:lvl3pPr marL="1143000" indent="-228600" defTabSz="457200">
              <a:defRPr sz="1400">
                <a:solidFill>
                  <a:schemeClr val="tx1"/>
                </a:solidFill>
                <a:latin typeface="Times New Roman" panose="02020603050405020304" pitchFamily="18" charset="0"/>
                <a:ea typeface="宋体" panose="02010600030101010101" pitchFamily="2" charset="-122"/>
              </a:defRPr>
            </a:lvl3pPr>
            <a:lvl4pPr marL="1600200" indent="-228600" defTabSz="457200">
              <a:defRPr sz="1400">
                <a:solidFill>
                  <a:schemeClr val="tx1"/>
                </a:solidFill>
                <a:latin typeface="Times New Roman" panose="02020603050405020304" pitchFamily="18" charset="0"/>
                <a:ea typeface="宋体" panose="02010600030101010101" pitchFamily="2" charset="-122"/>
              </a:defRPr>
            </a:lvl4pPr>
            <a:lvl5pPr marL="2057400" indent="-228600" defTabSz="457200">
              <a:defRPr sz="1400">
                <a:solidFill>
                  <a:schemeClr val="tx1"/>
                </a:solidFill>
                <a:latin typeface="Times New Roman" panose="02020603050405020304" pitchFamily="18" charset="0"/>
                <a:ea typeface="宋体" panose="02010600030101010101" pitchFamily="2" charset="-122"/>
              </a:defRPr>
            </a:lvl5pPr>
            <a:lvl6pPr marL="2514600" indent="-228600" defTabSz="4572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4572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4572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4572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600">
                <a:solidFill>
                  <a:srgbClr val="898989"/>
                </a:solidFill>
                <a:latin typeface="Calibri" panose="020F0502020204030204" pitchFamily="34" charset="0"/>
              </a:rPr>
              <a:t>资料来源：</a:t>
            </a:r>
            <a:r>
              <a:rPr lang="en-US" altLang="zh-CN" sz="1600">
                <a:solidFill>
                  <a:srgbClr val="898989"/>
                </a:solidFill>
                <a:latin typeface="Calibri" panose="020F0502020204030204" pitchFamily="34" charset="0"/>
              </a:rPr>
              <a:t>UC-Berkeley, Course CS61C, Spring 2011  Lecture #1</a:t>
            </a:r>
          </a:p>
        </p:txBody>
      </p:sp>
      <p:sp>
        <p:nvSpPr>
          <p:cNvPr id="2" name="文本框 1"/>
          <p:cNvSpPr txBox="1"/>
          <p:nvPr/>
        </p:nvSpPr>
        <p:spPr>
          <a:xfrm>
            <a:off x="5074921" y="2108131"/>
            <a:ext cx="1955800" cy="584775"/>
          </a:xfrm>
          <a:prstGeom prst="rect">
            <a:avLst/>
          </a:prstGeom>
          <a:noFill/>
        </p:spPr>
        <p:txBody>
          <a:bodyPr wrap="square" rtlCol="0">
            <a:spAutoFit/>
          </a:bodyPr>
          <a:lstStyle/>
          <a:p>
            <a:r>
              <a:rPr lang="en-US" altLang="zh-CN" sz="3200" dirty="0"/>
              <a:t>IBM PC</a:t>
            </a:r>
            <a:endParaRPr lang="zh-CN" altLang="en-US" sz="3200" dirty="0"/>
          </a:p>
        </p:txBody>
      </p:sp>
      <p:sp>
        <p:nvSpPr>
          <p:cNvPr id="3" name="灯片编号占位符 2"/>
          <p:cNvSpPr>
            <a:spLocks noGrp="1"/>
          </p:cNvSpPr>
          <p:nvPr>
            <p:ph type="sldNum" sz="quarter" idx="4"/>
          </p:nvPr>
        </p:nvSpPr>
        <p:spPr/>
        <p:txBody>
          <a:bodyPr/>
          <a:lstStyle/>
          <a:p>
            <a:fld id="{B889F279-0C5D-4FA7-8CEA-9D3E73AA67A1}" type="slidenum">
              <a:rPr lang="zh-CN" altLang="en-US" smtClean="0"/>
              <a:pPr/>
              <a:t>18</a:t>
            </a:fld>
            <a:endParaRPr lang="zh-CN" altLang="en-US" dirty="0"/>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idx="4294967295"/>
          </p:nvPr>
        </p:nvSpPr>
        <p:spPr>
          <a:xfrm>
            <a:off x="457200" y="195263"/>
            <a:ext cx="8229600" cy="569912"/>
          </a:xfrm>
        </p:spPr>
        <p:txBody>
          <a:bodyPr lIns="91440" tIns="45720" rIns="91440" bIns="45720" anchor="ctr"/>
          <a:lstStyle/>
          <a:p>
            <a:r>
              <a:rPr lang="en-US" altLang="zh-CN" sz="3600" dirty="0"/>
              <a:t>Server, Rack, Array</a:t>
            </a:r>
          </a:p>
        </p:txBody>
      </p:sp>
      <p:pic>
        <p:nvPicPr>
          <p:cNvPr id="44036" name="Picture 6" descr="array.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60900" y="1620838"/>
            <a:ext cx="4279900" cy="459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7" name="Picture 8" descr="rack2.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44713" y="1846263"/>
            <a:ext cx="2211387" cy="433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8" name="Picture 11" descr="server.jp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3200" y="3925888"/>
            <a:ext cx="15573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9" name="Footer Placeholder 4"/>
          <p:cNvSpPr txBox="1">
            <a:spLocks noGrp="1"/>
          </p:cNvSpPr>
          <p:nvPr/>
        </p:nvSpPr>
        <p:spPr bwMode="auto">
          <a:xfrm>
            <a:off x="1331913" y="6394450"/>
            <a:ext cx="657066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457200">
              <a:defRPr sz="1400">
                <a:solidFill>
                  <a:schemeClr val="tx1"/>
                </a:solidFill>
                <a:latin typeface="Times New Roman" panose="02020603050405020304" pitchFamily="18" charset="0"/>
                <a:ea typeface="宋体" panose="02010600030101010101" pitchFamily="2" charset="-122"/>
              </a:defRPr>
            </a:lvl1pPr>
            <a:lvl2pPr marL="742950" indent="-285750" defTabSz="457200">
              <a:defRPr sz="1400">
                <a:solidFill>
                  <a:schemeClr val="tx1"/>
                </a:solidFill>
                <a:latin typeface="Times New Roman" panose="02020603050405020304" pitchFamily="18" charset="0"/>
                <a:ea typeface="宋体" panose="02010600030101010101" pitchFamily="2" charset="-122"/>
              </a:defRPr>
            </a:lvl2pPr>
            <a:lvl3pPr marL="1143000" indent="-228600" defTabSz="457200">
              <a:defRPr sz="1400">
                <a:solidFill>
                  <a:schemeClr val="tx1"/>
                </a:solidFill>
                <a:latin typeface="Times New Roman" panose="02020603050405020304" pitchFamily="18" charset="0"/>
                <a:ea typeface="宋体" panose="02010600030101010101" pitchFamily="2" charset="-122"/>
              </a:defRPr>
            </a:lvl3pPr>
            <a:lvl4pPr marL="1600200" indent="-228600" defTabSz="457200">
              <a:defRPr sz="1400">
                <a:solidFill>
                  <a:schemeClr val="tx1"/>
                </a:solidFill>
                <a:latin typeface="Times New Roman" panose="02020603050405020304" pitchFamily="18" charset="0"/>
                <a:ea typeface="宋体" panose="02010600030101010101" pitchFamily="2" charset="-122"/>
              </a:defRPr>
            </a:lvl4pPr>
            <a:lvl5pPr marL="2057400" indent="-228600" defTabSz="457200">
              <a:defRPr sz="1400">
                <a:solidFill>
                  <a:schemeClr val="tx1"/>
                </a:solidFill>
                <a:latin typeface="Times New Roman" panose="02020603050405020304" pitchFamily="18" charset="0"/>
                <a:ea typeface="宋体" panose="02010600030101010101" pitchFamily="2" charset="-122"/>
              </a:defRPr>
            </a:lvl5pPr>
            <a:lvl6pPr marL="2514600" indent="-228600" defTabSz="4572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4572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4572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4572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600">
                <a:solidFill>
                  <a:srgbClr val="898989"/>
                </a:solidFill>
                <a:latin typeface="Calibri" panose="020F0502020204030204" pitchFamily="34" charset="0"/>
              </a:rPr>
              <a:t>资料来源：</a:t>
            </a:r>
            <a:r>
              <a:rPr lang="en-US" altLang="zh-CN" sz="1600">
                <a:solidFill>
                  <a:srgbClr val="898989"/>
                </a:solidFill>
                <a:latin typeface="Calibri" panose="020F0502020204030204" pitchFamily="34" charset="0"/>
              </a:rPr>
              <a:t>UC-Berkeley, Course CS61C, Spring 2011  Lecture #1</a:t>
            </a:r>
          </a:p>
        </p:txBody>
      </p:sp>
      <p:sp>
        <p:nvSpPr>
          <p:cNvPr id="2" name="文本框 1"/>
          <p:cNvSpPr txBox="1"/>
          <p:nvPr/>
        </p:nvSpPr>
        <p:spPr>
          <a:xfrm>
            <a:off x="457200" y="904240"/>
            <a:ext cx="4622800" cy="523220"/>
          </a:xfrm>
          <a:prstGeom prst="rect">
            <a:avLst/>
          </a:prstGeom>
          <a:noFill/>
        </p:spPr>
        <p:txBody>
          <a:bodyPr wrap="square" rtlCol="0">
            <a:spAutoFit/>
          </a:bodyPr>
          <a:lstStyle/>
          <a:p>
            <a:r>
              <a:rPr lang="zh-CN" altLang="en-US" sz="2800" b="1" dirty="0"/>
              <a:t>服务器，机架式，阵列式</a:t>
            </a:r>
          </a:p>
        </p:txBody>
      </p:sp>
      <p:sp>
        <p:nvSpPr>
          <p:cNvPr id="3" name="灯片编号占位符 2"/>
          <p:cNvSpPr>
            <a:spLocks noGrp="1"/>
          </p:cNvSpPr>
          <p:nvPr>
            <p:ph type="sldNum" sz="quarter" idx="4"/>
          </p:nvPr>
        </p:nvSpPr>
        <p:spPr/>
        <p:txBody>
          <a:bodyPr/>
          <a:lstStyle/>
          <a:p>
            <a:fld id="{B889F279-0C5D-4FA7-8CEA-9D3E73AA67A1}" type="slidenum">
              <a:rPr lang="zh-CN" altLang="en-US" smtClean="0"/>
              <a:pPr/>
              <a:t>19</a:t>
            </a:fld>
            <a:endParaRPr lang="zh-CN" altLang="en-US" dirty="0"/>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本课程的学习路线</a:t>
            </a:r>
          </a:p>
        </p:txBody>
      </p:sp>
      <p:sp>
        <p:nvSpPr>
          <p:cNvPr id="3" name="内容占位符 2"/>
          <p:cNvSpPr>
            <a:spLocks noGrp="1"/>
          </p:cNvSpPr>
          <p:nvPr>
            <p:ph idx="1"/>
          </p:nvPr>
        </p:nvSpPr>
        <p:spPr>
          <a:xfrm>
            <a:off x="1057275" y="1614488"/>
            <a:ext cx="7729538" cy="4843462"/>
          </a:xfrm>
        </p:spPr>
        <p:txBody>
          <a:bodyPr/>
          <a:lstStyle/>
          <a:p>
            <a:pPr>
              <a:buNone/>
            </a:pPr>
            <a:r>
              <a:rPr lang="zh-CN" altLang="en-US" dirty="0"/>
              <a:t>计算机的组成</a:t>
            </a:r>
            <a:endParaRPr lang="en-US" altLang="zh-CN" dirty="0"/>
          </a:p>
          <a:p>
            <a:pPr>
              <a:buNone/>
            </a:pPr>
            <a:r>
              <a:rPr lang="en-US" altLang="zh-CN" dirty="0"/>
              <a:t>    CPU, Memory, I/O</a:t>
            </a:r>
          </a:p>
          <a:p>
            <a:pPr>
              <a:buNone/>
            </a:pPr>
            <a:r>
              <a:rPr lang="en-US" altLang="zh-CN" dirty="0"/>
              <a:t>1</a:t>
            </a:r>
            <a:r>
              <a:rPr lang="zh-CN" altLang="en-US" dirty="0"/>
              <a:t>、</a:t>
            </a:r>
            <a:r>
              <a:rPr lang="en-US" altLang="zh-CN" dirty="0"/>
              <a:t>CPU</a:t>
            </a:r>
          </a:p>
          <a:p>
            <a:pPr>
              <a:buNone/>
            </a:pPr>
            <a:r>
              <a:rPr lang="en-US" altLang="zh-CN" dirty="0"/>
              <a:t>    </a:t>
            </a:r>
            <a:r>
              <a:rPr lang="zh-CN" altLang="en-US" dirty="0"/>
              <a:t>数据的表达、指令系统、数据通道、控制</a:t>
            </a:r>
            <a:endParaRPr lang="en-US" altLang="zh-CN" dirty="0"/>
          </a:p>
          <a:p>
            <a:pPr>
              <a:buNone/>
            </a:pPr>
            <a:r>
              <a:rPr lang="en-US" altLang="zh-CN" dirty="0"/>
              <a:t>2</a:t>
            </a:r>
            <a:r>
              <a:rPr lang="zh-CN" altLang="en-US" dirty="0"/>
              <a:t>、</a:t>
            </a:r>
            <a:r>
              <a:rPr lang="en-US" altLang="zh-CN" dirty="0"/>
              <a:t>Memory</a:t>
            </a:r>
          </a:p>
          <a:p>
            <a:pPr>
              <a:buNone/>
            </a:pPr>
            <a:r>
              <a:rPr lang="en-US" altLang="zh-CN" dirty="0"/>
              <a:t>       </a:t>
            </a:r>
            <a:r>
              <a:rPr lang="zh-CN" altLang="en-US" dirty="0"/>
              <a:t>内存、高速缓存 </a:t>
            </a:r>
            <a:endParaRPr lang="en-US" altLang="zh-CN" dirty="0"/>
          </a:p>
          <a:p>
            <a:pPr>
              <a:buNone/>
            </a:pPr>
            <a:r>
              <a:rPr lang="en-US" altLang="zh-CN" dirty="0"/>
              <a:t>3</a:t>
            </a:r>
            <a:r>
              <a:rPr lang="zh-CN" altLang="en-US" dirty="0"/>
              <a:t>、</a:t>
            </a:r>
            <a:r>
              <a:rPr lang="en-US" altLang="zh-CN" dirty="0"/>
              <a:t>I/O</a:t>
            </a:r>
          </a:p>
          <a:p>
            <a:pPr>
              <a:buNone/>
            </a:pPr>
            <a:r>
              <a:rPr lang="en-US" altLang="zh-CN" dirty="0"/>
              <a:t>      </a:t>
            </a:r>
            <a:r>
              <a:rPr lang="zh-CN" altLang="en-US"/>
              <a:t>总线、中断机制 </a:t>
            </a:r>
            <a:r>
              <a:rPr lang="zh-CN" altLang="en-US" dirty="0"/>
              <a:t>， 直接访问存储器机制</a:t>
            </a:r>
          </a:p>
        </p:txBody>
      </p:sp>
      <p:sp>
        <p:nvSpPr>
          <p:cNvPr id="4" name="灯片编号占位符 3"/>
          <p:cNvSpPr>
            <a:spLocks noGrp="1"/>
          </p:cNvSpPr>
          <p:nvPr>
            <p:ph type="sldNum" sz="quarter" idx="12"/>
          </p:nvPr>
        </p:nvSpPr>
        <p:spPr/>
        <p:txBody>
          <a:bodyPr/>
          <a:lstStyle/>
          <a:p>
            <a:pPr>
              <a:defRPr/>
            </a:pPr>
            <a:fld id="{41E23971-878B-48C6-AB44-E744C0039F02}" type="slidenum">
              <a:rPr lang="zh-CN" altLang="en-US" smtClean="0"/>
              <a:pPr>
                <a:defRPr/>
              </a:pPr>
              <a:t>2</a:t>
            </a:fld>
            <a:endParaRPr lang="en-US" altLang="zh-CN"/>
          </a:p>
        </p:txBody>
      </p:sp>
    </p:spTree>
  </p:cSld>
  <p:clrMapOvr>
    <a:masterClrMapping/>
  </p:clrMapOvr>
  <p:transition spd="slow">
    <p:zo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800100" y="315913"/>
            <a:ext cx="5629275" cy="528637"/>
          </a:xfrm>
        </p:spPr>
        <p:txBody>
          <a:bodyPr/>
          <a:lstStyle/>
          <a:p>
            <a:r>
              <a:rPr lang="zh-CN" altLang="en-US" sz="3600" dirty="0"/>
              <a:t>第一讲 计算机系统简介</a:t>
            </a:r>
          </a:p>
        </p:txBody>
      </p:sp>
      <p:sp>
        <p:nvSpPr>
          <p:cNvPr id="372739" name="Rectangle 3"/>
          <p:cNvSpPr>
            <a:spLocks noGrp="1" noChangeArrowheads="1"/>
          </p:cNvSpPr>
          <p:nvPr>
            <p:ph type="body" idx="1"/>
          </p:nvPr>
        </p:nvSpPr>
        <p:spPr>
          <a:xfrm>
            <a:off x="406400" y="1155700"/>
            <a:ext cx="8191500" cy="3826176"/>
          </a:xfrm>
        </p:spPr>
        <p:txBody>
          <a:bodyPr/>
          <a:lstStyle/>
          <a:p>
            <a:pPr>
              <a:spcBef>
                <a:spcPct val="45000"/>
              </a:spcBef>
              <a:defRPr/>
            </a:pPr>
            <a:r>
              <a:rPr lang="zh-CN" altLang="en-US" sz="2200" dirty="0">
                <a:ea typeface="黑体" panose="02010609060101010101" pitchFamily="49" charset="-122"/>
              </a:rPr>
              <a:t>计算机发展简史</a:t>
            </a:r>
          </a:p>
          <a:p>
            <a:pPr lvl="1">
              <a:spcBef>
                <a:spcPct val="45000"/>
              </a:spcBef>
              <a:defRPr/>
            </a:pPr>
            <a:r>
              <a:rPr lang="en-US" altLang="zh-CN" sz="2200" dirty="0">
                <a:ea typeface="黑体" panose="02010609060101010101" pitchFamily="49" charset="-122"/>
              </a:rPr>
              <a:t>IAS</a:t>
            </a:r>
            <a:r>
              <a:rPr lang="zh-CN" altLang="en-US" sz="2200" dirty="0">
                <a:ea typeface="黑体" panose="02010609060101010101" pitchFamily="49" charset="-122"/>
              </a:rPr>
              <a:t>通用计算机模型机：冯</a:t>
            </a:r>
            <a:r>
              <a:rPr lang="en-US" altLang="zh-CN" sz="2200" dirty="0">
                <a:ea typeface="黑体" panose="02010609060101010101" pitchFamily="49" charset="-122"/>
              </a:rPr>
              <a:t>.</a:t>
            </a:r>
            <a:r>
              <a:rPr lang="zh-CN" altLang="en-US" sz="2200" dirty="0">
                <a:ea typeface="黑体" panose="02010609060101010101" pitchFamily="49" charset="-122"/>
              </a:rPr>
              <a:t>诺依曼结构</a:t>
            </a:r>
          </a:p>
          <a:p>
            <a:pPr lvl="1">
              <a:spcBef>
                <a:spcPct val="45000"/>
              </a:spcBef>
              <a:defRPr/>
            </a:pPr>
            <a:r>
              <a:rPr lang="en-US" altLang="zh-CN" sz="2200" dirty="0">
                <a:ea typeface="黑体" panose="02010609060101010101" pitchFamily="49" charset="-122"/>
              </a:rPr>
              <a:t>IBM360</a:t>
            </a:r>
            <a:r>
              <a:rPr lang="zh-CN" altLang="en-US" sz="2200" dirty="0">
                <a:ea typeface="黑体" panose="02010609060101010101" pitchFamily="49" charset="-122"/>
              </a:rPr>
              <a:t>系列机：引入兼容性（系列机）概念</a:t>
            </a:r>
          </a:p>
          <a:p>
            <a:pPr lvl="1">
              <a:spcBef>
                <a:spcPct val="45000"/>
              </a:spcBef>
              <a:defRPr/>
            </a:pPr>
            <a:r>
              <a:rPr lang="en-US" altLang="zh-CN" sz="2200" dirty="0">
                <a:ea typeface="黑体" panose="02010609060101010101" pitchFamily="49" charset="-122"/>
              </a:rPr>
              <a:t>DEC PDP-8</a:t>
            </a:r>
            <a:r>
              <a:rPr lang="zh-CN" altLang="en-US" sz="2200" dirty="0">
                <a:ea typeface="黑体" panose="02010609060101010101" pitchFamily="49" charset="-122"/>
              </a:rPr>
              <a:t>：引入总线结构</a:t>
            </a:r>
          </a:p>
          <a:p>
            <a:pPr>
              <a:spcBef>
                <a:spcPct val="45000"/>
              </a:spcBef>
              <a:defRPr/>
            </a:pPr>
            <a:r>
              <a:rPr lang="zh-CN" altLang="en-US" sz="2200" dirty="0">
                <a:solidFill>
                  <a:srgbClr val="B3110D"/>
                </a:solidFill>
                <a:effectLst>
                  <a:outerShdw blurRad="38100" dist="38100" dir="2700000" algn="tl">
                    <a:srgbClr val="000000">
                      <a:alpha val="43137"/>
                    </a:srgbClr>
                  </a:outerShdw>
                </a:effectLst>
                <a:ea typeface="黑体" panose="02010609060101010101" pitchFamily="49" charset="-122"/>
              </a:rPr>
              <a:t>计算机系统的组成</a:t>
            </a:r>
            <a:endParaRPr lang="en-US" altLang="zh-CN" sz="2200" dirty="0">
              <a:solidFill>
                <a:srgbClr val="B3110D"/>
              </a:solidFill>
              <a:effectLst>
                <a:outerShdw blurRad="38100" dist="38100" dir="2700000" algn="tl">
                  <a:srgbClr val="000000">
                    <a:alpha val="43137"/>
                  </a:srgbClr>
                </a:outerShdw>
              </a:effectLst>
              <a:ea typeface="黑体" panose="02010609060101010101" pitchFamily="49" charset="-122"/>
            </a:endParaRPr>
          </a:p>
          <a:p>
            <a:pPr lvl="1">
              <a:spcBef>
                <a:spcPct val="45000"/>
              </a:spcBef>
              <a:defRPr/>
            </a:pPr>
            <a:r>
              <a:rPr lang="zh-CN" altLang="en-US" sz="2200" dirty="0">
                <a:solidFill>
                  <a:srgbClr val="B3110D"/>
                </a:solidFill>
                <a:effectLst>
                  <a:outerShdw blurRad="38100" dist="38100" dir="2700000" algn="tl">
                    <a:srgbClr val="000000">
                      <a:alpha val="43137"/>
                    </a:srgbClr>
                  </a:outerShdw>
                </a:effectLst>
                <a:ea typeface="黑体" panose="02010609060101010101" pitchFamily="49" charset="-122"/>
              </a:rPr>
              <a:t>计算机硬件：</a:t>
            </a:r>
            <a:r>
              <a:rPr lang="en-US" altLang="zh-CN" sz="2200" dirty="0">
                <a:solidFill>
                  <a:srgbClr val="B3110D"/>
                </a:solidFill>
                <a:effectLst>
                  <a:outerShdw blurRad="38100" dist="38100" dir="2700000" algn="tl">
                    <a:srgbClr val="000000">
                      <a:alpha val="43137"/>
                    </a:srgbClr>
                  </a:outerShdw>
                </a:effectLst>
                <a:ea typeface="黑体" panose="02010609060101010101" pitchFamily="49" charset="-122"/>
              </a:rPr>
              <a:t>CPU + MM + I/O</a:t>
            </a:r>
            <a:endParaRPr lang="zh-CN" altLang="en-US" sz="2200" dirty="0">
              <a:solidFill>
                <a:srgbClr val="B3110D"/>
              </a:solidFill>
              <a:effectLst>
                <a:outerShdw blurRad="38100" dist="38100" dir="2700000" algn="tl">
                  <a:srgbClr val="000000">
                    <a:alpha val="43137"/>
                  </a:srgbClr>
                </a:outerShdw>
              </a:effectLst>
              <a:ea typeface="黑体" panose="02010609060101010101" pitchFamily="49" charset="-122"/>
            </a:endParaRPr>
          </a:p>
          <a:p>
            <a:pPr lvl="1">
              <a:spcBef>
                <a:spcPct val="45000"/>
              </a:spcBef>
              <a:defRPr/>
            </a:pPr>
            <a:r>
              <a:rPr lang="zh-CN" altLang="en-US" sz="2200" dirty="0">
                <a:solidFill>
                  <a:srgbClr val="B3110D"/>
                </a:solidFill>
                <a:effectLst>
                  <a:outerShdw blurRad="38100" dist="38100" dir="2700000" algn="tl">
                    <a:srgbClr val="000000">
                      <a:alpha val="43137"/>
                    </a:srgbClr>
                  </a:outerShdw>
                </a:effectLst>
                <a:ea typeface="黑体" panose="02010609060101010101" pitchFamily="49" charset="-122"/>
              </a:rPr>
              <a:t>计算机软件：系统软件</a:t>
            </a:r>
            <a:r>
              <a:rPr lang="en-US" altLang="zh-CN" sz="2200" dirty="0">
                <a:solidFill>
                  <a:srgbClr val="B3110D"/>
                </a:solidFill>
                <a:effectLst>
                  <a:outerShdw blurRad="38100" dist="38100" dir="2700000" algn="tl">
                    <a:srgbClr val="000000">
                      <a:alpha val="43137"/>
                    </a:srgbClr>
                  </a:outerShdw>
                </a:effectLst>
                <a:ea typeface="黑体" panose="02010609060101010101" pitchFamily="49" charset="-122"/>
              </a:rPr>
              <a:t>+</a:t>
            </a:r>
            <a:r>
              <a:rPr lang="zh-CN" altLang="en-US" sz="2200" dirty="0">
                <a:solidFill>
                  <a:srgbClr val="B3110D"/>
                </a:solidFill>
                <a:effectLst>
                  <a:outerShdw blurRad="38100" dist="38100" dir="2700000" algn="tl">
                    <a:srgbClr val="000000">
                      <a:alpha val="43137"/>
                    </a:srgbClr>
                  </a:outerShdw>
                </a:effectLst>
                <a:ea typeface="黑体" panose="02010609060101010101" pitchFamily="49" charset="-122"/>
              </a:rPr>
              <a:t>应用软件</a:t>
            </a:r>
          </a:p>
          <a:p>
            <a:pPr>
              <a:spcBef>
                <a:spcPct val="45000"/>
              </a:spcBef>
              <a:defRPr/>
            </a:pPr>
            <a:r>
              <a:rPr lang="zh-CN" altLang="en-US" sz="2200" dirty="0">
                <a:ea typeface="黑体" panose="02010609060101010101" pitchFamily="49" charset="-122"/>
              </a:rPr>
              <a:t>计算机层次结构</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20</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72739">
                                            <p:txEl>
                                              <p:pRg st="5" end="5"/>
                                            </p:txEl>
                                          </p:spTgt>
                                        </p:tgtEl>
                                        <p:attrNameLst>
                                          <p:attrName>style.visibility</p:attrName>
                                        </p:attrNameLst>
                                      </p:cBhvr>
                                      <p:to>
                                        <p:strVal val="visible"/>
                                      </p:to>
                                    </p:set>
                                    <p:animEffect transition="in" filter="blinds(horizontal)">
                                      <p:cBhvr>
                                        <p:cTn id="7" dur="500"/>
                                        <p:tgtEl>
                                          <p:spTgt spid="372739">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72739">
                                            <p:txEl>
                                              <p:pRg st="6" end="6"/>
                                            </p:txEl>
                                          </p:spTgt>
                                        </p:tgtEl>
                                        <p:attrNameLst>
                                          <p:attrName>style.visibility</p:attrName>
                                        </p:attrNameLst>
                                      </p:cBhvr>
                                      <p:to>
                                        <p:strVal val="visible"/>
                                      </p:to>
                                    </p:set>
                                    <p:animEffect transition="in" filter="blinds(horizontal)">
                                      <p:cBhvr>
                                        <p:cTn id="12" dur="500"/>
                                        <p:tgtEl>
                                          <p:spTgt spid="37273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3" name="Rectangle 3"/>
          <p:cNvSpPr>
            <a:spLocks noGrp="1" noChangeArrowheads="1"/>
          </p:cNvSpPr>
          <p:nvPr>
            <p:ph type="body" idx="4294967295"/>
          </p:nvPr>
        </p:nvSpPr>
        <p:spPr>
          <a:xfrm>
            <a:off x="198438" y="954088"/>
            <a:ext cx="8701087" cy="4791075"/>
          </a:xfrm>
        </p:spPr>
        <p:txBody>
          <a:bodyPr/>
          <a:lstStyle/>
          <a:p>
            <a:pPr>
              <a:lnSpc>
                <a:spcPct val="125000"/>
              </a:lnSpc>
              <a:spcBef>
                <a:spcPct val="30000"/>
              </a:spcBef>
            </a:pPr>
            <a:r>
              <a:rPr lang="zh-CN" altLang="en-US" sz="2400" dirty="0">
                <a:latin typeface="黑体" panose="02010609060101010101" pitchFamily="49" charset="-122"/>
                <a:ea typeface="微软雅黑" panose="020B0503020204020204" pitchFamily="34" charset="-122"/>
              </a:rPr>
              <a:t>什么是计算机？</a:t>
            </a:r>
          </a:p>
          <a:p>
            <a:pPr lvl="1">
              <a:lnSpc>
                <a:spcPct val="125000"/>
              </a:lnSpc>
              <a:spcBef>
                <a:spcPct val="30000"/>
              </a:spcBef>
            </a:pPr>
            <a:r>
              <a:rPr lang="zh-CN" altLang="en-US" sz="2400" dirty="0">
                <a:latin typeface="黑体" panose="02010609060101010101" pitchFamily="49" charset="-122"/>
                <a:ea typeface="微软雅黑" panose="020B0503020204020204" pitchFamily="34" charset="-122"/>
              </a:rPr>
              <a:t>计算机是一种能对</a:t>
            </a:r>
            <a:r>
              <a:rPr lang="zh-CN" altLang="en-US" sz="2400" dirty="0">
                <a:solidFill>
                  <a:srgbClr val="B3110D"/>
                </a:solidFill>
                <a:latin typeface="黑体" panose="02010609060101010101" pitchFamily="49" charset="-122"/>
                <a:ea typeface="微软雅黑" panose="020B0503020204020204" pitchFamily="34" charset="-122"/>
              </a:rPr>
              <a:t>数字化信息</a:t>
            </a:r>
            <a:r>
              <a:rPr lang="zh-CN" altLang="en-US" sz="2400" dirty="0">
                <a:latin typeface="黑体" panose="02010609060101010101" pitchFamily="49" charset="-122"/>
                <a:ea typeface="微软雅黑" panose="020B0503020204020204" pitchFamily="34" charset="-122"/>
              </a:rPr>
              <a:t>进行</a:t>
            </a:r>
            <a:r>
              <a:rPr lang="zh-CN" altLang="en-US" sz="2400" dirty="0">
                <a:solidFill>
                  <a:srgbClr val="B3110D"/>
                </a:solidFill>
                <a:latin typeface="黑体" panose="02010609060101010101" pitchFamily="49" charset="-122"/>
                <a:ea typeface="微软雅黑" panose="020B0503020204020204" pitchFamily="34" charset="-122"/>
              </a:rPr>
              <a:t>自动、高速的</a:t>
            </a:r>
            <a:r>
              <a:rPr lang="zh-CN" altLang="en-US" sz="2400" dirty="0">
                <a:solidFill>
                  <a:srgbClr val="008000"/>
                </a:solidFill>
                <a:latin typeface="黑体" panose="02010609060101010101" pitchFamily="49" charset="-122"/>
                <a:ea typeface="微软雅黑" panose="020B0503020204020204" pitchFamily="34" charset="-122"/>
              </a:rPr>
              <a:t>算术和逻辑</a:t>
            </a:r>
            <a:r>
              <a:rPr lang="zh-CN" altLang="en-US" sz="2400" dirty="0">
                <a:solidFill>
                  <a:srgbClr val="B3110D"/>
                </a:solidFill>
                <a:latin typeface="黑体" panose="02010609060101010101" pitchFamily="49" charset="-122"/>
                <a:ea typeface="微软雅黑" panose="020B0503020204020204" pitchFamily="34" charset="-122"/>
              </a:rPr>
              <a:t>运算</a:t>
            </a:r>
            <a:r>
              <a:rPr lang="zh-CN" altLang="en-US" sz="2400" dirty="0">
                <a:latin typeface="黑体" panose="02010609060101010101" pitchFamily="49" charset="-122"/>
                <a:ea typeface="微软雅黑" panose="020B0503020204020204" pitchFamily="34" charset="-122"/>
              </a:rPr>
              <a:t>的处理装置。</a:t>
            </a:r>
          </a:p>
          <a:p>
            <a:pPr>
              <a:lnSpc>
                <a:spcPct val="125000"/>
              </a:lnSpc>
              <a:spcBef>
                <a:spcPct val="30000"/>
              </a:spcBef>
            </a:pPr>
            <a:r>
              <a:rPr lang="zh-CN" altLang="en-US" sz="2400" dirty="0">
                <a:latin typeface="黑体" panose="02010609060101010101" pitchFamily="49" charset="-122"/>
                <a:ea typeface="微软雅黑" panose="020B0503020204020204" pitchFamily="34" charset="-122"/>
              </a:rPr>
              <a:t>计算机的基本部件及功能</a:t>
            </a:r>
          </a:p>
          <a:p>
            <a:pPr lvl="1">
              <a:lnSpc>
                <a:spcPct val="125000"/>
              </a:lnSpc>
              <a:spcBef>
                <a:spcPct val="30000"/>
              </a:spcBef>
            </a:pPr>
            <a:r>
              <a:rPr lang="zh-CN" altLang="en-US" sz="2200" dirty="0">
                <a:latin typeface="黑体" panose="02010609060101010101" pitchFamily="49" charset="-122"/>
                <a:ea typeface="微软雅黑" panose="020B0503020204020204" pitchFamily="34" charset="-122"/>
              </a:rPr>
              <a:t>运算器（数据运算）</a:t>
            </a:r>
            <a:r>
              <a:rPr lang="zh-CN" altLang="en-US" sz="2200" dirty="0">
                <a:latin typeface="微软雅黑" panose="020B0503020204020204" pitchFamily="34" charset="-122"/>
                <a:ea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rPr>
              <a:t>ALU</a:t>
            </a:r>
            <a:r>
              <a:rPr lang="zh-CN" altLang="en-US" sz="2200" dirty="0">
                <a:latin typeface="微软雅黑" panose="020B0503020204020204" pitchFamily="34" charset="-122"/>
                <a:ea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rPr>
              <a:t>GPRs</a:t>
            </a:r>
            <a:r>
              <a:rPr lang="zh-CN" altLang="en-US" sz="2200" dirty="0">
                <a:latin typeface="微软雅黑" panose="020B0503020204020204" pitchFamily="34" charset="-122"/>
                <a:ea typeface="微软雅黑" panose="020B0503020204020204" pitchFamily="34" charset="-122"/>
              </a:rPr>
              <a:t>、标志寄存器等</a:t>
            </a:r>
          </a:p>
          <a:p>
            <a:pPr lvl="1">
              <a:lnSpc>
                <a:spcPct val="125000"/>
              </a:lnSpc>
              <a:spcBef>
                <a:spcPct val="30000"/>
              </a:spcBef>
            </a:pPr>
            <a:r>
              <a:rPr lang="zh-CN" altLang="en-US" sz="2200" dirty="0">
                <a:latin typeface="黑体" panose="02010609060101010101" pitchFamily="49" charset="-122"/>
                <a:ea typeface="微软雅黑" panose="020B0503020204020204" pitchFamily="34" charset="-122"/>
              </a:rPr>
              <a:t>存储器（数据存储）：存储阵列、地址译码器、读写控制电路</a:t>
            </a:r>
          </a:p>
          <a:p>
            <a:pPr lvl="1">
              <a:lnSpc>
                <a:spcPct val="125000"/>
              </a:lnSpc>
              <a:spcBef>
                <a:spcPct val="30000"/>
              </a:spcBef>
            </a:pPr>
            <a:r>
              <a:rPr lang="zh-CN" altLang="en-US" sz="2200" dirty="0">
                <a:latin typeface="黑体" panose="02010609060101010101" pitchFamily="49" charset="-122"/>
                <a:ea typeface="微软雅黑" panose="020B0503020204020204" pitchFamily="34" charset="-122"/>
              </a:rPr>
              <a:t>总线（数据传送）：</a:t>
            </a:r>
            <a:r>
              <a:rPr lang="zh-CN" altLang="en-US" sz="2200" dirty="0">
                <a:latin typeface="微软雅黑" panose="020B0503020204020204" pitchFamily="34" charset="-122"/>
                <a:ea typeface="微软雅黑" panose="020B0503020204020204" pitchFamily="34" charset="-122"/>
              </a:rPr>
              <a:t>数据</a:t>
            </a:r>
            <a:r>
              <a:rPr lang="en-US" altLang="zh-CN" sz="2200" dirty="0">
                <a:latin typeface="微软雅黑" panose="020B0503020204020204" pitchFamily="34" charset="-122"/>
                <a:ea typeface="微软雅黑" panose="020B0503020204020204" pitchFamily="34" charset="-122"/>
              </a:rPr>
              <a:t>(MDR)</a:t>
            </a:r>
            <a:r>
              <a:rPr lang="zh-CN" altLang="en-US" sz="2200" dirty="0">
                <a:latin typeface="微软雅黑" panose="020B0503020204020204" pitchFamily="34" charset="-122"/>
                <a:ea typeface="微软雅黑" panose="020B0503020204020204" pitchFamily="34" charset="-122"/>
              </a:rPr>
              <a:t>、地址</a:t>
            </a:r>
            <a:r>
              <a:rPr lang="en-US" altLang="zh-CN" sz="2200" dirty="0">
                <a:latin typeface="微软雅黑" panose="020B0503020204020204" pitchFamily="34" charset="-122"/>
                <a:ea typeface="微软雅黑" panose="020B0503020204020204" pitchFamily="34" charset="-122"/>
              </a:rPr>
              <a:t>(MAR)</a:t>
            </a:r>
            <a:r>
              <a:rPr lang="zh-CN" altLang="en-US" sz="2200" dirty="0">
                <a:latin typeface="微软雅黑" panose="020B0503020204020204" pitchFamily="34" charset="-122"/>
                <a:ea typeface="微软雅黑" panose="020B0503020204020204" pitchFamily="34" charset="-122"/>
              </a:rPr>
              <a:t>和</a:t>
            </a:r>
            <a:r>
              <a:rPr lang="zh-CN" altLang="en-US" sz="2200" dirty="0">
                <a:latin typeface="黑体" panose="02010609060101010101" pitchFamily="49" charset="-122"/>
                <a:ea typeface="微软雅黑" panose="020B0503020204020204" pitchFamily="34" charset="-122"/>
              </a:rPr>
              <a:t>控制线</a:t>
            </a:r>
            <a:endParaRPr lang="en-US" altLang="zh-CN" sz="2200" dirty="0">
              <a:latin typeface="黑体" panose="02010609060101010101" pitchFamily="49" charset="-122"/>
              <a:ea typeface="微软雅黑" panose="020B0503020204020204" pitchFamily="34" charset="-122"/>
            </a:endParaRPr>
          </a:p>
          <a:p>
            <a:pPr lvl="1">
              <a:lnSpc>
                <a:spcPct val="125000"/>
              </a:lnSpc>
              <a:spcBef>
                <a:spcPct val="30000"/>
              </a:spcBef>
            </a:pPr>
            <a:r>
              <a:rPr lang="zh-CN" altLang="en-US" sz="2200" dirty="0">
                <a:solidFill>
                  <a:srgbClr val="FF0000"/>
                </a:solidFill>
                <a:latin typeface="黑体" panose="02010609060101010101" pitchFamily="49" charset="-122"/>
                <a:ea typeface="微软雅黑" panose="020B0503020204020204" pitchFamily="34" charset="-122"/>
              </a:rPr>
              <a:t>控制器（控制）：对指令译码生成控制信号</a:t>
            </a:r>
          </a:p>
          <a:p>
            <a:pPr>
              <a:lnSpc>
                <a:spcPct val="125000"/>
              </a:lnSpc>
              <a:spcBef>
                <a:spcPct val="30000"/>
              </a:spcBef>
            </a:pPr>
            <a:r>
              <a:rPr lang="zh-CN" altLang="en-US" sz="2400" dirty="0">
                <a:latin typeface="黑体" panose="02010609060101010101" pitchFamily="49" charset="-122"/>
                <a:ea typeface="微软雅黑" panose="020B0503020204020204" pitchFamily="34" charset="-122"/>
              </a:rPr>
              <a:t>计算机实现的所有任务都是通过执行一条一条指令完成的！</a:t>
            </a:r>
          </a:p>
        </p:txBody>
      </p:sp>
      <p:sp>
        <p:nvSpPr>
          <p:cNvPr id="46083" name="Rectangle 5"/>
          <p:cNvSpPr>
            <a:spLocks noGrp="1" noChangeArrowheads="1"/>
          </p:cNvSpPr>
          <p:nvPr>
            <p:ph type="title" idx="4294967295"/>
          </p:nvPr>
        </p:nvSpPr>
        <p:spPr>
          <a:xfrm>
            <a:off x="927100" y="84138"/>
            <a:ext cx="7605713" cy="600075"/>
          </a:xfrm>
          <a:noFill/>
        </p:spPr>
        <p:txBody>
          <a:bodyPr/>
          <a:lstStyle/>
          <a:p>
            <a:r>
              <a:rPr lang="zh-CN" altLang="en-US" sz="3600"/>
              <a:t>计算机的基本组成与基本功能</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21</a:t>
            </a:fld>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89123">
                                            <p:txEl>
                                              <p:pRg st="1" end="1"/>
                                            </p:txEl>
                                          </p:spTgt>
                                        </p:tgtEl>
                                        <p:attrNameLst>
                                          <p:attrName>style.visibility</p:attrName>
                                        </p:attrNameLst>
                                      </p:cBhvr>
                                      <p:to>
                                        <p:strVal val="visible"/>
                                      </p:to>
                                    </p:set>
                                    <p:animEffect transition="in" filter="blinds(horizontal)">
                                      <p:cBhvr>
                                        <p:cTn id="7" dur="500"/>
                                        <p:tgtEl>
                                          <p:spTgt spid="38912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89123">
                                            <p:txEl>
                                              <p:pRg st="2" end="2"/>
                                            </p:txEl>
                                          </p:spTgt>
                                        </p:tgtEl>
                                        <p:attrNameLst>
                                          <p:attrName>style.visibility</p:attrName>
                                        </p:attrNameLst>
                                      </p:cBhvr>
                                      <p:to>
                                        <p:strVal val="visible"/>
                                      </p:to>
                                    </p:set>
                                    <p:animEffect transition="in" filter="blinds(horizontal)">
                                      <p:cBhvr>
                                        <p:cTn id="12" dur="500"/>
                                        <p:tgtEl>
                                          <p:spTgt spid="38912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89123">
                                            <p:txEl>
                                              <p:pRg st="3" end="3"/>
                                            </p:txEl>
                                          </p:spTgt>
                                        </p:tgtEl>
                                        <p:attrNameLst>
                                          <p:attrName>style.visibility</p:attrName>
                                        </p:attrNameLst>
                                      </p:cBhvr>
                                      <p:to>
                                        <p:strVal val="visible"/>
                                      </p:to>
                                    </p:set>
                                    <p:animEffect transition="in" filter="blinds(horizontal)">
                                      <p:cBhvr>
                                        <p:cTn id="17" dur="500"/>
                                        <p:tgtEl>
                                          <p:spTgt spid="38912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89123">
                                            <p:txEl>
                                              <p:pRg st="4" end="4"/>
                                            </p:txEl>
                                          </p:spTgt>
                                        </p:tgtEl>
                                        <p:attrNameLst>
                                          <p:attrName>style.visibility</p:attrName>
                                        </p:attrNameLst>
                                      </p:cBhvr>
                                      <p:to>
                                        <p:strVal val="visible"/>
                                      </p:to>
                                    </p:set>
                                    <p:animEffect transition="in" filter="blinds(horizontal)">
                                      <p:cBhvr>
                                        <p:cTn id="22" dur="500"/>
                                        <p:tgtEl>
                                          <p:spTgt spid="38912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89123">
                                            <p:txEl>
                                              <p:pRg st="5" end="5"/>
                                            </p:txEl>
                                          </p:spTgt>
                                        </p:tgtEl>
                                        <p:attrNameLst>
                                          <p:attrName>style.visibility</p:attrName>
                                        </p:attrNameLst>
                                      </p:cBhvr>
                                      <p:to>
                                        <p:strVal val="visible"/>
                                      </p:to>
                                    </p:set>
                                    <p:animEffect transition="in" filter="blinds(horizontal)">
                                      <p:cBhvr>
                                        <p:cTn id="27" dur="500"/>
                                        <p:tgtEl>
                                          <p:spTgt spid="38912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89123">
                                            <p:txEl>
                                              <p:pRg st="6" end="6"/>
                                            </p:txEl>
                                          </p:spTgt>
                                        </p:tgtEl>
                                        <p:attrNameLst>
                                          <p:attrName>style.visibility</p:attrName>
                                        </p:attrNameLst>
                                      </p:cBhvr>
                                      <p:to>
                                        <p:strVal val="visible"/>
                                      </p:to>
                                    </p:set>
                                    <p:animEffect transition="in" filter="blinds(horizontal)">
                                      <p:cBhvr>
                                        <p:cTn id="32" dur="500"/>
                                        <p:tgtEl>
                                          <p:spTgt spid="38912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89123">
                                            <p:txEl>
                                              <p:pRg st="7" end="7"/>
                                            </p:txEl>
                                          </p:spTgt>
                                        </p:tgtEl>
                                        <p:attrNameLst>
                                          <p:attrName>style.visibility</p:attrName>
                                        </p:attrNameLst>
                                      </p:cBhvr>
                                      <p:to>
                                        <p:strVal val="visible"/>
                                      </p:to>
                                    </p:set>
                                    <p:animEffect transition="in" filter="blinds(horizontal)">
                                      <p:cBhvr>
                                        <p:cTn id="37" dur="500"/>
                                        <p:tgtEl>
                                          <p:spTgt spid="38912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771525" y="228600"/>
            <a:ext cx="7597775" cy="528638"/>
          </a:xfrm>
        </p:spPr>
        <p:txBody>
          <a:bodyPr/>
          <a:lstStyle/>
          <a:p>
            <a:r>
              <a:rPr lang="zh-CN" altLang="en-US" sz="3600"/>
              <a:t>计算机硬件：打开</a:t>
            </a:r>
            <a:r>
              <a:rPr lang="en-US" altLang="zh-CN" sz="3600"/>
              <a:t>PC</a:t>
            </a:r>
            <a:r>
              <a:rPr lang="zh-CN" altLang="en-US" sz="3600"/>
              <a:t>来看看</a:t>
            </a:r>
          </a:p>
        </p:txBody>
      </p:sp>
      <p:graphicFrame>
        <p:nvGraphicFramePr>
          <p:cNvPr id="47107" name="Object 4"/>
          <p:cNvGraphicFramePr>
            <a:graphicFrameLocks noGrp="1" noChangeAspect="1"/>
          </p:cNvGraphicFramePr>
          <p:nvPr>
            <p:ph idx="1"/>
          </p:nvPr>
        </p:nvGraphicFramePr>
        <p:xfrm>
          <a:off x="268288" y="941388"/>
          <a:ext cx="8875712" cy="5916612"/>
        </p:xfrm>
        <a:graphic>
          <a:graphicData uri="http://schemas.openxmlformats.org/presentationml/2006/ole">
            <mc:AlternateContent xmlns:mc="http://schemas.openxmlformats.org/markup-compatibility/2006">
              <mc:Choice xmlns:v="urn:schemas-microsoft-com:vml" Requires="v">
                <p:oleObj spid="_x0000_s47146" name="位图图像" r:id="rId3" imgW="9542857" imgH="5087060" progId="PBrush">
                  <p:embed/>
                </p:oleObj>
              </mc:Choice>
              <mc:Fallback>
                <p:oleObj name="位图图像" r:id="rId3" imgW="9542857" imgH="5087060" progId="PBrush">
                  <p:embed/>
                  <p:pic>
                    <p:nvPicPr>
                      <p:cNvPr id="0" name="Picture 40"/>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288" y="941388"/>
                        <a:ext cx="8875712" cy="5916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灯片编号占位符 1"/>
          <p:cNvSpPr>
            <a:spLocks noGrp="1"/>
          </p:cNvSpPr>
          <p:nvPr>
            <p:ph type="sldNum" sz="quarter" idx="4"/>
          </p:nvPr>
        </p:nvSpPr>
        <p:spPr/>
        <p:txBody>
          <a:bodyPr/>
          <a:lstStyle/>
          <a:p>
            <a:fld id="{B889F279-0C5D-4FA7-8CEA-9D3E73AA67A1}" type="slidenum">
              <a:rPr lang="zh-CN" altLang="en-US" smtClean="0"/>
              <a:pPr/>
              <a:t>22</a:t>
            </a:fld>
            <a:endParaRPr lang="zh-CN" altLang="en-US" dirty="0"/>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800100" y="228600"/>
            <a:ext cx="5629275" cy="581025"/>
          </a:xfrm>
        </p:spPr>
        <p:txBody>
          <a:bodyPr/>
          <a:lstStyle/>
          <a:p>
            <a:r>
              <a:rPr lang="en-US" altLang="zh-CN" sz="4000"/>
              <a:t>PC</a:t>
            </a:r>
            <a:r>
              <a:rPr lang="zh-CN" altLang="en-US" sz="4000"/>
              <a:t>主板</a:t>
            </a:r>
          </a:p>
        </p:txBody>
      </p:sp>
      <p:pic>
        <p:nvPicPr>
          <p:cNvPr id="48131" name="Picture 5"/>
          <p:cNvPicPr>
            <a:picLocks noChangeAspect="1" noChangeArrowheads="1"/>
          </p:cNvPicPr>
          <p:nvPr/>
        </p:nvPicPr>
        <p:blipFill>
          <a:blip r:embed="rId2" cstate="print">
            <a:clrChange>
              <a:clrFrom>
                <a:srgbClr val="FFFEFF"/>
              </a:clrFrom>
              <a:clrTo>
                <a:srgbClr val="FFFEFF">
                  <a:alpha val="0"/>
                </a:srgbClr>
              </a:clrTo>
            </a:clrChange>
            <a:extLst>
              <a:ext uri="{28A0092B-C50C-407E-A947-70E740481C1C}">
                <a14:useLocalDpi xmlns:a14="http://schemas.microsoft.com/office/drawing/2010/main" val="0"/>
              </a:ext>
            </a:extLst>
          </a:blip>
          <a:srcRect/>
          <a:stretch>
            <a:fillRect/>
          </a:stretch>
        </p:blipFill>
        <p:spPr bwMode="auto">
          <a:xfrm>
            <a:off x="250825" y="893763"/>
            <a:ext cx="8359775" cy="559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2" name="Text Box 6"/>
          <p:cNvSpPr txBox="1">
            <a:spLocks noChangeArrowheads="1"/>
          </p:cNvSpPr>
          <p:nvPr/>
        </p:nvSpPr>
        <p:spPr bwMode="auto">
          <a:xfrm>
            <a:off x="7335838" y="606425"/>
            <a:ext cx="13303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just"/>
            <a:r>
              <a:rPr lang="en-US" altLang="zh-CN" sz="2400" b="1"/>
              <a:t>CPU</a:t>
            </a:r>
            <a:r>
              <a:rPr lang="zh-CN" altLang="en-US" sz="2400" b="1"/>
              <a:t>插座</a:t>
            </a:r>
          </a:p>
        </p:txBody>
      </p:sp>
      <p:sp>
        <p:nvSpPr>
          <p:cNvPr id="48133" name="Line 7"/>
          <p:cNvSpPr>
            <a:spLocks noChangeShapeType="1"/>
          </p:cNvSpPr>
          <p:nvPr/>
        </p:nvSpPr>
        <p:spPr bwMode="auto">
          <a:xfrm flipH="1">
            <a:off x="7458075" y="909638"/>
            <a:ext cx="482600" cy="1152525"/>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134" name="Text Box 8"/>
          <p:cNvSpPr txBox="1">
            <a:spLocks noChangeArrowheads="1"/>
          </p:cNvSpPr>
          <p:nvPr/>
        </p:nvSpPr>
        <p:spPr bwMode="auto">
          <a:xfrm>
            <a:off x="6510338" y="6259513"/>
            <a:ext cx="15367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just"/>
            <a:r>
              <a:rPr lang="zh-CN" altLang="en-US" sz="2400" b="1"/>
              <a:t>内存条</a:t>
            </a:r>
          </a:p>
        </p:txBody>
      </p:sp>
      <p:sp>
        <p:nvSpPr>
          <p:cNvPr id="48135" name="Line 9"/>
          <p:cNvSpPr>
            <a:spLocks noChangeShapeType="1"/>
          </p:cNvSpPr>
          <p:nvPr/>
        </p:nvSpPr>
        <p:spPr bwMode="auto">
          <a:xfrm flipH="1" flipV="1">
            <a:off x="6284913" y="5451475"/>
            <a:ext cx="407987" cy="896938"/>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136" name="Text Box 10"/>
          <p:cNvSpPr txBox="1">
            <a:spLocks noChangeArrowheads="1"/>
          </p:cNvSpPr>
          <p:nvPr/>
        </p:nvSpPr>
        <p:spPr bwMode="auto">
          <a:xfrm>
            <a:off x="1527175" y="882650"/>
            <a:ext cx="228917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just">
              <a:lnSpc>
                <a:spcPct val="96000"/>
              </a:lnSpc>
            </a:pPr>
            <a:r>
              <a:rPr lang="en-US" altLang="zh-CN" sz="2400" b="1"/>
              <a:t>PCI</a:t>
            </a:r>
            <a:r>
              <a:rPr lang="zh-CN" altLang="en-US" sz="2400" b="1"/>
              <a:t>总线插槽</a:t>
            </a:r>
          </a:p>
        </p:txBody>
      </p:sp>
      <p:sp>
        <p:nvSpPr>
          <p:cNvPr id="48137" name="Line 11"/>
          <p:cNvSpPr>
            <a:spLocks noChangeShapeType="1"/>
          </p:cNvSpPr>
          <p:nvPr/>
        </p:nvSpPr>
        <p:spPr bwMode="auto">
          <a:xfrm flipH="1">
            <a:off x="2157413" y="1231900"/>
            <a:ext cx="384175" cy="1068388"/>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23</a:t>
            </a:fld>
            <a:endParaRPr lang="zh-CN" altLang="en-US" dirty="0"/>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5"/>
          <p:cNvSpPr>
            <a:spLocks noGrp="1" noChangeArrowheads="1"/>
          </p:cNvSpPr>
          <p:nvPr>
            <p:ph type="title"/>
          </p:nvPr>
        </p:nvSpPr>
        <p:spPr>
          <a:xfrm>
            <a:off x="434975" y="247650"/>
            <a:ext cx="7543800" cy="528638"/>
          </a:xfrm>
          <a:noFill/>
        </p:spPr>
        <p:txBody>
          <a:bodyPr/>
          <a:lstStyle/>
          <a:p>
            <a:r>
              <a:rPr lang="zh-CN" altLang="en-US" sz="3600"/>
              <a:t>解剖一台计算机（分而治之）</a:t>
            </a:r>
            <a:r>
              <a:rPr lang="zh-CN" altLang="en-US"/>
              <a:t> </a:t>
            </a:r>
          </a:p>
        </p:txBody>
      </p:sp>
      <p:pic>
        <p:nvPicPr>
          <p:cNvPr id="58371" name="Picture 8"/>
          <p:cNvPicPr>
            <a:picLocks noChangeAspect="1" noChangeArrowheads="1"/>
          </p:cNvPicPr>
          <p:nvPr/>
        </p:nvPicPr>
        <p:blipFill>
          <a:blip r:embed="rId2"/>
          <a:srcRect/>
          <a:stretch>
            <a:fillRect/>
          </a:stretch>
        </p:blipFill>
        <p:spPr bwMode="auto">
          <a:xfrm>
            <a:off x="381000" y="973138"/>
            <a:ext cx="8458200" cy="5616575"/>
          </a:xfrm>
          <a:prstGeom prst="rect">
            <a:avLst/>
          </a:prstGeom>
          <a:noFill/>
          <a:ln w="9525">
            <a:noFill/>
            <a:miter lim="800000"/>
            <a:headEnd/>
            <a:tailEnd/>
          </a:ln>
        </p:spPr>
      </p:pic>
      <p:sp>
        <p:nvSpPr>
          <p:cNvPr id="58372" name="Text Box 9"/>
          <p:cNvSpPr txBox="1">
            <a:spLocks noChangeArrowheads="1"/>
          </p:cNvSpPr>
          <p:nvPr/>
        </p:nvSpPr>
        <p:spPr bwMode="auto">
          <a:xfrm>
            <a:off x="711200" y="2906713"/>
            <a:ext cx="1855788" cy="1054100"/>
          </a:xfrm>
          <a:prstGeom prst="rect">
            <a:avLst/>
          </a:prstGeom>
          <a:solidFill>
            <a:schemeClr val="bg1"/>
          </a:solidFill>
          <a:ln w="9525">
            <a:noFill/>
            <a:miter lim="800000"/>
            <a:headEnd/>
            <a:tailEnd/>
          </a:ln>
        </p:spPr>
        <p:txBody>
          <a:bodyPr>
            <a:spAutoFit/>
          </a:bodyPr>
          <a:lstStyle/>
          <a:p>
            <a:pPr algn="ctr">
              <a:spcBef>
                <a:spcPct val="50000"/>
              </a:spcBef>
            </a:pPr>
            <a:r>
              <a:rPr lang="zh-CN" altLang="en-US" sz="1800" b="1">
                <a:solidFill>
                  <a:schemeClr val="accent2"/>
                </a:solidFill>
                <a:latin typeface="黑体" pitchFamily="49" charset="-122"/>
                <a:ea typeface="黑体" pitchFamily="49" charset="-122"/>
              </a:rPr>
              <a:t>个人计算机由主机和外设组成</a:t>
            </a:r>
          </a:p>
          <a:p>
            <a:pPr algn="ctr">
              <a:spcBef>
                <a:spcPct val="50000"/>
              </a:spcBef>
            </a:pPr>
            <a:endParaRPr lang="zh-CN" altLang="en-US" sz="1800" b="1"/>
          </a:p>
        </p:txBody>
      </p:sp>
      <p:sp>
        <p:nvSpPr>
          <p:cNvPr id="58373" name="Text Box 10"/>
          <p:cNvSpPr txBox="1">
            <a:spLocks noChangeArrowheads="1"/>
          </p:cNvSpPr>
          <p:nvPr/>
        </p:nvSpPr>
        <p:spPr bwMode="auto">
          <a:xfrm>
            <a:off x="3265488" y="3203575"/>
            <a:ext cx="1377950" cy="641350"/>
          </a:xfrm>
          <a:prstGeom prst="rect">
            <a:avLst/>
          </a:prstGeom>
          <a:solidFill>
            <a:schemeClr val="bg1"/>
          </a:solidFill>
          <a:ln w="9525">
            <a:noFill/>
            <a:miter lim="800000"/>
            <a:headEnd/>
            <a:tailEnd/>
          </a:ln>
        </p:spPr>
        <p:txBody>
          <a:bodyPr>
            <a:spAutoFit/>
          </a:bodyPr>
          <a:lstStyle/>
          <a:p>
            <a:pPr algn="ctr">
              <a:spcBef>
                <a:spcPct val="50000"/>
              </a:spcBef>
            </a:pPr>
            <a:r>
              <a:rPr lang="zh-CN" altLang="en-US" sz="1800" b="1">
                <a:solidFill>
                  <a:schemeClr val="accent2"/>
                </a:solidFill>
                <a:latin typeface="黑体" pitchFamily="49" charset="-122"/>
                <a:ea typeface="黑体" pitchFamily="49" charset="-122"/>
              </a:rPr>
              <a:t>主机中包含多个电路板</a:t>
            </a:r>
          </a:p>
        </p:txBody>
      </p:sp>
      <p:sp>
        <p:nvSpPr>
          <p:cNvPr id="58374" name="Text Box 11"/>
          <p:cNvSpPr txBox="1">
            <a:spLocks noChangeArrowheads="1"/>
          </p:cNvSpPr>
          <p:nvPr/>
        </p:nvSpPr>
        <p:spPr bwMode="auto">
          <a:xfrm>
            <a:off x="4770438" y="3214688"/>
            <a:ext cx="1817687" cy="641350"/>
          </a:xfrm>
          <a:prstGeom prst="rect">
            <a:avLst/>
          </a:prstGeom>
          <a:solidFill>
            <a:schemeClr val="bg1"/>
          </a:solidFill>
          <a:ln w="9525">
            <a:noFill/>
            <a:miter lim="800000"/>
            <a:headEnd/>
            <a:tailEnd/>
          </a:ln>
        </p:spPr>
        <p:txBody>
          <a:bodyPr>
            <a:spAutoFit/>
          </a:bodyPr>
          <a:lstStyle/>
          <a:p>
            <a:pPr algn="ctr">
              <a:spcBef>
                <a:spcPct val="50000"/>
              </a:spcBef>
            </a:pPr>
            <a:r>
              <a:rPr lang="zh-CN" altLang="en-US" sz="1800" b="1">
                <a:solidFill>
                  <a:schemeClr val="accent2"/>
                </a:solidFill>
                <a:latin typeface="黑体" pitchFamily="49" charset="-122"/>
                <a:ea typeface="黑体" pitchFamily="49" charset="-122"/>
              </a:rPr>
              <a:t>每个电路板中有十几个集成电路</a:t>
            </a:r>
          </a:p>
        </p:txBody>
      </p:sp>
      <p:sp>
        <p:nvSpPr>
          <p:cNvPr id="58375" name="Text Box 12"/>
          <p:cNvSpPr txBox="1">
            <a:spLocks noChangeArrowheads="1"/>
          </p:cNvSpPr>
          <p:nvPr/>
        </p:nvSpPr>
        <p:spPr bwMode="auto">
          <a:xfrm>
            <a:off x="6702425" y="3433763"/>
            <a:ext cx="1681163" cy="641350"/>
          </a:xfrm>
          <a:prstGeom prst="rect">
            <a:avLst/>
          </a:prstGeom>
          <a:solidFill>
            <a:schemeClr val="bg1"/>
          </a:solidFill>
          <a:ln w="9525">
            <a:noFill/>
            <a:miter lim="800000"/>
            <a:headEnd/>
            <a:tailEnd/>
          </a:ln>
        </p:spPr>
        <p:txBody>
          <a:bodyPr lIns="0" rIns="0">
            <a:spAutoFit/>
          </a:bodyPr>
          <a:lstStyle/>
          <a:p>
            <a:pPr algn="ctr">
              <a:spcBef>
                <a:spcPct val="50000"/>
              </a:spcBef>
            </a:pPr>
            <a:r>
              <a:rPr lang="zh-CN" altLang="en-US" sz="1800" b="1">
                <a:solidFill>
                  <a:schemeClr val="accent2"/>
                </a:solidFill>
                <a:latin typeface="黑体" pitchFamily="49" charset="-122"/>
                <a:ea typeface="黑体" pitchFamily="49" charset="-122"/>
              </a:rPr>
              <a:t>每个集成电路中有十几个模块</a:t>
            </a:r>
          </a:p>
        </p:txBody>
      </p:sp>
      <p:sp>
        <p:nvSpPr>
          <p:cNvPr id="58376" name="Text Box 13"/>
          <p:cNvSpPr txBox="1">
            <a:spLocks noChangeArrowheads="1"/>
          </p:cNvSpPr>
          <p:nvPr/>
        </p:nvSpPr>
        <p:spPr bwMode="auto">
          <a:xfrm>
            <a:off x="6454775" y="5610225"/>
            <a:ext cx="1684338" cy="641350"/>
          </a:xfrm>
          <a:prstGeom prst="rect">
            <a:avLst/>
          </a:prstGeom>
          <a:solidFill>
            <a:schemeClr val="bg1"/>
          </a:solidFill>
          <a:ln w="9525">
            <a:noFill/>
            <a:miter lim="800000"/>
            <a:headEnd/>
            <a:tailEnd/>
          </a:ln>
        </p:spPr>
        <p:txBody>
          <a:bodyPr>
            <a:spAutoFit/>
          </a:bodyPr>
          <a:lstStyle/>
          <a:p>
            <a:pPr algn="ctr">
              <a:spcBef>
                <a:spcPct val="50000"/>
              </a:spcBef>
            </a:pPr>
            <a:r>
              <a:rPr lang="zh-CN" altLang="en-US" sz="1800" b="1">
                <a:solidFill>
                  <a:schemeClr val="accent2"/>
                </a:solidFill>
                <a:latin typeface="黑体" pitchFamily="49" charset="-122"/>
                <a:ea typeface="黑体" pitchFamily="49" charset="-122"/>
              </a:rPr>
              <a:t>每个模块中有上千万个单元</a:t>
            </a:r>
          </a:p>
        </p:txBody>
      </p:sp>
      <p:sp>
        <p:nvSpPr>
          <p:cNvPr id="58377" name="Text Box 14"/>
          <p:cNvSpPr txBox="1">
            <a:spLocks noChangeArrowheads="1"/>
          </p:cNvSpPr>
          <p:nvPr/>
        </p:nvSpPr>
        <p:spPr bwMode="auto">
          <a:xfrm>
            <a:off x="4497388" y="6061075"/>
            <a:ext cx="1778000" cy="641350"/>
          </a:xfrm>
          <a:prstGeom prst="rect">
            <a:avLst/>
          </a:prstGeom>
          <a:solidFill>
            <a:schemeClr val="bg1"/>
          </a:solidFill>
          <a:ln w="9525">
            <a:noFill/>
            <a:miter lim="800000"/>
            <a:headEnd/>
            <a:tailEnd/>
          </a:ln>
        </p:spPr>
        <p:txBody>
          <a:bodyPr>
            <a:spAutoFit/>
          </a:bodyPr>
          <a:lstStyle/>
          <a:p>
            <a:pPr algn="ctr">
              <a:spcBef>
                <a:spcPct val="50000"/>
              </a:spcBef>
            </a:pPr>
            <a:r>
              <a:rPr lang="zh-CN" altLang="en-US" sz="1800" b="1">
                <a:solidFill>
                  <a:schemeClr val="accent2"/>
                </a:solidFill>
                <a:latin typeface="黑体" pitchFamily="49" charset="-122"/>
                <a:ea typeface="黑体" pitchFamily="49" charset="-122"/>
              </a:rPr>
              <a:t>每个单元中有十几个门电路</a:t>
            </a:r>
          </a:p>
        </p:txBody>
      </p:sp>
      <p:sp>
        <p:nvSpPr>
          <p:cNvPr id="58378" name="Text Box 15"/>
          <p:cNvSpPr txBox="1">
            <a:spLocks noChangeArrowheads="1"/>
          </p:cNvSpPr>
          <p:nvPr/>
        </p:nvSpPr>
        <p:spPr bwMode="auto">
          <a:xfrm>
            <a:off x="320675" y="4478338"/>
            <a:ext cx="2071688" cy="641350"/>
          </a:xfrm>
          <a:prstGeom prst="rect">
            <a:avLst/>
          </a:prstGeom>
          <a:solidFill>
            <a:schemeClr val="bg1"/>
          </a:solidFill>
          <a:ln w="9525">
            <a:noFill/>
            <a:miter lim="800000"/>
            <a:headEnd/>
            <a:tailEnd/>
          </a:ln>
        </p:spPr>
        <p:txBody>
          <a:bodyPr>
            <a:spAutoFit/>
          </a:bodyPr>
          <a:lstStyle/>
          <a:p>
            <a:pPr algn="ctr">
              <a:spcBef>
                <a:spcPct val="50000"/>
              </a:spcBef>
            </a:pPr>
            <a:r>
              <a:rPr lang="zh-CN" altLang="en-US" sz="1800" b="1">
                <a:solidFill>
                  <a:schemeClr val="accent2"/>
                </a:solidFill>
                <a:latin typeface="黑体" pitchFamily="49" charset="-122"/>
                <a:ea typeface="黑体" pitchFamily="49" charset="-122"/>
              </a:rPr>
              <a:t>每个门电路实现基本的逻辑运算</a:t>
            </a:r>
          </a:p>
        </p:txBody>
      </p:sp>
      <p:sp>
        <p:nvSpPr>
          <p:cNvPr id="58379" name="Text Box 16"/>
          <p:cNvSpPr txBox="1">
            <a:spLocks noChangeArrowheads="1"/>
          </p:cNvSpPr>
          <p:nvPr/>
        </p:nvSpPr>
        <p:spPr bwMode="auto">
          <a:xfrm>
            <a:off x="411163" y="5521325"/>
            <a:ext cx="1878012" cy="641350"/>
          </a:xfrm>
          <a:prstGeom prst="rect">
            <a:avLst/>
          </a:prstGeom>
          <a:solidFill>
            <a:schemeClr val="bg1"/>
          </a:solidFill>
          <a:ln w="9525">
            <a:noFill/>
            <a:miter lim="800000"/>
            <a:headEnd/>
            <a:tailEnd/>
          </a:ln>
        </p:spPr>
        <p:txBody>
          <a:bodyPr>
            <a:spAutoFit/>
          </a:bodyPr>
          <a:lstStyle/>
          <a:p>
            <a:pPr algn="ctr">
              <a:spcBef>
                <a:spcPct val="50000"/>
              </a:spcBef>
            </a:pPr>
            <a:r>
              <a:rPr lang="zh-CN" altLang="en-US" sz="1600"/>
              <a:t> </a:t>
            </a:r>
            <a:r>
              <a:rPr lang="zh-CN" altLang="en-US" sz="1800" b="1">
                <a:solidFill>
                  <a:schemeClr val="accent2"/>
                </a:solidFill>
                <a:latin typeface="黑体" pitchFamily="49" charset="-122"/>
                <a:ea typeface="黑体" pitchFamily="49" charset="-122"/>
              </a:rPr>
              <a:t>所有信息都用二进制编码表示</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219075" y="301625"/>
            <a:ext cx="8924925" cy="474663"/>
          </a:xfrm>
          <a:noFill/>
        </p:spPr>
        <p:txBody>
          <a:bodyPr/>
          <a:lstStyle/>
          <a:p>
            <a:r>
              <a:rPr lang="en-US" altLang="zh-CN" sz="3200" b="0"/>
              <a:t>Integrated Circuits manufacturing process</a:t>
            </a:r>
            <a:r>
              <a:rPr lang="en-US" altLang="zh-CN"/>
              <a:t> </a:t>
            </a:r>
            <a:endParaRPr lang="en-US" altLang="zh-CN" sz="1800" b="0">
              <a:solidFill>
                <a:schemeClr val="tx1"/>
              </a:solidFill>
            </a:endParaRPr>
          </a:p>
        </p:txBody>
      </p:sp>
      <p:pic>
        <p:nvPicPr>
          <p:cNvPr id="59395" name="Picture 3"/>
          <p:cNvPicPr>
            <a:picLocks noChangeAspect="1" noChangeArrowheads="1"/>
          </p:cNvPicPr>
          <p:nvPr/>
        </p:nvPicPr>
        <p:blipFill>
          <a:blip r:embed="rId3"/>
          <a:srcRect/>
          <a:stretch>
            <a:fillRect/>
          </a:stretch>
        </p:blipFill>
        <p:spPr bwMode="auto">
          <a:xfrm>
            <a:off x="241300" y="1527175"/>
            <a:ext cx="8528050" cy="4656138"/>
          </a:xfrm>
          <a:prstGeom prst="rect">
            <a:avLst/>
          </a:prstGeom>
          <a:noFill/>
          <a:ln w="12700">
            <a:noFill/>
            <a:miter lim="800000"/>
            <a:headEnd/>
            <a:tailEnd/>
          </a:ln>
        </p:spPr>
      </p:pic>
      <p:sp>
        <p:nvSpPr>
          <p:cNvPr id="59396" name="Text Box 5"/>
          <p:cNvSpPr txBox="1">
            <a:spLocks noChangeArrowheads="1"/>
          </p:cNvSpPr>
          <p:nvPr/>
        </p:nvSpPr>
        <p:spPr bwMode="auto">
          <a:xfrm>
            <a:off x="698500" y="1384300"/>
            <a:ext cx="1676400" cy="366713"/>
          </a:xfrm>
          <a:prstGeom prst="rect">
            <a:avLst/>
          </a:prstGeom>
          <a:noFill/>
          <a:ln w="9525">
            <a:noFill/>
            <a:miter lim="800000"/>
            <a:headEnd/>
            <a:tailEnd/>
          </a:ln>
        </p:spPr>
        <p:txBody>
          <a:bodyPr>
            <a:spAutoFit/>
          </a:bodyPr>
          <a:lstStyle/>
          <a:p>
            <a:pPr algn="ctr">
              <a:spcBef>
                <a:spcPct val="50000"/>
              </a:spcBef>
            </a:pPr>
            <a:r>
              <a:rPr lang="zh-CN" altLang="en-US" sz="1800" b="1">
                <a:solidFill>
                  <a:schemeClr val="accent2"/>
                </a:solidFill>
                <a:latin typeface="黑体" pitchFamily="49" charset="-122"/>
                <a:ea typeface="黑体" pitchFamily="49" charset="-122"/>
              </a:rPr>
              <a:t>单晶硅锭</a:t>
            </a:r>
          </a:p>
        </p:txBody>
      </p:sp>
      <p:sp>
        <p:nvSpPr>
          <p:cNvPr id="38917" name="Text Box 6"/>
          <p:cNvSpPr txBox="1">
            <a:spLocks noChangeArrowheads="1"/>
          </p:cNvSpPr>
          <p:nvPr/>
        </p:nvSpPr>
        <p:spPr bwMode="auto">
          <a:xfrm>
            <a:off x="3921125" y="1133475"/>
            <a:ext cx="3013075" cy="923925"/>
          </a:xfrm>
          <a:prstGeom prst="rect">
            <a:avLst/>
          </a:prstGeom>
          <a:noFill/>
          <a:ln w="9525">
            <a:noFill/>
            <a:miter lim="800000"/>
            <a:headEnd/>
            <a:tailEnd/>
          </a:ln>
        </p:spPr>
        <p:txBody>
          <a:bodyPr>
            <a:spAutoFit/>
          </a:bodyPr>
          <a:lstStyle/>
          <a:p>
            <a:pPr algn="ctr">
              <a:spcBef>
                <a:spcPts val="0"/>
              </a:spcBef>
              <a:defRPr/>
            </a:pPr>
            <a:r>
              <a:rPr lang="zh-CN" altLang="en-US" sz="1800" b="1" dirty="0">
                <a:solidFill>
                  <a:schemeClr val="accent2"/>
                </a:solidFill>
                <a:latin typeface="+mn-lt"/>
                <a:ea typeface="黑体" pitchFamily="49" charset="-122"/>
              </a:rPr>
              <a:t>圆形薄片 </a:t>
            </a:r>
            <a:r>
              <a:rPr lang="en-US" altLang="zh-CN" sz="1800" b="1" dirty="0">
                <a:solidFill>
                  <a:schemeClr val="accent2"/>
                </a:solidFill>
                <a:latin typeface="+mn-lt"/>
                <a:ea typeface="黑体" pitchFamily="49" charset="-122"/>
              </a:rPr>
              <a:t>/ </a:t>
            </a:r>
            <a:r>
              <a:rPr lang="zh-CN" altLang="en-US" sz="1800" b="1" dirty="0">
                <a:solidFill>
                  <a:schemeClr val="accent2"/>
                </a:solidFill>
                <a:latin typeface="+mn-lt"/>
                <a:ea typeface="黑体" pitchFamily="49" charset="-122"/>
              </a:rPr>
              <a:t>硅抛光片</a:t>
            </a:r>
          </a:p>
          <a:p>
            <a:pPr algn="ctr">
              <a:spcBef>
                <a:spcPts val="0"/>
              </a:spcBef>
              <a:defRPr/>
            </a:pPr>
            <a:r>
              <a:rPr lang="zh-CN" altLang="en-US" sz="1800" b="1" dirty="0">
                <a:solidFill>
                  <a:schemeClr val="accent2"/>
                </a:solidFill>
                <a:latin typeface="+mn-lt"/>
                <a:ea typeface="黑体" pitchFamily="49" charset="-122"/>
              </a:rPr>
              <a:t>（</a:t>
            </a:r>
            <a:r>
              <a:rPr lang="en-US" altLang="zh-CN" sz="1800" b="1" dirty="0">
                <a:solidFill>
                  <a:schemeClr val="accent2"/>
                </a:solidFill>
                <a:latin typeface="+mn-lt"/>
                <a:ea typeface="黑体" pitchFamily="49" charset="-122"/>
              </a:rPr>
              <a:t>6/8/12</a:t>
            </a:r>
            <a:r>
              <a:rPr lang="zh-CN" altLang="en-US" sz="1800" b="1" dirty="0">
                <a:solidFill>
                  <a:schemeClr val="accent2"/>
                </a:solidFill>
                <a:latin typeface="+mn-lt"/>
                <a:ea typeface="黑体" pitchFamily="49" charset="-122"/>
              </a:rPr>
              <a:t>寸</a:t>
            </a:r>
            <a:r>
              <a:rPr lang="en-US" altLang="zh-CN" sz="1800" b="1" dirty="0">
                <a:solidFill>
                  <a:schemeClr val="accent2"/>
                </a:solidFill>
                <a:latin typeface="+mn-lt"/>
                <a:ea typeface="黑体" pitchFamily="49" charset="-122"/>
              </a:rPr>
              <a:t>,</a:t>
            </a:r>
            <a:r>
              <a:rPr lang="zh-CN" altLang="en-US" sz="1800" b="1" dirty="0">
                <a:solidFill>
                  <a:schemeClr val="accent2"/>
                </a:solidFill>
                <a:latin typeface="+mn-lt"/>
                <a:ea typeface="黑体" pitchFamily="49" charset="-122"/>
              </a:rPr>
              <a:t>厚度不足</a:t>
            </a:r>
            <a:r>
              <a:rPr lang="en-US" altLang="zh-CN" sz="1800" b="1" dirty="0">
                <a:solidFill>
                  <a:schemeClr val="accent2"/>
                </a:solidFill>
                <a:latin typeface="+mn-lt"/>
                <a:ea typeface="黑体" pitchFamily="49" charset="-122"/>
              </a:rPr>
              <a:t>1mm</a:t>
            </a:r>
            <a:r>
              <a:rPr lang="zh-CN" altLang="en-US" sz="1800" b="1" dirty="0">
                <a:solidFill>
                  <a:schemeClr val="accent2"/>
                </a:solidFill>
                <a:latin typeface="+mn-lt"/>
                <a:ea typeface="黑体" pitchFamily="49" charset="-122"/>
              </a:rPr>
              <a:t>）</a:t>
            </a:r>
          </a:p>
        </p:txBody>
      </p:sp>
      <p:sp>
        <p:nvSpPr>
          <p:cNvPr id="59398" name="Text Box 7"/>
          <p:cNvSpPr txBox="1">
            <a:spLocks noChangeArrowheads="1"/>
          </p:cNvSpPr>
          <p:nvPr/>
        </p:nvSpPr>
        <p:spPr bwMode="auto">
          <a:xfrm>
            <a:off x="4083050" y="4286250"/>
            <a:ext cx="1930400" cy="366713"/>
          </a:xfrm>
          <a:prstGeom prst="rect">
            <a:avLst/>
          </a:prstGeom>
          <a:noFill/>
          <a:ln w="9525">
            <a:noFill/>
            <a:miter lim="800000"/>
            <a:headEnd/>
            <a:tailEnd/>
          </a:ln>
        </p:spPr>
        <p:txBody>
          <a:bodyPr>
            <a:spAutoFit/>
          </a:bodyPr>
          <a:lstStyle/>
          <a:p>
            <a:pPr algn="ctr">
              <a:spcBef>
                <a:spcPct val="50000"/>
              </a:spcBef>
            </a:pPr>
            <a:r>
              <a:rPr lang="en-US" altLang="zh-CN" sz="1800" b="1">
                <a:solidFill>
                  <a:schemeClr val="accent2"/>
                </a:solidFill>
                <a:latin typeface="黑体" pitchFamily="49" charset="-122"/>
                <a:ea typeface="黑体" pitchFamily="49" charset="-122"/>
              </a:rPr>
              <a:t>IC</a:t>
            </a:r>
            <a:r>
              <a:rPr lang="zh-CN" altLang="en-US" sz="1800" b="1">
                <a:solidFill>
                  <a:schemeClr val="accent2"/>
                </a:solidFill>
                <a:latin typeface="黑体" pitchFamily="49" charset="-122"/>
                <a:ea typeface="黑体" pitchFamily="49" charset="-122"/>
              </a:rPr>
              <a:t>小片 </a:t>
            </a:r>
            <a:r>
              <a:rPr lang="en-US" altLang="zh-CN" sz="1800" b="1">
                <a:solidFill>
                  <a:schemeClr val="accent2"/>
                </a:solidFill>
                <a:latin typeface="黑体" pitchFamily="49" charset="-122"/>
                <a:ea typeface="黑体" pitchFamily="49" charset="-122"/>
              </a:rPr>
              <a:t>/ </a:t>
            </a:r>
            <a:r>
              <a:rPr lang="zh-CN" altLang="en-US" sz="1800" b="1">
                <a:solidFill>
                  <a:schemeClr val="accent2"/>
                </a:solidFill>
                <a:latin typeface="黑体" pitchFamily="49" charset="-122"/>
                <a:ea typeface="黑体" pitchFamily="49" charset="-122"/>
              </a:rPr>
              <a:t>芯片</a:t>
            </a:r>
          </a:p>
        </p:txBody>
      </p:sp>
      <p:sp>
        <p:nvSpPr>
          <p:cNvPr id="59399" name="Text Box 8"/>
          <p:cNvSpPr txBox="1">
            <a:spLocks noChangeArrowheads="1"/>
          </p:cNvSpPr>
          <p:nvPr/>
        </p:nvSpPr>
        <p:spPr bwMode="auto">
          <a:xfrm>
            <a:off x="1485900" y="4292600"/>
            <a:ext cx="1663700" cy="641350"/>
          </a:xfrm>
          <a:prstGeom prst="rect">
            <a:avLst/>
          </a:prstGeom>
          <a:noFill/>
          <a:ln w="9525">
            <a:noFill/>
            <a:miter lim="800000"/>
            <a:headEnd/>
            <a:tailEnd/>
          </a:ln>
        </p:spPr>
        <p:txBody>
          <a:bodyPr>
            <a:spAutoFit/>
          </a:bodyPr>
          <a:lstStyle/>
          <a:p>
            <a:pPr algn="ctr">
              <a:spcBef>
                <a:spcPct val="50000"/>
              </a:spcBef>
            </a:pPr>
            <a:r>
              <a:rPr lang="zh-CN" altLang="en-US" sz="1800" b="1">
                <a:solidFill>
                  <a:schemeClr val="accent2"/>
                </a:solidFill>
                <a:latin typeface="黑体" pitchFamily="49" charset="-122"/>
                <a:ea typeface="黑体" pitchFamily="49" charset="-122"/>
              </a:rPr>
              <a:t>不合格的用磁浆点上记号</a:t>
            </a:r>
          </a:p>
        </p:txBody>
      </p:sp>
      <p:sp>
        <p:nvSpPr>
          <p:cNvPr id="59400" name="Text Box 9"/>
          <p:cNvSpPr txBox="1">
            <a:spLocks noChangeArrowheads="1"/>
          </p:cNvSpPr>
          <p:nvPr/>
        </p:nvSpPr>
        <p:spPr bwMode="auto">
          <a:xfrm>
            <a:off x="90488" y="5875338"/>
            <a:ext cx="6443662" cy="641350"/>
          </a:xfrm>
          <a:prstGeom prst="rect">
            <a:avLst/>
          </a:prstGeom>
          <a:noFill/>
          <a:ln w="9525">
            <a:noFill/>
            <a:miter lim="800000"/>
            <a:headEnd/>
            <a:tailEnd/>
          </a:ln>
        </p:spPr>
        <p:txBody>
          <a:bodyPr>
            <a:spAutoFit/>
          </a:bodyPr>
          <a:lstStyle/>
          <a:p>
            <a:pPr>
              <a:spcBef>
                <a:spcPct val="50000"/>
              </a:spcBef>
            </a:pPr>
            <a:r>
              <a:rPr lang="zh-CN" altLang="en-US" sz="1800" b="1">
                <a:solidFill>
                  <a:schemeClr val="accent2"/>
                </a:solidFill>
                <a:ea typeface="黑体" pitchFamily="49" charset="-122"/>
              </a:rPr>
              <a:t>封装：将芯片固定在塑胶或陶瓷基座上，把芯片上蚀刻出来的引线与基座底部伸出的引脚连接，盖上盖板并封焊成芯片</a:t>
            </a:r>
          </a:p>
        </p:txBody>
      </p:sp>
      <p:sp>
        <p:nvSpPr>
          <p:cNvPr id="59401" name="Text Box 10"/>
          <p:cNvSpPr txBox="1">
            <a:spLocks noChangeArrowheads="1"/>
          </p:cNvSpPr>
          <p:nvPr/>
        </p:nvSpPr>
        <p:spPr bwMode="auto">
          <a:xfrm>
            <a:off x="7312025" y="5762625"/>
            <a:ext cx="1520825" cy="701675"/>
          </a:xfrm>
          <a:prstGeom prst="rect">
            <a:avLst/>
          </a:prstGeom>
          <a:noFill/>
          <a:ln w="9525">
            <a:noFill/>
            <a:miter lim="800000"/>
            <a:headEnd/>
            <a:tailEnd/>
          </a:ln>
        </p:spPr>
        <p:txBody>
          <a:bodyPr>
            <a:spAutoFit/>
          </a:bodyPr>
          <a:lstStyle/>
          <a:p>
            <a:pPr>
              <a:spcBef>
                <a:spcPct val="50000"/>
              </a:spcBef>
            </a:pPr>
            <a:r>
              <a:rPr lang="zh-CN" altLang="en-US" sz="2000" b="1">
                <a:solidFill>
                  <a:schemeClr val="accent1"/>
                </a:solidFill>
              </a:rPr>
              <a:t>约需</a:t>
            </a:r>
            <a:r>
              <a:rPr lang="en-US" altLang="zh-CN" sz="2000" b="1">
                <a:solidFill>
                  <a:schemeClr val="accent1"/>
                </a:solidFill>
              </a:rPr>
              <a:t>400</a:t>
            </a:r>
            <a:r>
              <a:rPr lang="zh-CN" altLang="en-US" sz="2000" b="1">
                <a:solidFill>
                  <a:schemeClr val="accent1"/>
                </a:solidFill>
              </a:rPr>
              <a:t>多道工序！</a:t>
            </a:r>
          </a:p>
        </p:txBody>
      </p:sp>
      <p:sp>
        <p:nvSpPr>
          <p:cNvPr id="59402" name="Text Box 11"/>
          <p:cNvSpPr txBox="1">
            <a:spLocks noChangeArrowheads="1"/>
          </p:cNvSpPr>
          <p:nvPr/>
        </p:nvSpPr>
        <p:spPr bwMode="auto">
          <a:xfrm>
            <a:off x="6751638" y="4648200"/>
            <a:ext cx="2125662" cy="366713"/>
          </a:xfrm>
          <a:prstGeom prst="rect">
            <a:avLst/>
          </a:prstGeom>
          <a:noFill/>
          <a:ln w="9525">
            <a:noFill/>
            <a:miter lim="800000"/>
            <a:headEnd/>
            <a:tailEnd/>
          </a:ln>
        </p:spPr>
        <p:txBody>
          <a:bodyPr>
            <a:spAutoFit/>
          </a:bodyPr>
          <a:lstStyle/>
          <a:p>
            <a:pPr algn="ctr">
              <a:spcBef>
                <a:spcPct val="50000"/>
              </a:spcBef>
            </a:pPr>
            <a:r>
              <a:rPr lang="zh-CN" altLang="en-US" sz="1800" b="1">
                <a:solidFill>
                  <a:schemeClr val="accent2"/>
                </a:solidFill>
                <a:latin typeface="黑体" pitchFamily="49" charset="-122"/>
                <a:ea typeface="黑体" pitchFamily="49" charset="-122"/>
              </a:rPr>
              <a:t>“晶圆”</a:t>
            </a:r>
            <a:r>
              <a:rPr lang="zh-CN" altLang="en-US" sz="1800" b="1">
                <a:solidFill>
                  <a:schemeClr val="accent2"/>
                </a:solidFill>
              </a:rPr>
              <a:t> </a:t>
            </a:r>
            <a:r>
              <a:rPr lang="en-US" altLang="zh-CN" sz="1800" b="1">
                <a:solidFill>
                  <a:schemeClr val="accent2"/>
                </a:solidFill>
                <a:latin typeface="黑体" pitchFamily="49" charset="-122"/>
                <a:ea typeface="黑体" pitchFamily="49" charset="-122"/>
              </a:rPr>
              <a:t>/ </a:t>
            </a:r>
            <a:r>
              <a:rPr lang="zh-CN" altLang="en-US" sz="1800" b="1">
                <a:solidFill>
                  <a:schemeClr val="accent2"/>
                </a:solidFill>
                <a:latin typeface="黑体" pitchFamily="49" charset="-122"/>
                <a:ea typeface="黑体" pitchFamily="49" charset="-122"/>
              </a:rPr>
              <a:t>大芯片</a:t>
            </a:r>
            <a:endParaRPr lang="en-US" altLang="zh-CN" sz="1800" b="1">
              <a:solidFill>
                <a:schemeClr val="accent2"/>
              </a:solidFill>
              <a:latin typeface="黑体" pitchFamily="49" charset="-122"/>
              <a:ea typeface="黑体" pitchFamily="49" charset="-122"/>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42" name="Object 4"/>
          <p:cNvGraphicFramePr>
            <a:graphicFrameLocks noGrp="1" noChangeAspect="1"/>
          </p:cNvGraphicFramePr>
          <p:nvPr>
            <p:ph idx="1"/>
          </p:nvPr>
        </p:nvGraphicFramePr>
        <p:xfrm>
          <a:off x="311150" y="265113"/>
          <a:ext cx="8588375" cy="6343650"/>
        </p:xfrm>
        <a:graphic>
          <a:graphicData uri="http://schemas.openxmlformats.org/presentationml/2006/ole">
            <mc:AlternateContent xmlns:mc="http://schemas.openxmlformats.org/markup-compatibility/2006">
              <mc:Choice xmlns:v="urn:schemas-microsoft-com:vml" Requires="v">
                <p:oleObj spid="_x0000_s93188" name="位图图像" r:id="rId3" imgW="7725853" imgH="5144218" progId="PBrush">
                  <p:embed/>
                </p:oleObj>
              </mc:Choice>
              <mc:Fallback>
                <p:oleObj name="位图图像" r:id="rId3" imgW="7725853" imgH="5144218" progId="PBrush">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150" y="265113"/>
                        <a:ext cx="8588375" cy="634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466" name="Object 7"/>
          <p:cNvGraphicFramePr>
            <a:graphicFrameLocks noGrp="1" noChangeAspect="1"/>
          </p:cNvGraphicFramePr>
          <p:nvPr>
            <p:ph/>
          </p:nvPr>
        </p:nvGraphicFramePr>
        <p:xfrm>
          <a:off x="287338" y="203200"/>
          <a:ext cx="8455025" cy="6183313"/>
        </p:xfrm>
        <a:graphic>
          <a:graphicData uri="http://schemas.openxmlformats.org/presentationml/2006/ole">
            <mc:AlternateContent xmlns:mc="http://schemas.openxmlformats.org/markup-compatibility/2006">
              <mc:Choice xmlns:v="urn:schemas-microsoft-com:vml" Requires="v">
                <p:oleObj spid="_x0000_s94212" name="位图图像" r:id="rId3" imgW="7800000" imgH="4923810" progId="PBrush">
                  <p:embed/>
                </p:oleObj>
              </mc:Choice>
              <mc:Fallback>
                <p:oleObj name="位图图像" r:id="rId3" imgW="7800000" imgH="4923810" progId="PBrush">
                  <p:embed/>
                  <p:pic>
                    <p:nvPicPr>
                      <p:cNvPr id="0" name="Object 7"/>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338" y="203200"/>
                        <a:ext cx="8455025" cy="6183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800100" y="228600"/>
            <a:ext cx="5629275" cy="528638"/>
          </a:xfrm>
        </p:spPr>
        <p:txBody>
          <a:bodyPr/>
          <a:lstStyle/>
          <a:p>
            <a:r>
              <a:rPr lang="en-US" altLang="zh-CN" sz="3600"/>
              <a:t>Pentium4</a:t>
            </a:r>
            <a:r>
              <a:rPr lang="zh-CN" altLang="en-US" sz="3600"/>
              <a:t>处理器内部布局</a:t>
            </a:r>
          </a:p>
        </p:txBody>
      </p:sp>
      <p:graphicFrame>
        <p:nvGraphicFramePr>
          <p:cNvPr id="63491" name="Object 4"/>
          <p:cNvGraphicFramePr>
            <a:graphicFrameLocks noGrp="1" noChangeAspect="1"/>
          </p:cNvGraphicFramePr>
          <p:nvPr>
            <p:ph idx="1"/>
          </p:nvPr>
        </p:nvGraphicFramePr>
        <p:xfrm>
          <a:off x="0" y="995363"/>
          <a:ext cx="9101138" cy="5527675"/>
        </p:xfrm>
        <a:graphic>
          <a:graphicData uri="http://schemas.openxmlformats.org/presentationml/2006/ole">
            <mc:AlternateContent xmlns:mc="http://schemas.openxmlformats.org/markup-compatibility/2006">
              <mc:Choice xmlns:v="urn:schemas-microsoft-com:vml" Requires="v">
                <p:oleObj spid="_x0000_s95236" name="位图图像" r:id="rId3" imgW="9469172" imgH="5601482" progId="PBrush">
                  <p:embed/>
                </p:oleObj>
              </mc:Choice>
              <mc:Fallback>
                <p:oleObj name="位图图像" r:id="rId3" imgW="9469172" imgH="5601482" progId="PBrush">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95363"/>
                        <a:ext cx="9101138" cy="552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3492" name="Text Box 5"/>
          <p:cNvSpPr txBox="1">
            <a:spLocks noChangeArrowheads="1"/>
          </p:cNvSpPr>
          <p:nvPr/>
        </p:nvSpPr>
        <p:spPr bwMode="auto">
          <a:xfrm>
            <a:off x="5186363" y="1377950"/>
            <a:ext cx="573087" cy="915988"/>
          </a:xfrm>
          <a:prstGeom prst="rect">
            <a:avLst/>
          </a:prstGeom>
          <a:solidFill>
            <a:schemeClr val="bg1"/>
          </a:solidFill>
          <a:ln w="9525">
            <a:noFill/>
            <a:miter lim="800000"/>
            <a:headEnd/>
            <a:tailEnd/>
          </a:ln>
        </p:spPr>
        <p:txBody>
          <a:bodyPr>
            <a:spAutoFit/>
          </a:bodyPr>
          <a:lstStyle/>
          <a:p>
            <a:pPr algn="ctr">
              <a:spcBef>
                <a:spcPct val="50000"/>
              </a:spcBef>
            </a:pPr>
            <a:r>
              <a:rPr lang="zh-CN" altLang="en-US" sz="1800" b="1">
                <a:solidFill>
                  <a:schemeClr val="accent2"/>
                </a:solidFill>
                <a:ea typeface="黑体" pitchFamily="49" charset="-122"/>
              </a:rPr>
              <a:t>控制器</a:t>
            </a:r>
          </a:p>
        </p:txBody>
      </p:sp>
      <p:sp>
        <p:nvSpPr>
          <p:cNvPr id="63493" name="Text Box 6"/>
          <p:cNvSpPr txBox="1">
            <a:spLocks noChangeArrowheads="1"/>
          </p:cNvSpPr>
          <p:nvPr/>
        </p:nvSpPr>
        <p:spPr bwMode="auto">
          <a:xfrm>
            <a:off x="7108825" y="1254125"/>
            <a:ext cx="817563" cy="274638"/>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zh-CN" altLang="en-US" sz="1800" b="1">
                <a:solidFill>
                  <a:schemeClr val="accent2"/>
                </a:solidFill>
                <a:ea typeface="黑体" pitchFamily="49" charset="-122"/>
              </a:rPr>
              <a:t>控制器</a:t>
            </a:r>
          </a:p>
        </p:txBody>
      </p:sp>
      <p:sp>
        <p:nvSpPr>
          <p:cNvPr id="63494" name="Text Box 7"/>
          <p:cNvSpPr txBox="1">
            <a:spLocks noChangeArrowheads="1"/>
          </p:cNvSpPr>
          <p:nvPr/>
        </p:nvSpPr>
        <p:spPr bwMode="auto">
          <a:xfrm>
            <a:off x="5168900" y="2711450"/>
            <a:ext cx="1392238" cy="274638"/>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zh-CN" altLang="en-US" sz="1800" b="1">
                <a:solidFill>
                  <a:schemeClr val="accent2"/>
                </a:solidFill>
                <a:ea typeface="黑体" pitchFamily="49" charset="-122"/>
              </a:rPr>
              <a:t>指令</a:t>
            </a:r>
            <a:r>
              <a:rPr lang="en-US" altLang="zh-CN" sz="1800" b="1">
                <a:solidFill>
                  <a:schemeClr val="accent2"/>
                </a:solidFill>
                <a:ea typeface="黑体" pitchFamily="49" charset="-122"/>
              </a:rPr>
              <a:t>Cache</a:t>
            </a:r>
          </a:p>
        </p:txBody>
      </p:sp>
      <p:sp>
        <p:nvSpPr>
          <p:cNvPr id="63495" name="Text Box 8"/>
          <p:cNvSpPr txBox="1">
            <a:spLocks noChangeArrowheads="1"/>
          </p:cNvSpPr>
          <p:nvPr/>
        </p:nvSpPr>
        <p:spPr bwMode="auto">
          <a:xfrm>
            <a:off x="7050088" y="2994025"/>
            <a:ext cx="900112" cy="549275"/>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zh-CN" altLang="en-US" sz="1800" b="1">
                <a:solidFill>
                  <a:schemeClr val="accent2"/>
                </a:solidFill>
                <a:ea typeface="黑体" pitchFamily="49" charset="-122"/>
              </a:rPr>
              <a:t>数据</a:t>
            </a:r>
            <a:r>
              <a:rPr lang="en-US" altLang="zh-CN" sz="1800" b="1">
                <a:solidFill>
                  <a:schemeClr val="accent2"/>
                </a:solidFill>
                <a:ea typeface="黑体" pitchFamily="49" charset="-122"/>
              </a:rPr>
              <a:t>Cache</a:t>
            </a:r>
          </a:p>
        </p:txBody>
      </p:sp>
      <p:sp>
        <p:nvSpPr>
          <p:cNvPr id="63496" name="Text Box 9"/>
          <p:cNvSpPr txBox="1">
            <a:spLocks noChangeArrowheads="1"/>
          </p:cNvSpPr>
          <p:nvPr/>
        </p:nvSpPr>
        <p:spPr bwMode="auto">
          <a:xfrm>
            <a:off x="8242300" y="1809750"/>
            <a:ext cx="627063" cy="549275"/>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en-US" altLang="zh-CN" sz="1800" b="1">
                <a:solidFill>
                  <a:schemeClr val="accent2"/>
                </a:solidFill>
                <a:ea typeface="黑体" pitchFamily="49" charset="-122"/>
              </a:rPr>
              <a:t>I/O</a:t>
            </a:r>
            <a:r>
              <a:rPr lang="zh-CN" altLang="en-US" sz="1800" b="1">
                <a:solidFill>
                  <a:schemeClr val="accent2"/>
                </a:solidFill>
                <a:ea typeface="黑体" pitchFamily="49" charset="-122"/>
              </a:rPr>
              <a:t>接口</a:t>
            </a:r>
            <a:r>
              <a:rPr lang="zh-CN" altLang="en-US" sz="1800" b="1">
                <a:ea typeface="黑体" pitchFamily="49" charset="-122"/>
              </a:rPr>
              <a:t> </a:t>
            </a:r>
          </a:p>
        </p:txBody>
      </p:sp>
      <p:sp>
        <p:nvSpPr>
          <p:cNvPr id="63497" name="Text Box 10"/>
          <p:cNvSpPr txBox="1">
            <a:spLocks noChangeArrowheads="1"/>
          </p:cNvSpPr>
          <p:nvPr/>
        </p:nvSpPr>
        <p:spPr bwMode="auto">
          <a:xfrm>
            <a:off x="5492750" y="3403600"/>
            <a:ext cx="1392238" cy="549275"/>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zh-CN" altLang="en-US" sz="1800" b="1">
                <a:solidFill>
                  <a:schemeClr val="accent2"/>
                </a:solidFill>
                <a:ea typeface="黑体" pitchFamily="49" charset="-122"/>
              </a:rPr>
              <a:t>浮点数和多媒体处理</a:t>
            </a:r>
          </a:p>
        </p:txBody>
      </p:sp>
      <p:sp>
        <p:nvSpPr>
          <p:cNvPr id="63498" name="Text Box 11"/>
          <p:cNvSpPr txBox="1">
            <a:spLocks noChangeArrowheads="1"/>
          </p:cNvSpPr>
          <p:nvPr/>
        </p:nvSpPr>
        <p:spPr bwMode="auto">
          <a:xfrm>
            <a:off x="5940425" y="4752975"/>
            <a:ext cx="1392238" cy="274638"/>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zh-CN" altLang="en-US" sz="1800" b="1">
                <a:solidFill>
                  <a:schemeClr val="accent2"/>
                </a:solidFill>
                <a:ea typeface="黑体" pitchFamily="49" charset="-122"/>
              </a:rPr>
              <a:t>控制器</a:t>
            </a:r>
          </a:p>
        </p:txBody>
      </p:sp>
      <p:sp>
        <p:nvSpPr>
          <p:cNvPr id="63499" name="Text Box 12"/>
          <p:cNvSpPr txBox="1">
            <a:spLocks noChangeArrowheads="1"/>
          </p:cNvSpPr>
          <p:nvPr/>
        </p:nvSpPr>
        <p:spPr bwMode="auto">
          <a:xfrm>
            <a:off x="5191125" y="5749925"/>
            <a:ext cx="1555750" cy="549275"/>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zh-CN" altLang="en-US" sz="1800" b="1">
                <a:solidFill>
                  <a:schemeClr val="accent2"/>
                </a:solidFill>
                <a:ea typeface="黑体" pitchFamily="49" charset="-122"/>
              </a:rPr>
              <a:t>高级流水线和超线程支持</a:t>
            </a:r>
          </a:p>
        </p:txBody>
      </p:sp>
      <p:sp>
        <p:nvSpPr>
          <p:cNvPr id="63500" name="Text Box 13"/>
          <p:cNvSpPr txBox="1">
            <a:spLocks noChangeArrowheads="1"/>
          </p:cNvSpPr>
          <p:nvPr/>
        </p:nvSpPr>
        <p:spPr bwMode="auto">
          <a:xfrm>
            <a:off x="7110413" y="5924550"/>
            <a:ext cx="806450" cy="274638"/>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zh-CN" altLang="en-US" sz="1800" b="1">
                <a:solidFill>
                  <a:schemeClr val="accent2"/>
                </a:solidFill>
                <a:ea typeface="黑体" pitchFamily="49" charset="-122"/>
              </a:rPr>
              <a:t>控制器</a:t>
            </a:r>
          </a:p>
        </p:txBody>
      </p:sp>
      <p:sp>
        <p:nvSpPr>
          <p:cNvPr id="63501" name="Text Box 14"/>
          <p:cNvSpPr txBox="1">
            <a:spLocks noChangeArrowheads="1"/>
          </p:cNvSpPr>
          <p:nvPr/>
        </p:nvSpPr>
        <p:spPr bwMode="auto">
          <a:xfrm>
            <a:off x="7251700" y="3686175"/>
            <a:ext cx="585788" cy="549275"/>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zh-CN" altLang="en-US" sz="1800" b="1">
                <a:solidFill>
                  <a:schemeClr val="accent2"/>
                </a:solidFill>
                <a:ea typeface="黑体" pitchFamily="49" charset="-122"/>
              </a:rPr>
              <a:t>整数处理</a:t>
            </a:r>
            <a:endParaRPr lang="en-US" altLang="zh-CN" sz="1800" b="1">
              <a:solidFill>
                <a:schemeClr val="accent2"/>
              </a:solidFill>
              <a:ea typeface="黑体" pitchFamily="49" charset="-122"/>
            </a:endParaRPr>
          </a:p>
        </p:txBody>
      </p:sp>
      <p:sp>
        <p:nvSpPr>
          <p:cNvPr id="63502" name="Text Box 15"/>
          <p:cNvSpPr txBox="1">
            <a:spLocks noChangeArrowheads="1"/>
          </p:cNvSpPr>
          <p:nvPr/>
        </p:nvSpPr>
        <p:spPr bwMode="auto">
          <a:xfrm>
            <a:off x="8191500" y="3887788"/>
            <a:ext cx="736600" cy="1373187"/>
          </a:xfrm>
          <a:prstGeom prst="rect">
            <a:avLst/>
          </a:prstGeom>
          <a:solidFill>
            <a:schemeClr val="bg1"/>
          </a:solidFill>
          <a:ln w="9525">
            <a:noFill/>
            <a:miter lim="800000"/>
            <a:headEnd/>
            <a:tailEnd/>
          </a:ln>
        </p:spPr>
        <p:txBody>
          <a:bodyPr lIns="0" tIns="0" rIns="0" bIns="0">
            <a:spAutoFit/>
          </a:bodyPr>
          <a:lstStyle/>
          <a:p>
            <a:pPr>
              <a:spcBef>
                <a:spcPct val="50000"/>
              </a:spcBef>
            </a:pPr>
            <a:r>
              <a:rPr lang="zh-CN" altLang="en-US" sz="1800" b="1">
                <a:solidFill>
                  <a:schemeClr val="accent2"/>
                </a:solidFill>
                <a:ea typeface="黑体" pitchFamily="49" charset="-122"/>
              </a:rPr>
              <a:t>二级</a:t>
            </a:r>
            <a:r>
              <a:rPr lang="en-US" altLang="zh-CN" sz="1800" b="1">
                <a:solidFill>
                  <a:schemeClr val="accent2"/>
                </a:solidFill>
                <a:ea typeface="黑体" pitchFamily="49" charset="-122"/>
              </a:rPr>
              <a:t>Cache</a:t>
            </a:r>
            <a:r>
              <a:rPr lang="zh-CN" altLang="en-US" sz="1800" b="1">
                <a:solidFill>
                  <a:schemeClr val="accent2"/>
                </a:solidFill>
                <a:ea typeface="黑体" pitchFamily="49" charset="-122"/>
              </a:rPr>
              <a:t>和内存访问接口</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026"/>
          <p:cNvSpPr>
            <a:spLocks noGrp="1" noChangeArrowheads="1"/>
          </p:cNvSpPr>
          <p:nvPr>
            <p:ph type="title" idx="4294967295"/>
          </p:nvPr>
        </p:nvSpPr>
        <p:spPr>
          <a:xfrm>
            <a:off x="2006600" y="98425"/>
            <a:ext cx="5715000" cy="600075"/>
          </a:xfrm>
        </p:spPr>
        <p:txBody>
          <a:bodyPr/>
          <a:lstStyle/>
          <a:p>
            <a:r>
              <a:rPr lang="zh-CN" altLang="en-US" sz="3600"/>
              <a:t>现代计算机的原型</a:t>
            </a:r>
          </a:p>
        </p:txBody>
      </p:sp>
      <p:sp>
        <p:nvSpPr>
          <p:cNvPr id="305155" name="Rectangle 1027"/>
          <p:cNvSpPr>
            <a:spLocks noGrp="1" noChangeArrowheads="1"/>
          </p:cNvSpPr>
          <p:nvPr>
            <p:ph type="body" idx="4294967295"/>
          </p:nvPr>
        </p:nvSpPr>
        <p:spPr>
          <a:xfrm>
            <a:off x="206375" y="684213"/>
            <a:ext cx="8640763" cy="5827712"/>
          </a:xfrm>
        </p:spPr>
        <p:txBody>
          <a:bodyPr/>
          <a:lstStyle/>
          <a:p>
            <a:pPr>
              <a:lnSpc>
                <a:spcPts val="2800"/>
              </a:lnSpc>
              <a:buFontTx/>
              <a:buNone/>
            </a:pPr>
            <a:r>
              <a:rPr lang="zh-CN" altLang="en-US" sz="2800" dirty="0">
                <a:latin typeface="微软雅黑" panose="020B0503020204020204" pitchFamily="34" charset="-122"/>
                <a:ea typeface="微软雅黑" panose="020B0503020204020204" pitchFamily="34" charset="-122"/>
              </a:rPr>
              <a:t> </a:t>
            </a:r>
            <a:r>
              <a:rPr lang="en-US" altLang="zh-CN" sz="2100" dirty="0">
                <a:solidFill>
                  <a:srgbClr val="0000CC"/>
                </a:solidFill>
                <a:latin typeface="微软雅黑" panose="020B0503020204020204" pitchFamily="34" charset="-122"/>
                <a:ea typeface="微软雅黑" panose="020B0503020204020204" pitchFamily="34" charset="-122"/>
              </a:rPr>
              <a:t>1946</a:t>
            </a:r>
            <a:r>
              <a:rPr lang="zh-CN" altLang="en-US" sz="2100" dirty="0">
                <a:solidFill>
                  <a:srgbClr val="0000CC"/>
                </a:solidFill>
                <a:latin typeface="微软雅黑" panose="020B0503020204020204" pitchFamily="34" charset="-122"/>
                <a:ea typeface="微软雅黑" panose="020B0503020204020204" pitchFamily="34" charset="-122"/>
              </a:rPr>
              <a:t>年，普林斯顿高等研究院（</a:t>
            </a:r>
            <a:r>
              <a:rPr lang="en-US" altLang="zh-CN" sz="2100" dirty="0">
                <a:solidFill>
                  <a:srgbClr val="0000CC"/>
                </a:solidFill>
                <a:latin typeface="微软雅黑" panose="020B0503020204020204" pitchFamily="34" charset="-122"/>
                <a:ea typeface="微软雅黑" panose="020B0503020204020204" pitchFamily="34" charset="-122"/>
              </a:rPr>
              <a:t>the Institute for Advance Study at Princeton</a:t>
            </a:r>
            <a:r>
              <a:rPr lang="zh-CN" altLang="en-US" sz="2100" dirty="0">
                <a:solidFill>
                  <a:srgbClr val="0000CC"/>
                </a:solidFill>
                <a:latin typeface="微软雅黑" panose="020B0503020204020204" pitchFamily="34" charset="-122"/>
                <a:ea typeface="微软雅黑" panose="020B0503020204020204" pitchFamily="34" charset="-122"/>
              </a:rPr>
              <a:t>，</a:t>
            </a:r>
            <a:r>
              <a:rPr lang="en-US" altLang="zh-CN" sz="2100" dirty="0">
                <a:solidFill>
                  <a:srgbClr val="0000CC"/>
                </a:solidFill>
                <a:latin typeface="微软雅黑" panose="020B0503020204020204" pitchFamily="34" charset="-122"/>
                <a:ea typeface="微软雅黑" panose="020B0503020204020204" pitchFamily="34" charset="-122"/>
              </a:rPr>
              <a:t>IAS </a:t>
            </a:r>
            <a:r>
              <a:rPr lang="zh-CN" altLang="en-US" sz="2100" dirty="0">
                <a:solidFill>
                  <a:srgbClr val="0000CC"/>
                </a:solidFill>
                <a:latin typeface="微软雅黑" panose="020B0503020204020204" pitchFamily="34" charset="-122"/>
                <a:ea typeface="微软雅黑" panose="020B0503020204020204" pitchFamily="34" charset="-122"/>
              </a:rPr>
              <a:t>）开始设计</a:t>
            </a:r>
            <a:r>
              <a:rPr lang="zh-CN" altLang="en-US" sz="2100" dirty="0">
                <a:solidFill>
                  <a:srgbClr val="FF0000"/>
                </a:solidFill>
                <a:latin typeface="微软雅黑" panose="020B0503020204020204" pitchFamily="34" charset="-122"/>
                <a:ea typeface="微软雅黑" panose="020B0503020204020204" pitchFamily="34" charset="-122"/>
              </a:rPr>
              <a:t>“存储程序”</a:t>
            </a:r>
            <a:r>
              <a:rPr lang="zh-CN" altLang="en-US" sz="2100" dirty="0">
                <a:solidFill>
                  <a:srgbClr val="0000CC"/>
                </a:solidFill>
                <a:latin typeface="微软雅黑" panose="020B0503020204020204" pitchFamily="34" charset="-122"/>
                <a:ea typeface="微软雅黑" panose="020B0503020204020204" pitchFamily="34" charset="-122"/>
              </a:rPr>
              <a:t>计算机，被称为</a:t>
            </a:r>
            <a:r>
              <a:rPr lang="en-US" altLang="zh-CN" sz="2100" dirty="0">
                <a:solidFill>
                  <a:srgbClr val="FF0000"/>
                </a:solidFill>
                <a:latin typeface="微软雅黑" panose="020B0503020204020204" pitchFamily="34" charset="-122"/>
                <a:ea typeface="微软雅黑" panose="020B0503020204020204" pitchFamily="34" charset="-122"/>
              </a:rPr>
              <a:t>IAS</a:t>
            </a:r>
            <a:r>
              <a:rPr lang="zh-CN" altLang="en-US" sz="2100" dirty="0">
                <a:solidFill>
                  <a:srgbClr val="FF0000"/>
                </a:solidFill>
                <a:latin typeface="微软雅黑" panose="020B0503020204020204" pitchFamily="34" charset="-122"/>
                <a:ea typeface="微软雅黑" panose="020B0503020204020204" pitchFamily="34" charset="-122"/>
              </a:rPr>
              <a:t>计算机</a:t>
            </a:r>
            <a:r>
              <a:rPr lang="zh-CN" altLang="en-US" sz="2100" dirty="0">
                <a:solidFill>
                  <a:srgbClr val="004821"/>
                </a:solidFill>
                <a:latin typeface="微软雅黑" panose="020B0503020204020204" pitchFamily="34" charset="-122"/>
                <a:ea typeface="微软雅黑" panose="020B0503020204020204" pitchFamily="34" charset="-122"/>
              </a:rPr>
              <a:t>（</a:t>
            </a:r>
            <a:r>
              <a:rPr lang="en-US" altLang="zh-CN" sz="2100" dirty="0">
                <a:solidFill>
                  <a:srgbClr val="004821"/>
                </a:solidFill>
                <a:latin typeface="微软雅黑" panose="020B0503020204020204" pitchFamily="34" charset="-122"/>
                <a:ea typeface="微软雅黑" panose="020B0503020204020204" pitchFamily="34" charset="-122"/>
              </a:rPr>
              <a:t>1951</a:t>
            </a:r>
            <a:r>
              <a:rPr lang="zh-CN" altLang="en-US" sz="2100" dirty="0">
                <a:solidFill>
                  <a:srgbClr val="004821"/>
                </a:solidFill>
                <a:latin typeface="微软雅黑" panose="020B0503020204020204" pitchFamily="34" charset="-122"/>
                <a:ea typeface="微软雅黑" panose="020B0503020204020204" pitchFamily="34" charset="-122"/>
              </a:rPr>
              <a:t>年才完成，它并不是第一台存储程序计算机，</a:t>
            </a:r>
            <a:r>
              <a:rPr lang="en-US" altLang="zh-CN" sz="2100" dirty="0">
                <a:solidFill>
                  <a:srgbClr val="004821"/>
                </a:solidFill>
                <a:latin typeface="微软雅黑" panose="020B0503020204020204" pitchFamily="34" charset="-122"/>
                <a:ea typeface="微软雅黑" panose="020B0503020204020204" pitchFamily="34" charset="-122"/>
              </a:rPr>
              <a:t>1949</a:t>
            </a:r>
            <a:r>
              <a:rPr lang="zh-CN" altLang="en-US" sz="2100" dirty="0">
                <a:solidFill>
                  <a:srgbClr val="004821"/>
                </a:solidFill>
                <a:latin typeface="微软雅黑" panose="020B0503020204020204" pitchFamily="34" charset="-122"/>
                <a:ea typeface="微软雅黑" panose="020B0503020204020204" pitchFamily="34" charset="-122"/>
              </a:rPr>
              <a:t>年由英国剑桥大学完成的</a:t>
            </a:r>
            <a:r>
              <a:rPr lang="en-US" altLang="zh-CN" sz="2100" dirty="0">
                <a:solidFill>
                  <a:srgbClr val="004821"/>
                </a:solidFill>
                <a:latin typeface="微软雅黑" panose="020B0503020204020204" pitchFamily="34" charset="-122"/>
                <a:ea typeface="微软雅黑" panose="020B0503020204020204" pitchFamily="34" charset="-122"/>
              </a:rPr>
              <a:t>EDSAC</a:t>
            </a:r>
            <a:r>
              <a:rPr lang="zh-CN" altLang="en-US" sz="2100" dirty="0">
                <a:solidFill>
                  <a:srgbClr val="004821"/>
                </a:solidFill>
                <a:latin typeface="微软雅黑" panose="020B0503020204020204" pitchFamily="34" charset="-122"/>
                <a:ea typeface="微软雅黑" panose="020B0503020204020204" pitchFamily="34" charset="-122"/>
              </a:rPr>
              <a:t>是第一台）</a:t>
            </a:r>
            <a:r>
              <a:rPr lang="zh-CN" altLang="en-US" sz="2100" dirty="0">
                <a:solidFill>
                  <a:srgbClr val="0000CC"/>
                </a:solidFill>
                <a:latin typeface="微软雅黑" panose="020B0503020204020204" pitchFamily="34" charset="-122"/>
                <a:ea typeface="微软雅黑" panose="020B0503020204020204" pitchFamily="34" charset="-122"/>
              </a:rPr>
              <a:t>。</a:t>
            </a:r>
            <a:endParaRPr lang="zh-CN" altLang="en-US" sz="2100" dirty="0">
              <a:solidFill>
                <a:srgbClr val="008000"/>
              </a:solidFill>
              <a:latin typeface="微软雅黑" panose="020B0503020204020204" pitchFamily="34" charset="-122"/>
              <a:ea typeface="微软雅黑" panose="020B0503020204020204" pitchFamily="34" charset="-122"/>
            </a:endParaRPr>
          </a:p>
          <a:p>
            <a:pPr lvl="1">
              <a:lnSpc>
                <a:spcPts val="2800"/>
              </a:lnSpc>
            </a:pPr>
            <a:r>
              <a:rPr lang="zh-CN" altLang="en-US" sz="2100" dirty="0">
                <a:solidFill>
                  <a:srgbClr val="008000"/>
                </a:solidFill>
                <a:latin typeface="微软雅黑" panose="020B0503020204020204" pitchFamily="34" charset="-122"/>
                <a:ea typeface="微软雅黑" panose="020B0503020204020204" pitchFamily="34" charset="-122"/>
              </a:rPr>
              <a:t>在那个报告中提出的计算机结构被称为</a:t>
            </a:r>
            <a:r>
              <a:rPr lang="zh-CN" altLang="en-US" sz="2100" dirty="0">
                <a:solidFill>
                  <a:srgbClr val="FF0000"/>
                </a:solidFill>
                <a:latin typeface="微软雅黑" panose="020B0503020204020204" pitchFamily="34" charset="-122"/>
                <a:ea typeface="微软雅黑" panose="020B0503020204020204" pitchFamily="34" charset="-122"/>
              </a:rPr>
              <a:t>冯·诺依曼结构。</a:t>
            </a:r>
          </a:p>
          <a:p>
            <a:pPr lvl="1">
              <a:lnSpc>
                <a:spcPts val="2800"/>
              </a:lnSpc>
            </a:pPr>
            <a:r>
              <a:rPr lang="zh-CN" altLang="en-US" sz="2100" dirty="0">
                <a:solidFill>
                  <a:srgbClr val="008000"/>
                </a:solidFill>
                <a:latin typeface="微软雅黑" panose="020B0503020204020204" pitchFamily="34" charset="-122"/>
                <a:ea typeface="微软雅黑" panose="020B0503020204020204" pitchFamily="34" charset="-122"/>
              </a:rPr>
              <a:t>冯·诺依曼结构最重要的思想是什么？</a:t>
            </a:r>
          </a:p>
          <a:p>
            <a:pPr lvl="1">
              <a:lnSpc>
                <a:spcPts val="2800"/>
              </a:lnSpc>
              <a:buFontTx/>
              <a:buNone/>
            </a:pPr>
            <a:r>
              <a:rPr lang="zh-CN" altLang="en-US" sz="2100" dirty="0">
                <a:solidFill>
                  <a:srgbClr val="FF0000"/>
                </a:solidFill>
                <a:latin typeface="微软雅黑" panose="020B0503020204020204" pitchFamily="34" charset="-122"/>
                <a:ea typeface="微软雅黑" panose="020B0503020204020204" pitchFamily="34" charset="-122"/>
              </a:rPr>
              <a:t>“存储程序(</a:t>
            </a:r>
            <a:r>
              <a:rPr lang="en-US" altLang="zh-CN" sz="2100" dirty="0">
                <a:solidFill>
                  <a:srgbClr val="FF0000"/>
                </a:solidFill>
                <a:latin typeface="微软雅黑" panose="020B0503020204020204" pitchFamily="34" charset="-122"/>
                <a:ea typeface="微软雅黑" panose="020B0503020204020204" pitchFamily="34" charset="-122"/>
              </a:rPr>
              <a:t>Stored-program)</a:t>
            </a:r>
            <a:r>
              <a:rPr lang="zh-CN" altLang="en-US" sz="2100" dirty="0">
                <a:solidFill>
                  <a:srgbClr val="FF0000"/>
                </a:solidFill>
                <a:latin typeface="微软雅黑" panose="020B0503020204020204" pitchFamily="34" charset="-122"/>
                <a:ea typeface="微软雅黑" panose="020B0503020204020204" pitchFamily="34" charset="-122"/>
              </a:rPr>
              <a:t>”</a:t>
            </a:r>
            <a:r>
              <a:rPr lang="zh-CN" altLang="en-US" sz="2100" dirty="0">
                <a:solidFill>
                  <a:srgbClr val="008000"/>
                </a:solidFill>
                <a:latin typeface="微软雅黑" panose="020B0503020204020204" pitchFamily="34" charset="-122"/>
                <a:ea typeface="微软雅黑" panose="020B0503020204020204" pitchFamily="34" charset="-122"/>
              </a:rPr>
              <a:t> 工作方式：</a:t>
            </a:r>
          </a:p>
          <a:p>
            <a:pPr lvl="1">
              <a:lnSpc>
                <a:spcPts val="2800"/>
              </a:lnSpc>
              <a:buFontTx/>
              <a:buNone/>
            </a:pPr>
            <a:r>
              <a:rPr lang="zh-CN" altLang="en-US" sz="2100" dirty="0">
                <a:solidFill>
                  <a:srgbClr val="008000"/>
                </a:solidFill>
                <a:latin typeface="微软雅黑" panose="020B0503020204020204" pitchFamily="34" charset="-122"/>
                <a:ea typeface="微软雅黑" panose="020B0503020204020204" pitchFamily="34" charset="-122"/>
              </a:rPr>
              <a:t>  </a:t>
            </a:r>
            <a:r>
              <a:rPr lang="zh-CN" altLang="en-US" sz="2100" dirty="0">
                <a:solidFill>
                  <a:schemeClr val="tx1"/>
                </a:solidFill>
                <a:latin typeface="微软雅黑" panose="020B0503020204020204" pitchFamily="34" charset="-122"/>
                <a:ea typeface="微软雅黑" panose="020B0503020204020204" pitchFamily="34" charset="-122"/>
              </a:rPr>
              <a:t>任何要计算机完成的工作都要先被编写成程序，然后将程序和原始数据送入主存并启动执行。一旦程序被启动，计算机应能在不需操作人员干预下，自动完成逐条取出指令和执行指令的任务。</a:t>
            </a:r>
          </a:p>
          <a:p>
            <a:pPr lvl="1">
              <a:lnSpc>
                <a:spcPts val="2800"/>
              </a:lnSpc>
            </a:pPr>
            <a:r>
              <a:rPr lang="zh-CN" altLang="en-US" sz="2100" dirty="0">
                <a:solidFill>
                  <a:srgbClr val="008000"/>
                </a:solidFill>
                <a:latin typeface="微软雅黑" panose="020B0503020204020204" pitchFamily="34" charset="-122"/>
                <a:ea typeface="微软雅黑" panose="020B0503020204020204" pitchFamily="34" charset="-122"/>
              </a:rPr>
              <a:t>冯·诺依曼结构计算机也称为冯·诺依曼机器（</a:t>
            </a:r>
            <a:r>
              <a:rPr lang="en-US" altLang="zh-CN" sz="2100" dirty="0">
                <a:solidFill>
                  <a:srgbClr val="008000"/>
                </a:solidFill>
                <a:latin typeface="微软雅黑" panose="020B0503020204020204" pitchFamily="34" charset="-122"/>
                <a:ea typeface="微软雅黑" panose="020B0503020204020204" pitchFamily="34" charset="-122"/>
              </a:rPr>
              <a:t>Von Neumann Machine）</a:t>
            </a:r>
            <a:r>
              <a:rPr lang="zh-CN" altLang="en-US" sz="2100" dirty="0">
                <a:solidFill>
                  <a:srgbClr val="008000"/>
                </a:solidFill>
                <a:latin typeface="微软雅黑" panose="020B0503020204020204" pitchFamily="34" charset="-122"/>
                <a:ea typeface="微软雅黑" panose="020B0503020204020204" pitchFamily="34" charset="-122"/>
              </a:rPr>
              <a:t>。</a:t>
            </a:r>
          </a:p>
          <a:p>
            <a:pPr lvl="1">
              <a:lnSpc>
                <a:spcPts val="2800"/>
              </a:lnSpc>
            </a:pPr>
            <a:r>
              <a:rPr lang="zh-CN" altLang="en-US" sz="2100" dirty="0">
                <a:solidFill>
                  <a:srgbClr val="008000"/>
                </a:solidFill>
                <a:latin typeface="微软雅黑" panose="020B0503020204020204" pitchFamily="34" charset="-122"/>
                <a:ea typeface="微软雅黑" panose="020B0503020204020204" pitchFamily="34" charset="-122"/>
              </a:rPr>
              <a:t>几乎现代所有的通用计算机都采用冯·诺依曼结构，因此，</a:t>
            </a:r>
            <a:r>
              <a:rPr lang="en-US" altLang="zh-CN" sz="2100" dirty="0">
                <a:solidFill>
                  <a:srgbClr val="008000"/>
                </a:solidFill>
                <a:latin typeface="微软雅黑" panose="020B0503020204020204" pitchFamily="34" charset="-122"/>
                <a:ea typeface="微软雅黑" panose="020B0503020204020204" pitchFamily="34" charset="-122"/>
              </a:rPr>
              <a:t>IAS</a:t>
            </a:r>
            <a:r>
              <a:rPr lang="zh-CN" altLang="en-US" sz="2100" dirty="0">
                <a:solidFill>
                  <a:srgbClr val="008000"/>
                </a:solidFill>
                <a:latin typeface="微软雅黑" panose="020B0503020204020204" pitchFamily="34" charset="-122"/>
                <a:ea typeface="微软雅黑" panose="020B0503020204020204" pitchFamily="34" charset="-122"/>
              </a:rPr>
              <a:t>计算机是现代计算机的原型机。</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29</a:t>
            </a:fld>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05155">
                                            <p:txEl>
                                              <p:pRg st="1" end="1"/>
                                            </p:txEl>
                                          </p:spTgt>
                                        </p:tgtEl>
                                        <p:attrNameLst>
                                          <p:attrName>style.visibility</p:attrName>
                                        </p:attrNameLst>
                                      </p:cBhvr>
                                      <p:to>
                                        <p:strVal val="visible"/>
                                      </p:to>
                                    </p:set>
                                    <p:animEffect transition="in" filter="blinds(horizontal)">
                                      <p:cBhvr>
                                        <p:cTn id="7" dur="500"/>
                                        <p:tgtEl>
                                          <p:spTgt spid="30515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05155">
                                            <p:txEl>
                                              <p:pRg st="2" end="2"/>
                                            </p:txEl>
                                          </p:spTgt>
                                        </p:tgtEl>
                                        <p:attrNameLst>
                                          <p:attrName>style.visibility</p:attrName>
                                        </p:attrNameLst>
                                      </p:cBhvr>
                                      <p:to>
                                        <p:strVal val="visible"/>
                                      </p:to>
                                    </p:set>
                                    <p:animEffect transition="in" filter="blinds(horizontal)">
                                      <p:cBhvr>
                                        <p:cTn id="12" dur="500"/>
                                        <p:tgtEl>
                                          <p:spTgt spid="30515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05155">
                                            <p:txEl>
                                              <p:pRg st="3" end="3"/>
                                            </p:txEl>
                                          </p:spTgt>
                                        </p:tgtEl>
                                        <p:attrNameLst>
                                          <p:attrName>style.visibility</p:attrName>
                                        </p:attrNameLst>
                                      </p:cBhvr>
                                      <p:to>
                                        <p:strVal val="visible"/>
                                      </p:to>
                                    </p:set>
                                    <p:animEffect transition="in" filter="blinds(horizontal)">
                                      <p:cBhvr>
                                        <p:cTn id="17" dur="500"/>
                                        <p:tgtEl>
                                          <p:spTgt spid="30515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05155">
                                            <p:txEl>
                                              <p:pRg st="4" end="4"/>
                                            </p:txEl>
                                          </p:spTgt>
                                        </p:tgtEl>
                                        <p:attrNameLst>
                                          <p:attrName>style.visibility</p:attrName>
                                        </p:attrNameLst>
                                      </p:cBhvr>
                                      <p:to>
                                        <p:strVal val="visible"/>
                                      </p:to>
                                    </p:set>
                                    <p:animEffect transition="in" filter="blinds(horizontal)">
                                      <p:cBhvr>
                                        <p:cTn id="22" dur="500"/>
                                        <p:tgtEl>
                                          <p:spTgt spid="305155">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05155">
                                            <p:txEl>
                                              <p:pRg st="5" end="5"/>
                                            </p:txEl>
                                          </p:spTgt>
                                        </p:tgtEl>
                                        <p:attrNameLst>
                                          <p:attrName>style.visibility</p:attrName>
                                        </p:attrNameLst>
                                      </p:cBhvr>
                                      <p:to>
                                        <p:strVal val="visible"/>
                                      </p:to>
                                    </p:set>
                                    <p:animEffect transition="in" filter="blinds(horizontal)">
                                      <p:cBhvr>
                                        <p:cTn id="27" dur="500"/>
                                        <p:tgtEl>
                                          <p:spTgt spid="305155">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05155">
                                            <p:txEl>
                                              <p:pRg st="6" end="6"/>
                                            </p:txEl>
                                          </p:spTgt>
                                        </p:tgtEl>
                                        <p:attrNameLst>
                                          <p:attrName>style.visibility</p:attrName>
                                        </p:attrNameLst>
                                      </p:cBhvr>
                                      <p:to>
                                        <p:strVal val="visible"/>
                                      </p:to>
                                    </p:set>
                                    <p:animEffect transition="in" filter="blinds(horizontal)">
                                      <p:cBhvr>
                                        <p:cTn id="32" dur="500"/>
                                        <p:tgtEl>
                                          <p:spTgt spid="30515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725488" y="595313"/>
            <a:ext cx="7716837" cy="259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nchor="ctr">
            <a:spAutoFit/>
          </a:bodyPr>
          <a:lstStyle>
            <a:lvl1pPr algn="l" rtl="0" eaLnBrk="0" fontAlgn="base" hangingPunct="0">
              <a:lnSpc>
                <a:spcPct val="87000"/>
              </a:lnSpc>
              <a:spcBef>
                <a:spcPct val="0"/>
              </a:spcBef>
              <a:spcAft>
                <a:spcPct val="0"/>
              </a:spcAft>
              <a:defRPr sz="2400" b="1">
                <a:solidFill>
                  <a:schemeClr val="accent1"/>
                </a:solidFill>
                <a:latin typeface="+mj-lt"/>
                <a:ea typeface="+mj-ea"/>
                <a:cs typeface="+mj-cs"/>
              </a:defRPr>
            </a:lvl1pPr>
            <a:lvl2pPr algn="l" rtl="0" eaLnBrk="0" fontAlgn="base" hangingPunct="0">
              <a:lnSpc>
                <a:spcPct val="87000"/>
              </a:lnSpc>
              <a:spcBef>
                <a:spcPct val="0"/>
              </a:spcBef>
              <a:spcAft>
                <a:spcPct val="0"/>
              </a:spcAft>
              <a:defRPr sz="2400" b="1">
                <a:solidFill>
                  <a:schemeClr val="accent1"/>
                </a:solidFill>
                <a:latin typeface="Arial" charset="0"/>
                <a:ea typeface="宋体" pitchFamily="2" charset="-122"/>
                <a:cs typeface="Arial" charset="0"/>
              </a:defRPr>
            </a:lvl2pPr>
            <a:lvl3pPr algn="l" rtl="0" eaLnBrk="0" fontAlgn="base" hangingPunct="0">
              <a:lnSpc>
                <a:spcPct val="87000"/>
              </a:lnSpc>
              <a:spcBef>
                <a:spcPct val="0"/>
              </a:spcBef>
              <a:spcAft>
                <a:spcPct val="0"/>
              </a:spcAft>
              <a:defRPr sz="2400" b="1">
                <a:solidFill>
                  <a:schemeClr val="accent1"/>
                </a:solidFill>
                <a:latin typeface="Arial" charset="0"/>
                <a:ea typeface="宋体" pitchFamily="2" charset="-122"/>
                <a:cs typeface="Arial" charset="0"/>
              </a:defRPr>
            </a:lvl3pPr>
            <a:lvl4pPr algn="l" rtl="0" eaLnBrk="0" fontAlgn="base" hangingPunct="0">
              <a:lnSpc>
                <a:spcPct val="87000"/>
              </a:lnSpc>
              <a:spcBef>
                <a:spcPct val="0"/>
              </a:spcBef>
              <a:spcAft>
                <a:spcPct val="0"/>
              </a:spcAft>
              <a:defRPr sz="2400" b="1">
                <a:solidFill>
                  <a:schemeClr val="accent1"/>
                </a:solidFill>
                <a:latin typeface="Arial" charset="0"/>
                <a:ea typeface="宋体" pitchFamily="2" charset="-122"/>
                <a:cs typeface="Arial" charset="0"/>
              </a:defRPr>
            </a:lvl4pPr>
            <a:lvl5pPr algn="l" rtl="0" eaLnBrk="0" fontAlgn="base" hangingPunct="0">
              <a:lnSpc>
                <a:spcPct val="87000"/>
              </a:lnSpc>
              <a:spcBef>
                <a:spcPct val="0"/>
              </a:spcBef>
              <a:spcAft>
                <a:spcPct val="0"/>
              </a:spcAft>
              <a:defRPr sz="2400" b="1">
                <a:solidFill>
                  <a:schemeClr val="accent1"/>
                </a:solidFill>
                <a:latin typeface="Arial" charset="0"/>
                <a:ea typeface="宋体" pitchFamily="2" charset="-122"/>
                <a:cs typeface="Arial" charset="0"/>
              </a:defRPr>
            </a:lvl5pPr>
            <a:lvl6pPr marL="457200" algn="l" rtl="0" eaLnBrk="0" fontAlgn="base" hangingPunct="0">
              <a:lnSpc>
                <a:spcPct val="87000"/>
              </a:lnSpc>
              <a:spcBef>
                <a:spcPct val="0"/>
              </a:spcBef>
              <a:spcAft>
                <a:spcPct val="0"/>
              </a:spcAft>
              <a:defRPr sz="2400" b="1">
                <a:solidFill>
                  <a:schemeClr val="accent1"/>
                </a:solidFill>
                <a:latin typeface="Arial" charset="0"/>
                <a:ea typeface="宋体" pitchFamily="2" charset="-122"/>
                <a:cs typeface="Arial" charset="0"/>
              </a:defRPr>
            </a:lvl6pPr>
            <a:lvl7pPr marL="914400" algn="l" rtl="0" eaLnBrk="0" fontAlgn="base" hangingPunct="0">
              <a:lnSpc>
                <a:spcPct val="87000"/>
              </a:lnSpc>
              <a:spcBef>
                <a:spcPct val="0"/>
              </a:spcBef>
              <a:spcAft>
                <a:spcPct val="0"/>
              </a:spcAft>
              <a:defRPr sz="2400" b="1">
                <a:solidFill>
                  <a:schemeClr val="accent1"/>
                </a:solidFill>
                <a:latin typeface="Arial" charset="0"/>
                <a:ea typeface="宋体" pitchFamily="2" charset="-122"/>
                <a:cs typeface="Arial" charset="0"/>
              </a:defRPr>
            </a:lvl7pPr>
            <a:lvl8pPr marL="1371600" algn="l" rtl="0" eaLnBrk="0" fontAlgn="base" hangingPunct="0">
              <a:lnSpc>
                <a:spcPct val="87000"/>
              </a:lnSpc>
              <a:spcBef>
                <a:spcPct val="0"/>
              </a:spcBef>
              <a:spcAft>
                <a:spcPct val="0"/>
              </a:spcAft>
              <a:defRPr sz="2400" b="1">
                <a:solidFill>
                  <a:schemeClr val="accent1"/>
                </a:solidFill>
                <a:latin typeface="Arial" charset="0"/>
                <a:ea typeface="宋体" pitchFamily="2" charset="-122"/>
                <a:cs typeface="Arial" charset="0"/>
              </a:defRPr>
            </a:lvl8pPr>
            <a:lvl9pPr marL="1828800" algn="l" rtl="0" eaLnBrk="0" fontAlgn="base" hangingPunct="0">
              <a:lnSpc>
                <a:spcPct val="87000"/>
              </a:lnSpc>
              <a:spcBef>
                <a:spcPct val="0"/>
              </a:spcBef>
              <a:spcAft>
                <a:spcPct val="0"/>
              </a:spcAft>
              <a:defRPr sz="2400" b="1">
                <a:solidFill>
                  <a:schemeClr val="accent1"/>
                </a:solidFill>
                <a:latin typeface="Arial" charset="0"/>
                <a:ea typeface="宋体" pitchFamily="2" charset="-122"/>
                <a:cs typeface="Arial" charset="0"/>
              </a:defRPr>
            </a:lvl9pPr>
          </a:lstStyle>
          <a:p>
            <a:pPr algn="ctr">
              <a:defRPr/>
            </a:pPr>
            <a:br>
              <a:rPr lang="zh-CN" altLang="en-US" b="0" kern="0">
                <a:solidFill>
                  <a:srgbClr val="FF0000"/>
                </a:solidFill>
              </a:rPr>
            </a:br>
            <a:br>
              <a:rPr lang="zh-CN" altLang="en-US" kern="0">
                <a:solidFill>
                  <a:srgbClr val="FF0000"/>
                </a:solidFill>
              </a:rPr>
            </a:br>
            <a:br>
              <a:rPr lang="zh-CN" altLang="en-US" kern="0"/>
            </a:br>
            <a:r>
              <a:rPr lang="en-US" altLang="zh-CN" sz="4000" kern="0">
                <a:ea typeface="黑体" panose="02010609060101010101" pitchFamily="49" charset="-122"/>
              </a:rPr>
              <a:t>Ch1:  Computer Abstractions </a:t>
            </a:r>
            <a:br>
              <a:rPr lang="en-US" altLang="zh-CN" sz="4000" kern="0">
                <a:ea typeface="黑体" panose="02010609060101010101" pitchFamily="49" charset="-122"/>
              </a:rPr>
            </a:br>
            <a:br>
              <a:rPr lang="en-US" altLang="zh-CN" sz="4000" kern="0">
                <a:ea typeface="黑体" panose="02010609060101010101" pitchFamily="49" charset="-122"/>
              </a:rPr>
            </a:br>
            <a:r>
              <a:rPr lang="zh-CN" altLang="en-US" sz="4000" kern="0">
                <a:solidFill>
                  <a:schemeClr val="accent2"/>
                </a:solidFill>
                <a:ea typeface="黑体" panose="02010609060101010101" pitchFamily="49" charset="-122"/>
              </a:rPr>
              <a:t>计算机系统概述</a:t>
            </a:r>
          </a:p>
        </p:txBody>
      </p:sp>
      <p:sp>
        <p:nvSpPr>
          <p:cNvPr id="5" name="Rectangle 1061"/>
          <p:cNvSpPr txBox="1">
            <a:spLocks noChangeArrowheads="1"/>
          </p:cNvSpPr>
          <p:nvPr/>
        </p:nvSpPr>
        <p:spPr bwMode="auto">
          <a:xfrm>
            <a:off x="1928813" y="4008438"/>
            <a:ext cx="5573712" cy="1282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marL="203200" indent="-203200" algn="l" rtl="0" eaLnBrk="0" fontAlgn="base" hangingPunct="0">
              <a:spcBef>
                <a:spcPct val="100000"/>
              </a:spcBef>
              <a:spcAft>
                <a:spcPct val="0"/>
              </a:spcAft>
              <a:buSzPct val="100000"/>
              <a:buChar char="°"/>
              <a:defRPr b="1">
                <a:solidFill>
                  <a:schemeClr val="tx1"/>
                </a:solidFill>
                <a:latin typeface="+mn-lt"/>
                <a:ea typeface="+mn-ea"/>
                <a:cs typeface="+mn-cs"/>
              </a:defRPr>
            </a:lvl1pPr>
            <a:lvl2pPr marL="685800" indent="-190500" algn="l" rtl="0" eaLnBrk="0" fontAlgn="base" hangingPunct="0">
              <a:spcBef>
                <a:spcPct val="40000"/>
              </a:spcBef>
              <a:spcAft>
                <a:spcPct val="0"/>
              </a:spcAft>
              <a:buSzPct val="100000"/>
              <a:buChar char="•"/>
              <a:defRPr b="1">
                <a:solidFill>
                  <a:schemeClr val="accent2"/>
                </a:solidFill>
                <a:latin typeface="+mn-lt"/>
                <a:ea typeface="+mn-ea"/>
              </a:defRPr>
            </a:lvl2pPr>
            <a:lvl3pPr marL="1257300" indent="-342900" algn="l" rtl="0" eaLnBrk="0" fontAlgn="base" hangingPunct="0">
              <a:spcBef>
                <a:spcPct val="40000"/>
              </a:spcBef>
              <a:spcAft>
                <a:spcPct val="0"/>
              </a:spcAft>
              <a:buSzPct val="100000"/>
              <a:buChar char="-"/>
              <a:defRPr b="1">
                <a:solidFill>
                  <a:schemeClr val="tx1"/>
                </a:solidFill>
                <a:latin typeface="+mn-lt"/>
                <a:ea typeface="+mn-ea"/>
              </a:defRPr>
            </a:lvl3pPr>
            <a:lvl4pPr marL="1714500" indent="-342900" algn="l" rtl="0" eaLnBrk="0" fontAlgn="base" hangingPunct="0">
              <a:spcBef>
                <a:spcPct val="20000"/>
              </a:spcBef>
              <a:spcAft>
                <a:spcPct val="0"/>
              </a:spcAft>
              <a:buChar char="–"/>
              <a:defRPr sz="2000">
                <a:solidFill>
                  <a:schemeClr val="tx1"/>
                </a:solidFill>
                <a:latin typeface="Times New Roman" pitchFamily="18" charset="0"/>
                <a:ea typeface="+mn-ea"/>
              </a:defRPr>
            </a:lvl4pPr>
            <a:lvl5pPr marL="2171700" indent="-342900" algn="l" rtl="0" eaLnBrk="0" fontAlgn="base" hangingPunct="0">
              <a:spcBef>
                <a:spcPct val="20000"/>
              </a:spcBef>
              <a:spcAft>
                <a:spcPct val="0"/>
              </a:spcAft>
              <a:buChar char="»"/>
              <a:defRPr sz="2000">
                <a:solidFill>
                  <a:schemeClr val="tx1"/>
                </a:solidFill>
                <a:latin typeface="Times New Roman" pitchFamily="18" charset="0"/>
                <a:ea typeface="+mn-ea"/>
              </a:defRPr>
            </a:lvl5pPr>
            <a:lvl6pPr marL="2628900" indent="-342900" algn="l" rtl="0" eaLnBrk="0" fontAlgn="base" hangingPunct="0">
              <a:spcBef>
                <a:spcPct val="20000"/>
              </a:spcBef>
              <a:spcAft>
                <a:spcPct val="0"/>
              </a:spcAft>
              <a:buChar char="»"/>
              <a:defRPr sz="2000">
                <a:solidFill>
                  <a:schemeClr val="tx1"/>
                </a:solidFill>
                <a:latin typeface="Times New Roman" pitchFamily="18" charset="0"/>
                <a:ea typeface="+mn-ea"/>
              </a:defRPr>
            </a:lvl6pPr>
            <a:lvl7pPr marL="3086100" indent="-342900" algn="l" rtl="0" eaLnBrk="0" fontAlgn="base" hangingPunct="0">
              <a:spcBef>
                <a:spcPct val="20000"/>
              </a:spcBef>
              <a:spcAft>
                <a:spcPct val="0"/>
              </a:spcAft>
              <a:buChar char="»"/>
              <a:defRPr sz="2000">
                <a:solidFill>
                  <a:schemeClr val="tx1"/>
                </a:solidFill>
                <a:latin typeface="Times New Roman" pitchFamily="18" charset="0"/>
                <a:ea typeface="+mn-ea"/>
              </a:defRPr>
            </a:lvl7pPr>
            <a:lvl8pPr marL="3543300" indent="-342900" algn="l" rtl="0" eaLnBrk="0" fontAlgn="base" hangingPunct="0">
              <a:spcBef>
                <a:spcPct val="20000"/>
              </a:spcBef>
              <a:spcAft>
                <a:spcPct val="0"/>
              </a:spcAft>
              <a:buChar char="»"/>
              <a:defRPr sz="2000">
                <a:solidFill>
                  <a:schemeClr val="tx1"/>
                </a:solidFill>
                <a:latin typeface="Times New Roman" pitchFamily="18" charset="0"/>
                <a:ea typeface="+mn-ea"/>
              </a:defRPr>
            </a:lvl8pPr>
            <a:lvl9pPr marL="4000500" indent="-342900" algn="l" rtl="0" eaLnBrk="0" fontAlgn="base" hangingPunct="0">
              <a:spcBef>
                <a:spcPct val="20000"/>
              </a:spcBef>
              <a:spcAft>
                <a:spcPct val="0"/>
              </a:spcAft>
              <a:buChar char="»"/>
              <a:defRPr sz="2000">
                <a:solidFill>
                  <a:schemeClr val="tx1"/>
                </a:solidFill>
                <a:latin typeface="Times New Roman" pitchFamily="18" charset="0"/>
                <a:ea typeface="+mn-ea"/>
              </a:defRPr>
            </a:lvl9pPr>
          </a:lstStyle>
          <a:p>
            <a:pPr>
              <a:spcBef>
                <a:spcPct val="50000"/>
              </a:spcBef>
              <a:defRPr/>
            </a:pPr>
            <a:r>
              <a:rPr lang="zh-CN" altLang="en-US" sz="3200" kern="0" dirty="0">
                <a:latin typeface="黑体" panose="02010609060101010101" pitchFamily="49" charset="-122"/>
                <a:ea typeface="黑体" panose="02010609060101010101" pitchFamily="49" charset="-122"/>
              </a:rPr>
              <a:t>第</a:t>
            </a:r>
            <a:r>
              <a:rPr lang="en-US" altLang="zh-CN" sz="3200" kern="0" dirty="0">
                <a:latin typeface="黑体" panose="02010609060101010101" pitchFamily="49" charset="-122"/>
                <a:ea typeface="黑体" panose="02010609060101010101" pitchFamily="49" charset="-122"/>
              </a:rPr>
              <a:t>1</a:t>
            </a:r>
            <a:r>
              <a:rPr lang="zh-CN" altLang="en-US" sz="3200" kern="0" dirty="0">
                <a:latin typeface="黑体" panose="02010609060101010101" pitchFamily="49" charset="-122"/>
                <a:ea typeface="黑体" panose="02010609060101010101" pitchFamily="49" charset="-122"/>
              </a:rPr>
              <a:t>讲：计算机系统简介</a:t>
            </a:r>
            <a:endParaRPr lang="en-US" altLang="zh-CN" sz="3200" kern="0" dirty="0">
              <a:latin typeface="黑体" panose="02010609060101010101" pitchFamily="49" charset="-122"/>
              <a:ea typeface="黑体" panose="02010609060101010101" pitchFamily="49" charset="-122"/>
            </a:endParaRPr>
          </a:p>
          <a:p>
            <a:pPr>
              <a:spcBef>
                <a:spcPct val="50000"/>
              </a:spcBef>
              <a:defRPr/>
            </a:pPr>
            <a:r>
              <a:rPr lang="zh-CN" altLang="en-US" sz="3200" kern="0" dirty="0">
                <a:latin typeface="黑体" panose="02010609060101010101" pitchFamily="49" charset="-122"/>
                <a:ea typeface="黑体" panose="02010609060101010101" pitchFamily="49" charset="-122"/>
              </a:rPr>
              <a:t>第</a:t>
            </a:r>
            <a:r>
              <a:rPr lang="en-US" altLang="zh-CN" sz="3200" kern="0" dirty="0">
                <a:latin typeface="黑体" panose="02010609060101010101" pitchFamily="49" charset="-122"/>
                <a:ea typeface="黑体" panose="02010609060101010101" pitchFamily="49" charset="-122"/>
              </a:rPr>
              <a:t>2</a:t>
            </a:r>
            <a:r>
              <a:rPr lang="zh-CN" altLang="en-US" sz="3200" kern="0" dirty="0">
                <a:latin typeface="黑体" panose="02010609060101010101" pitchFamily="49" charset="-122"/>
                <a:ea typeface="黑体" panose="02010609060101010101" pitchFamily="49" charset="-122"/>
              </a:rPr>
              <a:t>讲：计算机性能评价</a:t>
            </a:r>
            <a:endParaRPr lang="en-US" altLang="zh-CN" sz="3200" kern="0" dirty="0"/>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3</a:t>
            </a:fld>
            <a:endParaRPr lang="zh-CN" altLang="en-US" dirty="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ChangeArrowheads="1"/>
          </p:cNvSpPr>
          <p:nvPr/>
        </p:nvSpPr>
        <p:spPr bwMode="auto">
          <a:xfrm>
            <a:off x="3716338" y="1763713"/>
            <a:ext cx="4770437" cy="357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1400">
                <a:solidFill>
                  <a:schemeClr val="tx1"/>
                </a:solidFill>
                <a:latin typeface="Times New Roman" panose="02020603050405020304" pitchFamily="18" charset="0"/>
                <a:ea typeface="宋体" panose="02010600030101010101" pitchFamily="2" charset="-122"/>
              </a:defRPr>
            </a:lvl1pPr>
            <a:lvl2pPr>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lvl="1" algn="ctr">
              <a:lnSpc>
                <a:spcPct val="130000"/>
              </a:lnSpc>
            </a:pPr>
            <a:r>
              <a:rPr lang="zh-CN" altLang="en-US" sz="2200" b="1">
                <a:solidFill>
                  <a:srgbClr val="008000"/>
                </a:solidFill>
                <a:latin typeface="微软雅黑" panose="020B0503020204020204" pitchFamily="34" charset="-122"/>
                <a:ea typeface="微软雅黑" panose="020B0503020204020204" pitchFamily="34" charset="-122"/>
              </a:rPr>
              <a:t>冯</a:t>
            </a:r>
            <a:r>
              <a:rPr lang="en-US" altLang="zh-CN" sz="2200" b="1">
                <a:solidFill>
                  <a:srgbClr val="008000"/>
                </a:solidFill>
                <a:latin typeface="微软雅黑" panose="020B0503020204020204" pitchFamily="34" charset="-122"/>
                <a:ea typeface="微软雅黑" panose="020B0503020204020204" pitchFamily="34" charset="-122"/>
              </a:rPr>
              <a:t>·</a:t>
            </a:r>
            <a:r>
              <a:rPr lang="zh-CN" altLang="en-US" sz="2200" b="1">
                <a:solidFill>
                  <a:srgbClr val="008000"/>
                </a:solidFill>
                <a:latin typeface="微软雅黑" panose="020B0503020204020204" pitchFamily="34" charset="-122"/>
                <a:ea typeface="微软雅黑" panose="020B0503020204020204" pitchFamily="34" charset="-122"/>
              </a:rPr>
              <a:t>诺依曼结构计算机采用</a:t>
            </a:r>
            <a:r>
              <a:rPr lang="zh-CN" altLang="en-US" sz="2200" b="1">
                <a:solidFill>
                  <a:srgbClr val="FF0000"/>
                </a:solidFill>
                <a:latin typeface="微软雅黑" panose="020B0503020204020204" pitchFamily="34" charset="-122"/>
                <a:ea typeface="微软雅黑" panose="020B0503020204020204" pitchFamily="34" charset="-122"/>
              </a:rPr>
              <a:t>存储程序</a:t>
            </a:r>
            <a:r>
              <a:rPr lang="zh-CN" altLang="en-US" sz="2200" b="1">
                <a:solidFill>
                  <a:srgbClr val="008000"/>
                </a:solidFill>
                <a:latin typeface="微软雅黑" panose="020B0503020204020204" pitchFamily="34" charset="-122"/>
                <a:ea typeface="微软雅黑" panose="020B0503020204020204" pitchFamily="34" charset="-122"/>
              </a:rPr>
              <a:t> 工作方式：</a:t>
            </a:r>
          </a:p>
          <a:p>
            <a:pPr lvl="1" algn="ctr">
              <a:lnSpc>
                <a:spcPct val="130000"/>
              </a:lnSpc>
            </a:pPr>
            <a:r>
              <a:rPr lang="zh-CN" altLang="en-US" sz="2200" b="1">
                <a:solidFill>
                  <a:srgbClr val="008000"/>
                </a:solidFill>
                <a:latin typeface="微软雅黑" panose="020B0503020204020204" pitchFamily="34" charset="-122"/>
                <a:ea typeface="微软雅黑" panose="020B0503020204020204" pitchFamily="34" charset="-122"/>
              </a:rPr>
              <a:t>  </a:t>
            </a:r>
            <a:r>
              <a:rPr lang="zh-CN" altLang="en-US" sz="2200" b="1">
                <a:latin typeface="微软雅黑" panose="020B0503020204020204" pitchFamily="34" charset="-122"/>
                <a:ea typeface="微软雅黑" panose="020B0503020204020204" pitchFamily="34" charset="-122"/>
              </a:rPr>
              <a:t>任何要计算机完成的工作都要先被编写成程序，然后将程序和原始数据送入主存并启动执行。一旦程序被启动，计算机应能在不需操作人员干预下，自动完成逐条取出指令和执行指令的任务。</a:t>
            </a:r>
          </a:p>
        </p:txBody>
      </p:sp>
      <p:sp>
        <p:nvSpPr>
          <p:cNvPr id="56323" name="Rectangle 3"/>
          <p:cNvSpPr>
            <a:spLocks noGrp="1" noChangeArrowheads="1"/>
          </p:cNvSpPr>
          <p:nvPr>
            <p:ph type="title"/>
          </p:nvPr>
        </p:nvSpPr>
        <p:spPr>
          <a:xfrm>
            <a:off x="457200" y="53975"/>
            <a:ext cx="8229600" cy="561975"/>
          </a:xfrm>
        </p:spPr>
        <p:txBody>
          <a:bodyPr/>
          <a:lstStyle/>
          <a:p>
            <a:r>
              <a:rPr lang="zh-CN" altLang="en-US" sz="3600"/>
              <a:t>你认为冯</a:t>
            </a:r>
            <a:r>
              <a:rPr lang="zh-CN" altLang="en-US" sz="3600">
                <a:latin typeface="黑体" panose="02010609060101010101" pitchFamily="49" charset="-122"/>
              </a:rPr>
              <a:t>·</a:t>
            </a:r>
            <a:r>
              <a:rPr lang="zh-CN" altLang="en-US" sz="3600"/>
              <a:t>诺依曼结构是怎样的？</a:t>
            </a:r>
          </a:p>
        </p:txBody>
      </p:sp>
      <p:sp>
        <p:nvSpPr>
          <p:cNvPr id="545796" name="Rectangle 4"/>
          <p:cNvSpPr>
            <a:spLocks noGrp="1" noChangeArrowheads="1"/>
          </p:cNvSpPr>
          <p:nvPr>
            <p:ph type="body" idx="1"/>
          </p:nvPr>
        </p:nvSpPr>
        <p:spPr>
          <a:xfrm>
            <a:off x="204788" y="730250"/>
            <a:ext cx="3152775" cy="5745163"/>
          </a:xfrm>
        </p:spPr>
        <p:txBody>
          <a:bodyPr/>
          <a:lstStyle/>
          <a:p>
            <a:pPr marL="0" indent="0">
              <a:spcBef>
                <a:spcPts val="1200"/>
              </a:spcBef>
              <a:buSzPct val="80000"/>
              <a:buNone/>
            </a:pPr>
            <a:r>
              <a:rPr lang="zh-CN" altLang="en-US" sz="2000" dirty="0">
                <a:ea typeface="微软雅黑" panose="020B0503020204020204" pitchFamily="34" charset="-122"/>
              </a:rPr>
              <a:t>程序由指令构成，指令描述如何对数据进行处理。</a:t>
            </a:r>
            <a:endParaRPr lang="en-US" altLang="zh-CN" sz="2000" dirty="0">
              <a:ea typeface="微软雅黑" panose="020B0503020204020204" pitchFamily="34" charset="-122"/>
            </a:endParaRPr>
          </a:p>
          <a:p>
            <a:pPr>
              <a:spcBef>
                <a:spcPts val="1200"/>
              </a:spcBef>
              <a:buSzPct val="80000"/>
              <a:buFont typeface="Wingdings" panose="05000000000000000000" pitchFamily="2" charset="2"/>
              <a:buChar char="l"/>
            </a:pPr>
            <a:r>
              <a:rPr lang="zh-CN" altLang="en-US" sz="2000" dirty="0">
                <a:ea typeface="微软雅黑" panose="020B0503020204020204" pitchFamily="34" charset="-122"/>
              </a:rPr>
              <a:t>应该有个主存，用来存放程序和数据</a:t>
            </a:r>
          </a:p>
          <a:p>
            <a:pPr>
              <a:spcBef>
                <a:spcPts val="1200"/>
              </a:spcBef>
              <a:buSzPct val="80000"/>
              <a:buFont typeface="Wingdings" panose="05000000000000000000" pitchFamily="2" charset="2"/>
              <a:buChar char="l"/>
            </a:pPr>
            <a:r>
              <a:rPr lang="zh-CN" altLang="en-US" sz="2000" dirty="0">
                <a:ea typeface="微软雅黑" panose="020B0503020204020204" pitchFamily="34" charset="-122"/>
              </a:rPr>
              <a:t>应该有一个自动逐条取出指令的部件</a:t>
            </a:r>
          </a:p>
          <a:p>
            <a:pPr>
              <a:spcBef>
                <a:spcPts val="1200"/>
              </a:spcBef>
              <a:buSzPct val="80000"/>
              <a:buFont typeface="Wingdings" panose="05000000000000000000" pitchFamily="2" charset="2"/>
              <a:buChar char="l"/>
            </a:pPr>
            <a:r>
              <a:rPr lang="zh-CN" altLang="en-US" sz="2000" dirty="0">
                <a:ea typeface="微软雅黑" panose="020B0503020204020204" pitchFamily="34" charset="-122"/>
              </a:rPr>
              <a:t>还应该有具体执行指令（即运算）的部件</a:t>
            </a:r>
          </a:p>
          <a:p>
            <a:pPr>
              <a:spcBef>
                <a:spcPts val="1200"/>
              </a:spcBef>
              <a:buSzPct val="80000"/>
              <a:buFont typeface="Wingdings" panose="05000000000000000000" pitchFamily="2" charset="2"/>
              <a:buChar char="l"/>
            </a:pPr>
            <a:r>
              <a:rPr lang="zh-CN" altLang="en-US" sz="2000" dirty="0">
                <a:ea typeface="微软雅黑" panose="020B0503020204020204" pitchFamily="34" charset="-122"/>
              </a:rPr>
              <a:t>应该有将程序和原始数据输入计算机的部件</a:t>
            </a:r>
          </a:p>
          <a:p>
            <a:pPr>
              <a:spcBef>
                <a:spcPts val="1200"/>
              </a:spcBef>
              <a:buSzPct val="80000"/>
              <a:buFont typeface="Wingdings" panose="05000000000000000000" pitchFamily="2" charset="2"/>
              <a:buChar char="l"/>
            </a:pPr>
            <a:r>
              <a:rPr lang="zh-CN" altLang="en-US" sz="2000" dirty="0">
                <a:ea typeface="微软雅黑" panose="020B0503020204020204" pitchFamily="34" charset="-122"/>
              </a:rPr>
              <a:t>应该有将运算结果输出计算机的部件</a:t>
            </a:r>
          </a:p>
          <a:p>
            <a:pPr>
              <a:buSzPct val="80000"/>
              <a:buFont typeface="Wingdings" panose="05000000000000000000" pitchFamily="2" charset="2"/>
              <a:buChar char="l"/>
            </a:pPr>
            <a:endParaRPr lang="zh-CN" altLang="en-US" sz="2000" dirty="0">
              <a:ea typeface="微软雅黑" panose="020B0503020204020204" pitchFamily="34" charset="-122"/>
            </a:endParaRPr>
          </a:p>
          <a:p>
            <a:pPr>
              <a:buSzPct val="80000"/>
              <a:buFont typeface="Wingdings" panose="05000000000000000000" pitchFamily="2" charset="2"/>
              <a:buChar char="l"/>
            </a:pPr>
            <a:endParaRPr lang="zh-CN" altLang="en-US" sz="2000" dirty="0">
              <a:ea typeface="微软雅黑" panose="020B0503020204020204" pitchFamily="34" charset="-122"/>
            </a:endParaRPr>
          </a:p>
        </p:txBody>
      </p:sp>
      <p:sp>
        <p:nvSpPr>
          <p:cNvPr id="545797" name="Text Box 5"/>
          <p:cNvSpPr txBox="1">
            <a:spLocks noChangeArrowheads="1"/>
          </p:cNvSpPr>
          <p:nvPr/>
        </p:nvSpPr>
        <p:spPr bwMode="auto">
          <a:xfrm>
            <a:off x="279400" y="5753100"/>
            <a:ext cx="2565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000" b="1">
                <a:solidFill>
                  <a:srgbClr val="FF0000"/>
                </a:solidFill>
                <a:ea typeface="微软雅黑" panose="020B0503020204020204" pitchFamily="34" charset="-122"/>
              </a:rPr>
              <a:t>你还能想出更多吗？</a:t>
            </a:r>
          </a:p>
        </p:txBody>
      </p:sp>
      <p:sp>
        <p:nvSpPr>
          <p:cNvPr id="545798" name="Text Box 6"/>
          <p:cNvSpPr txBox="1">
            <a:spLocks noChangeArrowheads="1"/>
          </p:cNvSpPr>
          <p:nvPr/>
        </p:nvSpPr>
        <p:spPr bwMode="auto">
          <a:xfrm>
            <a:off x="169863" y="6205538"/>
            <a:ext cx="2790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000" b="1">
                <a:solidFill>
                  <a:schemeClr val="accent2"/>
                </a:solidFill>
                <a:latin typeface="微软雅黑" panose="020B0503020204020204" pitchFamily="34" charset="-122"/>
                <a:ea typeface="微软雅黑" panose="020B0503020204020204" pitchFamily="34" charset="-122"/>
              </a:rPr>
              <a:t>你猜得八九不离十了</a:t>
            </a:r>
            <a:r>
              <a:rPr lang="zh-CN" altLang="en-US" sz="2000" b="1">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a:t>
            </a:r>
            <a:endParaRPr lang="zh-CN" altLang="en-US" sz="2000" b="1">
              <a:solidFill>
                <a:schemeClr val="accent2"/>
              </a:solidFill>
              <a:latin typeface="微软雅黑" panose="020B0503020204020204" pitchFamily="34" charset="-122"/>
              <a:ea typeface="微软雅黑" panose="020B0503020204020204" pitchFamily="34" charset="-122"/>
            </a:endParaRPr>
          </a:p>
        </p:txBody>
      </p:sp>
      <p:grpSp>
        <p:nvGrpSpPr>
          <p:cNvPr id="545799" name="Group 7"/>
          <p:cNvGrpSpPr>
            <a:grpSpLocks/>
          </p:cNvGrpSpPr>
          <p:nvPr/>
        </p:nvGrpSpPr>
        <p:grpSpPr bwMode="auto">
          <a:xfrm>
            <a:off x="3357563" y="773113"/>
            <a:ext cx="5535612" cy="5859462"/>
            <a:chOff x="2115" y="487"/>
            <a:chExt cx="3487" cy="3691"/>
          </a:xfrm>
        </p:grpSpPr>
        <p:pic>
          <p:nvPicPr>
            <p:cNvPr id="56330"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15" y="487"/>
              <a:ext cx="3459" cy="3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1" name="Text Box 9"/>
            <p:cNvSpPr txBox="1">
              <a:spLocks noChangeArrowheads="1"/>
            </p:cNvSpPr>
            <p:nvPr/>
          </p:nvSpPr>
          <p:spPr bwMode="auto">
            <a:xfrm>
              <a:off x="4309" y="3804"/>
              <a:ext cx="1293"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2200" b="1">
                  <a:solidFill>
                    <a:srgbClr val="FF0000"/>
                  </a:solidFill>
                  <a:latin typeface="微软雅黑" panose="020B0503020204020204" pitchFamily="34" charset="-122"/>
                  <a:ea typeface="微软雅黑" panose="020B0503020204020204" pitchFamily="34" charset="-122"/>
                </a:rPr>
                <a:t>IAS</a:t>
              </a:r>
              <a:r>
                <a:rPr lang="zh-CN" altLang="en-US" sz="2200" b="1">
                  <a:solidFill>
                    <a:srgbClr val="FF0000"/>
                  </a:solidFill>
                  <a:latin typeface="微软雅黑" panose="020B0503020204020204" pitchFamily="34" charset="-122"/>
                  <a:ea typeface="微软雅黑" panose="020B0503020204020204" pitchFamily="34" charset="-122"/>
                </a:rPr>
                <a:t>计算机结构</a:t>
              </a:r>
            </a:p>
          </p:txBody>
        </p:sp>
      </p:grpSp>
      <p:sp>
        <p:nvSpPr>
          <p:cNvPr id="545802" name="Rectangle 10"/>
          <p:cNvSpPr>
            <a:spLocks noChangeArrowheads="1"/>
          </p:cNvSpPr>
          <p:nvPr/>
        </p:nvSpPr>
        <p:spPr bwMode="auto">
          <a:xfrm>
            <a:off x="3986213" y="1133475"/>
            <a:ext cx="2565400" cy="2116138"/>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45803" name="Rectangle 11"/>
          <p:cNvSpPr>
            <a:spLocks noChangeArrowheads="1"/>
          </p:cNvSpPr>
          <p:nvPr/>
        </p:nvSpPr>
        <p:spPr bwMode="auto">
          <a:xfrm>
            <a:off x="3716338" y="3833813"/>
            <a:ext cx="2835275" cy="2700337"/>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30</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45796">
                                            <p:txEl>
                                              <p:pRg st="0" end="0"/>
                                            </p:txEl>
                                          </p:spTgt>
                                        </p:tgtEl>
                                        <p:attrNameLst>
                                          <p:attrName>style.visibility</p:attrName>
                                        </p:attrNameLst>
                                      </p:cBhvr>
                                      <p:to>
                                        <p:strVal val="visible"/>
                                      </p:to>
                                    </p:set>
                                    <p:animEffect transition="in" filter="blinds(horizontal)">
                                      <p:cBhvr>
                                        <p:cTn id="7" dur="500"/>
                                        <p:tgtEl>
                                          <p:spTgt spid="5457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45796">
                                            <p:txEl>
                                              <p:pRg st="1" end="1"/>
                                            </p:txEl>
                                          </p:spTgt>
                                        </p:tgtEl>
                                        <p:attrNameLst>
                                          <p:attrName>style.visibility</p:attrName>
                                        </p:attrNameLst>
                                      </p:cBhvr>
                                      <p:to>
                                        <p:strVal val="visible"/>
                                      </p:to>
                                    </p:set>
                                    <p:animEffect transition="in" filter="blinds(horizontal)">
                                      <p:cBhvr>
                                        <p:cTn id="12" dur="500"/>
                                        <p:tgtEl>
                                          <p:spTgt spid="54579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45796">
                                            <p:txEl>
                                              <p:pRg st="2" end="2"/>
                                            </p:txEl>
                                          </p:spTgt>
                                        </p:tgtEl>
                                        <p:attrNameLst>
                                          <p:attrName>style.visibility</p:attrName>
                                        </p:attrNameLst>
                                      </p:cBhvr>
                                      <p:to>
                                        <p:strVal val="visible"/>
                                      </p:to>
                                    </p:set>
                                    <p:animEffect transition="in" filter="blinds(horizontal)">
                                      <p:cBhvr>
                                        <p:cTn id="17" dur="500"/>
                                        <p:tgtEl>
                                          <p:spTgt spid="54579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45796">
                                            <p:txEl>
                                              <p:pRg st="3" end="3"/>
                                            </p:txEl>
                                          </p:spTgt>
                                        </p:tgtEl>
                                        <p:attrNameLst>
                                          <p:attrName>style.visibility</p:attrName>
                                        </p:attrNameLst>
                                      </p:cBhvr>
                                      <p:to>
                                        <p:strVal val="visible"/>
                                      </p:to>
                                    </p:set>
                                    <p:animEffect transition="in" filter="blinds(horizontal)">
                                      <p:cBhvr>
                                        <p:cTn id="22" dur="500"/>
                                        <p:tgtEl>
                                          <p:spTgt spid="545796">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45796">
                                            <p:txEl>
                                              <p:pRg st="4" end="4"/>
                                            </p:txEl>
                                          </p:spTgt>
                                        </p:tgtEl>
                                        <p:attrNameLst>
                                          <p:attrName>style.visibility</p:attrName>
                                        </p:attrNameLst>
                                      </p:cBhvr>
                                      <p:to>
                                        <p:strVal val="visible"/>
                                      </p:to>
                                    </p:set>
                                    <p:animEffect transition="in" filter="blinds(horizontal)">
                                      <p:cBhvr>
                                        <p:cTn id="27" dur="500"/>
                                        <p:tgtEl>
                                          <p:spTgt spid="545796">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45796">
                                            <p:txEl>
                                              <p:pRg st="5" end="5"/>
                                            </p:txEl>
                                          </p:spTgt>
                                        </p:tgtEl>
                                        <p:attrNameLst>
                                          <p:attrName>style.visibility</p:attrName>
                                        </p:attrNameLst>
                                      </p:cBhvr>
                                      <p:to>
                                        <p:strVal val="visible"/>
                                      </p:to>
                                    </p:set>
                                    <p:animEffect transition="in" filter="blinds(horizontal)">
                                      <p:cBhvr>
                                        <p:cTn id="32" dur="500"/>
                                        <p:tgtEl>
                                          <p:spTgt spid="545796">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45797"/>
                                        </p:tgtEl>
                                        <p:attrNameLst>
                                          <p:attrName>style.visibility</p:attrName>
                                        </p:attrNameLst>
                                      </p:cBhvr>
                                      <p:to>
                                        <p:strVal val="visible"/>
                                      </p:to>
                                    </p:set>
                                    <p:animEffect transition="in" filter="blinds(horizontal)">
                                      <p:cBhvr>
                                        <p:cTn id="37" dur="500"/>
                                        <p:tgtEl>
                                          <p:spTgt spid="54579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545798"/>
                                        </p:tgtEl>
                                        <p:attrNameLst>
                                          <p:attrName>style.visibility</p:attrName>
                                        </p:attrNameLst>
                                      </p:cBhvr>
                                      <p:to>
                                        <p:strVal val="visible"/>
                                      </p:to>
                                    </p:set>
                                    <p:animEffect transition="in" filter="blinds(horizontal)">
                                      <p:cBhvr>
                                        <p:cTn id="42" dur="500"/>
                                        <p:tgtEl>
                                          <p:spTgt spid="54579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545799"/>
                                        </p:tgtEl>
                                        <p:attrNameLst>
                                          <p:attrName>style.visibility</p:attrName>
                                        </p:attrNameLst>
                                      </p:cBhvr>
                                      <p:to>
                                        <p:strVal val="visible"/>
                                      </p:to>
                                    </p:set>
                                    <p:animEffect transition="in" filter="blinds(horizontal)">
                                      <p:cBhvr>
                                        <p:cTn id="47" dur="500"/>
                                        <p:tgtEl>
                                          <p:spTgt spid="54579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545802"/>
                                        </p:tgtEl>
                                        <p:attrNameLst>
                                          <p:attrName>style.visibility</p:attrName>
                                        </p:attrNameLst>
                                      </p:cBhvr>
                                      <p:to>
                                        <p:strVal val="visible"/>
                                      </p:to>
                                    </p:set>
                                    <p:animEffect transition="in" filter="blinds(horizontal)">
                                      <p:cBhvr>
                                        <p:cTn id="52" dur="500"/>
                                        <p:tgtEl>
                                          <p:spTgt spid="54580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545803"/>
                                        </p:tgtEl>
                                        <p:attrNameLst>
                                          <p:attrName>style.visibility</p:attrName>
                                        </p:attrNameLst>
                                      </p:cBhvr>
                                      <p:to>
                                        <p:strVal val="visible"/>
                                      </p:to>
                                    </p:set>
                                    <p:animEffect transition="in" filter="blinds(horizontal)">
                                      <p:cBhvr>
                                        <p:cTn id="57" dur="500"/>
                                        <p:tgtEl>
                                          <p:spTgt spid="5458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5797" grpId="0"/>
      <p:bldP spid="545798" grpId="0"/>
      <p:bldP spid="545802" grpId="0" animBg="1"/>
      <p:bldP spid="54580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6863" y="730250"/>
            <a:ext cx="8596312" cy="485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7" name="Rectangle 4"/>
          <p:cNvSpPr>
            <a:spLocks noChangeArrowheads="1"/>
          </p:cNvSpPr>
          <p:nvPr/>
        </p:nvSpPr>
        <p:spPr bwMode="auto">
          <a:xfrm>
            <a:off x="476250" y="122238"/>
            <a:ext cx="82296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SzTx/>
              <a:buFontTx/>
              <a:buNone/>
            </a:pPr>
            <a:r>
              <a:rPr lang="zh-CN" altLang="en-US" sz="3600">
                <a:solidFill>
                  <a:srgbClr val="CC3300"/>
                </a:solidFill>
                <a:ea typeface="黑体" panose="02010609060101010101" pitchFamily="49" charset="-122"/>
              </a:rPr>
              <a:t>冯</a:t>
            </a:r>
            <a:r>
              <a:rPr lang="en-US" altLang="zh-CN" sz="3600">
                <a:solidFill>
                  <a:srgbClr val="CC3300"/>
                </a:solidFill>
                <a:ea typeface="黑体" panose="02010609060101010101" pitchFamily="49" charset="-122"/>
              </a:rPr>
              <a:t>.</a:t>
            </a:r>
            <a:r>
              <a:rPr lang="zh-CN" altLang="en-US" sz="3600">
                <a:solidFill>
                  <a:srgbClr val="CC3300"/>
                </a:solidFill>
                <a:ea typeface="黑体" panose="02010609060101010101" pitchFamily="49" charset="-122"/>
              </a:rPr>
              <a:t>诺依曼结构计算机模型</a:t>
            </a:r>
          </a:p>
        </p:txBody>
      </p:sp>
      <p:sp>
        <p:nvSpPr>
          <p:cNvPr id="546821" name="Text Box 5"/>
          <p:cNvSpPr txBox="1">
            <a:spLocks noChangeArrowheads="1"/>
          </p:cNvSpPr>
          <p:nvPr/>
        </p:nvSpPr>
        <p:spPr bwMode="auto">
          <a:xfrm>
            <a:off x="206375" y="5561013"/>
            <a:ext cx="8415338" cy="1198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spcBef>
                <a:spcPct val="15000"/>
              </a:spcBef>
            </a:pPr>
            <a:r>
              <a:rPr lang="zh-CN" altLang="en-US" sz="2200" b="1">
                <a:solidFill>
                  <a:srgbClr val="0066FF"/>
                </a:solidFill>
                <a:ea typeface="微软雅黑" panose="020B0503020204020204" pitchFamily="34" charset="-122"/>
              </a:rPr>
              <a:t>                           早期，部件之间用</a:t>
            </a:r>
            <a:r>
              <a:rPr lang="zh-CN" altLang="en-US" sz="2200" b="1">
                <a:solidFill>
                  <a:srgbClr val="FF0000"/>
                </a:solidFill>
                <a:ea typeface="微软雅黑" panose="020B0503020204020204" pitchFamily="34" charset="-122"/>
              </a:rPr>
              <a:t>分散方式</a:t>
            </a:r>
            <a:r>
              <a:rPr lang="zh-CN" altLang="en-US" sz="2200" b="1">
                <a:solidFill>
                  <a:srgbClr val="0066FF"/>
                </a:solidFill>
                <a:ea typeface="微软雅黑" panose="020B0503020204020204" pitchFamily="34" charset="-122"/>
              </a:rPr>
              <a:t>相连</a:t>
            </a:r>
          </a:p>
          <a:p>
            <a:pPr algn="ctr">
              <a:spcBef>
                <a:spcPct val="15000"/>
              </a:spcBef>
            </a:pPr>
            <a:r>
              <a:rPr lang="zh-CN" altLang="en-US" sz="2200" b="1">
                <a:solidFill>
                  <a:srgbClr val="0066FF"/>
                </a:solidFill>
                <a:ea typeface="微软雅黑" panose="020B0503020204020204" pitchFamily="34" charset="-122"/>
              </a:rPr>
              <a:t>现在，部件之间大多用</a:t>
            </a:r>
            <a:r>
              <a:rPr lang="zh-CN" altLang="en-US" sz="2200" b="1">
                <a:solidFill>
                  <a:srgbClr val="FF0000"/>
                </a:solidFill>
                <a:ea typeface="微软雅黑" panose="020B0503020204020204" pitchFamily="34" charset="-122"/>
              </a:rPr>
              <a:t>总线方式</a:t>
            </a:r>
            <a:r>
              <a:rPr lang="zh-CN" altLang="en-US" sz="2200" b="1">
                <a:solidFill>
                  <a:srgbClr val="0066FF"/>
                </a:solidFill>
                <a:ea typeface="微软雅黑" panose="020B0503020204020204" pitchFamily="34" charset="-122"/>
              </a:rPr>
              <a:t>相连</a:t>
            </a:r>
          </a:p>
          <a:p>
            <a:pPr algn="ctr">
              <a:spcBef>
                <a:spcPct val="15000"/>
              </a:spcBef>
            </a:pPr>
            <a:r>
              <a:rPr lang="zh-CN" altLang="en-US" sz="2200" b="1">
                <a:solidFill>
                  <a:srgbClr val="0066FF"/>
                </a:solidFill>
                <a:ea typeface="微软雅黑" panose="020B0503020204020204" pitchFamily="34" charset="-122"/>
              </a:rPr>
              <a:t>趋势，点对点</a:t>
            </a:r>
            <a:r>
              <a:rPr lang="zh-CN" altLang="en-US" sz="2200" b="1">
                <a:solidFill>
                  <a:srgbClr val="FF0000"/>
                </a:solidFill>
                <a:ea typeface="微软雅黑" panose="020B0503020204020204" pitchFamily="34" charset="-122"/>
              </a:rPr>
              <a:t>（分散方式）</a:t>
            </a:r>
            <a:r>
              <a:rPr lang="zh-CN" altLang="en-US" sz="2200" b="1">
                <a:solidFill>
                  <a:srgbClr val="0066FF"/>
                </a:solidFill>
                <a:ea typeface="微软雅黑" panose="020B0503020204020204" pitchFamily="34" charset="-122"/>
              </a:rPr>
              <a:t>高速连接</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31</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46821"/>
                                        </p:tgtEl>
                                        <p:attrNameLst>
                                          <p:attrName>style.visibility</p:attrName>
                                        </p:attrNameLst>
                                      </p:cBhvr>
                                      <p:to>
                                        <p:strVal val="visible"/>
                                      </p:to>
                                    </p:set>
                                    <p:animEffect transition="in" filter="blinds(horizontal)">
                                      <p:cBhvr>
                                        <p:cTn id="7" dur="500"/>
                                        <p:tgtEl>
                                          <p:spTgt spid="5468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682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idx="4294967295"/>
          </p:nvPr>
        </p:nvSpPr>
        <p:spPr>
          <a:xfrm>
            <a:off x="1381125" y="152400"/>
            <a:ext cx="6746875" cy="506413"/>
          </a:xfrm>
        </p:spPr>
        <p:txBody>
          <a:bodyPr/>
          <a:lstStyle/>
          <a:p>
            <a:r>
              <a:rPr lang="zh-CN" altLang="en-US" sz="3400"/>
              <a:t>回顾：冯</a:t>
            </a:r>
            <a:r>
              <a:rPr lang="zh-CN" altLang="en-US" sz="3400">
                <a:latin typeface="黑体" panose="02010609060101010101" pitchFamily="49" charset="-122"/>
              </a:rPr>
              <a:t>·</a:t>
            </a:r>
            <a:r>
              <a:rPr lang="zh-CN" altLang="en-US" sz="3400"/>
              <a:t>诺依曼结构的主要思想</a:t>
            </a:r>
          </a:p>
        </p:txBody>
      </p:sp>
      <p:sp>
        <p:nvSpPr>
          <p:cNvPr id="312323" name="Text Box 3"/>
          <p:cNvSpPr txBox="1">
            <a:spLocks noChangeArrowheads="1"/>
          </p:cNvSpPr>
          <p:nvPr/>
        </p:nvSpPr>
        <p:spPr bwMode="auto">
          <a:xfrm>
            <a:off x="385763" y="1268413"/>
            <a:ext cx="8178800" cy="534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914400" indent="-4572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143000" indent="-2286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20000"/>
              </a:spcBef>
              <a:buSzTx/>
              <a:buFontTx/>
              <a:buAutoNum type="arabicPeriod"/>
            </a:pPr>
            <a:r>
              <a:rPr kumimoji="1" lang="zh-CN" altLang="en-US" sz="2200">
                <a:latin typeface="微软雅黑" panose="020B0503020204020204" pitchFamily="34" charset="-122"/>
                <a:ea typeface="微软雅黑" panose="020B0503020204020204" pitchFamily="34" charset="-122"/>
              </a:rPr>
              <a:t>计算机应由运算器、控制器、存储器、输入设备和输出设备五个基本部件组成。</a:t>
            </a:r>
          </a:p>
          <a:p>
            <a:pPr eaLnBrk="1" hangingPunct="1">
              <a:lnSpc>
                <a:spcPct val="110000"/>
              </a:lnSpc>
              <a:spcBef>
                <a:spcPct val="20000"/>
              </a:spcBef>
              <a:buSzTx/>
              <a:buFontTx/>
              <a:buAutoNum type="arabicPeriod"/>
            </a:pPr>
            <a:r>
              <a:rPr kumimoji="1" lang="zh-CN" altLang="en-US" sz="2200">
                <a:latin typeface="微软雅黑" panose="020B0503020204020204" pitchFamily="34" charset="-122"/>
                <a:ea typeface="微软雅黑" panose="020B0503020204020204" pitchFamily="34" charset="-122"/>
              </a:rPr>
              <a:t>各基本部件的功能是：</a:t>
            </a:r>
          </a:p>
          <a:p>
            <a:pPr lvl="1" eaLnBrk="1" hangingPunct="1">
              <a:lnSpc>
                <a:spcPct val="110000"/>
              </a:lnSpc>
              <a:spcBef>
                <a:spcPct val="20000"/>
              </a:spcBef>
              <a:buClr>
                <a:schemeClr val="tx1"/>
              </a:buClr>
              <a:buSzPct val="80000"/>
            </a:pPr>
            <a:r>
              <a:rPr kumimoji="1" lang="zh-CN" altLang="en-US" sz="2200">
                <a:solidFill>
                  <a:srgbClr val="FF3300"/>
                </a:solidFill>
                <a:latin typeface="微软雅黑" panose="020B0503020204020204" pitchFamily="34" charset="-122"/>
                <a:ea typeface="微软雅黑" panose="020B0503020204020204" pitchFamily="34" charset="-122"/>
              </a:rPr>
              <a:t>存储器</a:t>
            </a:r>
            <a:r>
              <a:rPr kumimoji="1" lang="zh-CN" altLang="en-US" sz="2200">
                <a:solidFill>
                  <a:schemeClr val="tx1"/>
                </a:solidFill>
                <a:latin typeface="微软雅黑" panose="020B0503020204020204" pitchFamily="34" charset="-122"/>
                <a:ea typeface="微软雅黑" panose="020B0503020204020204" pitchFamily="34" charset="-122"/>
              </a:rPr>
              <a:t>不仅能存放数据，而且也能存放指令，形式上两者没有区别，但计算机应能区分数据还是指令；</a:t>
            </a:r>
          </a:p>
          <a:p>
            <a:pPr lvl="1" eaLnBrk="1" hangingPunct="1">
              <a:lnSpc>
                <a:spcPct val="110000"/>
              </a:lnSpc>
              <a:spcBef>
                <a:spcPct val="20000"/>
              </a:spcBef>
              <a:buClr>
                <a:schemeClr val="tx1"/>
              </a:buClr>
              <a:buSzPct val="80000"/>
            </a:pPr>
            <a:r>
              <a:rPr kumimoji="1" lang="zh-CN" altLang="en-US" sz="2200">
                <a:solidFill>
                  <a:srgbClr val="FF3300"/>
                </a:solidFill>
                <a:latin typeface="微软雅黑" panose="020B0503020204020204" pitchFamily="34" charset="-122"/>
                <a:ea typeface="微软雅黑" panose="020B0503020204020204" pitchFamily="34" charset="-122"/>
              </a:rPr>
              <a:t>控制器</a:t>
            </a:r>
            <a:r>
              <a:rPr kumimoji="1" lang="zh-CN" altLang="en-US" sz="2200">
                <a:solidFill>
                  <a:schemeClr val="tx1"/>
                </a:solidFill>
                <a:latin typeface="微软雅黑" panose="020B0503020204020204" pitchFamily="34" charset="-122"/>
                <a:ea typeface="微软雅黑" panose="020B0503020204020204" pitchFamily="34" charset="-122"/>
              </a:rPr>
              <a:t>应能自动取出指令来执行；</a:t>
            </a:r>
          </a:p>
          <a:p>
            <a:pPr lvl="1" eaLnBrk="1" hangingPunct="1">
              <a:lnSpc>
                <a:spcPct val="110000"/>
              </a:lnSpc>
              <a:spcBef>
                <a:spcPct val="20000"/>
              </a:spcBef>
              <a:buClr>
                <a:schemeClr val="tx1"/>
              </a:buClr>
              <a:buSzPct val="80000"/>
            </a:pPr>
            <a:r>
              <a:rPr kumimoji="1" lang="zh-CN" altLang="en-US" sz="2200">
                <a:solidFill>
                  <a:srgbClr val="FF3300"/>
                </a:solidFill>
                <a:latin typeface="微软雅黑" panose="020B0503020204020204" pitchFamily="34" charset="-122"/>
                <a:ea typeface="微软雅黑" panose="020B0503020204020204" pitchFamily="34" charset="-122"/>
              </a:rPr>
              <a:t>运算器</a:t>
            </a:r>
            <a:r>
              <a:rPr kumimoji="1" lang="zh-CN" altLang="en-US" sz="2200">
                <a:solidFill>
                  <a:schemeClr val="tx1"/>
                </a:solidFill>
                <a:latin typeface="微软雅黑" panose="020B0503020204020204" pitchFamily="34" charset="-122"/>
                <a:ea typeface="微软雅黑" panose="020B0503020204020204" pitchFamily="34" charset="-122"/>
              </a:rPr>
              <a:t>应能进行加/减/乘/除四种基本算术运算，并且也能进行一些逻辑运算和附加运算；</a:t>
            </a:r>
          </a:p>
          <a:p>
            <a:pPr lvl="1" eaLnBrk="1" hangingPunct="1">
              <a:lnSpc>
                <a:spcPct val="110000"/>
              </a:lnSpc>
              <a:spcBef>
                <a:spcPct val="20000"/>
              </a:spcBef>
              <a:buClr>
                <a:schemeClr val="tx1"/>
              </a:buClr>
              <a:buSzPct val="80000"/>
            </a:pPr>
            <a:r>
              <a:rPr kumimoji="1" lang="zh-CN" altLang="en-US" sz="2200">
                <a:solidFill>
                  <a:schemeClr val="tx1"/>
                </a:solidFill>
                <a:latin typeface="微软雅黑" panose="020B0503020204020204" pitchFamily="34" charset="-122"/>
                <a:ea typeface="微软雅黑" panose="020B0503020204020204" pitchFamily="34" charset="-122"/>
              </a:rPr>
              <a:t>操作人员可以通过</a:t>
            </a:r>
            <a:r>
              <a:rPr kumimoji="1" lang="zh-CN" altLang="en-US" sz="2200">
                <a:solidFill>
                  <a:srgbClr val="FF3300"/>
                </a:solidFill>
                <a:latin typeface="微软雅黑" panose="020B0503020204020204" pitchFamily="34" charset="-122"/>
                <a:ea typeface="微软雅黑" panose="020B0503020204020204" pitchFamily="34" charset="-122"/>
              </a:rPr>
              <a:t>输入设备</a:t>
            </a:r>
            <a:r>
              <a:rPr kumimoji="1" lang="zh-CN" altLang="en-US" sz="2200">
                <a:solidFill>
                  <a:schemeClr val="tx1"/>
                </a:solidFill>
                <a:latin typeface="微软雅黑" panose="020B0503020204020204" pitchFamily="34" charset="-122"/>
                <a:ea typeface="微软雅黑" panose="020B0503020204020204" pitchFamily="34" charset="-122"/>
              </a:rPr>
              <a:t>、</a:t>
            </a:r>
            <a:r>
              <a:rPr kumimoji="1" lang="zh-CN" altLang="en-US" sz="2200">
                <a:solidFill>
                  <a:srgbClr val="FF3300"/>
                </a:solidFill>
                <a:latin typeface="微软雅黑" panose="020B0503020204020204" pitchFamily="34" charset="-122"/>
                <a:ea typeface="微软雅黑" panose="020B0503020204020204" pitchFamily="34" charset="-122"/>
              </a:rPr>
              <a:t>输出设备</a:t>
            </a:r>
            <a:r>
              <a:rPr kumimoji="1" lang="zh-CN" altLang="en-US" sz="2200">
                <a:solidFill>
                  <a:schemeClr val="tx1"/>
                </a:solidFill>
                <a:latin typeface="微软雅黑" panose="020B0503020204020204" pitchFamily="34" charset="-122"/>
                <a:ea typeface="微软雅黑" panose="020B0503020204020204" pitchFamily="34" charset="-122"/>
              </a:rPr>
              <a:t>和主机进行通信。</a:t>
            </a:r>
          </a:p>
          <a:p>
            <a:pPr eaLnBrk="1" hangingPunct="1">
              <a:lnSpc>
                <a:spcPct val="110000"/>
              </a:lnSpc>
              <a:spcBef>
                <a:spcPct val="20000"/>
              </a:spcBef>
              <a:buSzTx/>
              <a:buFontTx/>
              <a:buAutoNum type="arabicPeriod"/>
            </a:pPr>
            <a:r>
              <a:rPr kumimoji="1" lang="zh-CN" altLang="en-US" sz="2200">
                <a:latin typeface="微软雅黑" panose="020B0503020204020204" pitchFamily="34" charset="-122"/>
                <a:ea typeface="微软雅黑" panose="020B0503020204020204" pitchFamily="34" charset="-122"/>
              </a:rPr>
              <a:t>内部以</a:t>
            </a:r>
            <a:r>
              <a:rPr kumimoji="1" lang="zh-CN" altLang="en-US" sz="2200">
                <a:solidFill>
                  <a:srgbClr val="FF3300"/>
                </a:solidFill>
                <a:latin typeface="微软雅黑" panose="020B0503020204020204" pitchFamily="34" charset="-122"/>
                <a:ea typeface="微软雅黑" panose="020B0503020204020204" pitchFamily="34" charset="-122"/>
              </a:rPr>
              <a:t>二进制表示</a:t>
            </a:r>
            <a:r>
              <a:rPr kumimoji="1" lang="zh-CN" altLang="en-US" sz="2200">
                <a:latin typeface="微软雅黑" panose="020B0503020204020204" pitchFamily="34" charset="-122"/>
                <a:ea typeface="微软雅黑" panose="020B0503020204020204" pitchFamily="34" charset="-122"/>
              </a:rPr>
              <a:t>指令和数据。每条指令由操作码和地址码两部分组成。操作码指出操作类型，地址码指出操作数的地址。由一串指令组成程序。</a:t>
            </a:r>
          </a:p>
          <a:p>
            <a:pPr eaLnBrk="1" hangingPunct="1">
              <a:lnSpc>
                <a:spcPct val="110000"/>
              </a:lnSpc>
              <a:spcBef>
                <a:spcPct val="20000"/>
              </a:spcBef>
              <a:buSzTx/>
              <a:buFontTx/>
              <a:buAutoNum type="arabicPeriod"/>
            </a:pPr>
            <a:r>
              <a:rPr kumimoji="1" lang="zh-CN" altLang="en-US" sz="2200">
                <a:latin typeface="微软雅黑" panose="020B0503020204020204" pitchFamily="34" charset="-122"/>
                <a:ea typeface="微软雅黑" panose="020B0503020204020204" pitchFamily="34" charset="-122"/>
              </a:rPr>
              <a:t>采用</a:t>
            </a:r>
            <a:r>
              <a:rPr kumimoji="1" lang="zh-CN" altLang="en-US" sz="2200">
                <a:solidFill>
                  <a:srgbClr val="FF3300"/>
                </a:solidFill>
                <a:latin typeface="微软雅黑" panose="020B0503020204020204" pitchFamily="34" charset="-122"/>
                <a:ea typeface="微软雅黑" panose="020B0503020204020204" pitchFamily="34" charset="-122"/>
              </a:rPr>
              <a:t>“存储程序”</a:t>
            </a:r>
            <a:r>
              <a:rPr kumimoji="1" lang="zh-CN" altLang="en-US" sz="2200">
                <a:latin typeface="微软雅黑" panose="020B0503020204020204" pitchFamily="34" charset="-122"/>
                <a:ea typeface="微软雅黑" panose="020B0503020204020204" pitchFamily="34" charset="-122"/>
              </a:rPr>
              <a:t>工作方式。</a:t>
            </a:r>
          </a:p>
        </p:txBody>
      </p:sp>
      <p:sp>
        <p:nvSpPr>
          <p:cNvPr id="547844" name="Text Box 4"/>
          <p:cNvSpPr txBox="1">
            <a:spLocks noChangeArrowheads="1"/>
          </p:cNvSpPr>
          <p:nvPr/>
        </p:nvSpPr>
        <p:spPr bwMode="auto">
          <a:xfrm>
            <a:off x="522288" y="819150"/>
            <a:ext cx="79660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000" b="1">
                <a:solidFill>
                  <a:schemeClr val="accent2"/>
                </a:solidFill>
                <a:ea typeface="微软雅黑" panose="020B0503020204020204" pitchFamily="34" charset="-122"/>
              </a:rPr>
              <a:t>冯</a:t>
            </a:r>
            <a:r>
              <a:rPr lang="zh-CN" altLang="en-US" sz="2000" b="1">
                <a:solidFill>
                  <a:schemeClr val="accent2"/>
                </a:solidFill>
                <a:latin typeface="微软雅黑" panose="020B0503020204020204" pitchFamily="34" charset="-122"/>
                <a:ea typeface="微软雅黑" panose="020B0503020204020204" pitchFamily="34" charset="-122"/>
              </a:rPr>
              <a:t>·</a:t>
            </a:r>
            <a:r>
              <a:rPr lang="zh-CN" altLang="en-US" sz="2000" b="1">
                <a:solidFill>
                  <a:schemeClr val="accent2"/>
                </a:solidFill>
                <a:ea typeface="微软雅黑" panose="020B0503020204020204" pitchFamily="34" charset="-122"/>
              </a:rPr>
              <a:t>诺依曼结构的主要思想是什么呢？</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32</a:t>
            </a:fld>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47844"/>
                                        </p:tgtEl>
                                        <p:attrNameLst>
                                          <p:attrName>style.visibility</p:attrName>
                                        </p:attrNameLst>
                                      </p:cBhvr>
                                      <p:to>
                                        <p:strVal val="visible"/>
                                      </p:to>
                                    </p:set>
                                    <p:animEffect transition="in" filter="blinds(horizontal)">
                                      <p:cBhvr>
                                        <p:cTn id="7" dur="500"/>
                                        <p:tgtEl>
                                          <p:spTgt spid="5478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12323">
                                            <p:txEl>
                                              <p:pRg st="0" end="0"/>
                                            </p:txEl>
                                          </p:spTgt>
                                        </p:tgtEl>
                                        <p:attrNameLst>
                                          <p:attrName>style.visibility</p:attrName>
                                        </p:attrNameLst>
                                      </p:cBhvr>
                                      <p:to>
                                        <p:strVal val="visible"/>
                                      </p:to>
                                    </p:set>
                                    <p:animEffect transition="in" filter="blinds(horizontal)">
                                      <p:cBhvr>
                                        <p:cTn id="12" dur="500"/>
                                        <p:tgtEl>
                                          <p:spTgt spid="31232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12323">
                                            <p:txEl>
                                              <p:pRg st="1" end="1"/>
                                            </p:txEl>
                                          </p:spTgt>
                                        </p:tgtEl>
                                        <p:attrNameLst>
                                          <p:attrName>style.visibility</p:attrName>
                                        </p:attrNameLst>
                                      </p:cBhvr>
                                      <p:to>
                                        <p:strVal val="visible"/>
                                      </p:to>
                                    </p:set>
                                    <p:animEffect transition="in" filter="blinds(horizontal)">
                                      <p:cBhvr>
                                        <p:cTn id="17" dur="500"/>
                                        <p:tgtEl>
                                          <p:spTgt spid="312323">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12323">
                                            <p:txEl>
                                              <p:pRg st="2" end="2"/>
                                            </p:txEl>
                                          </p:spTgt>
                                        </p:tgtEl>
                                        <p:attrNameLst>
                                          <p:attrName>style.visibility</p:attrName>
                                        </p:attrNameLst>
                                      </p:cBhvr>
                                      <p:to>
                                        <p:strVal val="visible"/>
                                      </p:to>
                                    </p:set>
                                    <p:animEffect transition="in" filter="blinds(horizontal)">
                                      <p:cBhvr>
                                        <p:cTn id="22" dur="500"/>
                                        <p:tgtEl>
                                          <p:spTgt spid="312323">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12323">
                                            <p:txEl>
                                              <p:pRg st="3" end="3"/>
                                            </p:txEl>
                                          </p:spTgt>
                                        </p:tgtEl>
                                        <p:attrNameLst>
                                          <p:attrName>style.visibility</p:attrName>
                                        </p:attrNameLst>
                                      </p:cBhvr>
                                      <p:to>
                                        <p:strVal val="visible"/>
                                      </p:to>
                                    </p:set>
                                    <p:animEffect transition="in" filter="blinds(horizontal)">
                                      <p:cBhvr>
                                        <p:cTn id="27" dur="500"/>
                                        <p:tgtEl>
                                          <p:spTgt spid="312323">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12323">
                                            <p:txEl>
                                              <p:pRg st="4" end="4"/>
                                            </p:txEl>
                                          </p:spTgt>
                                        </p:tgtEl>
                                        <p:attrNameLst>
                                          <p:attrName>style.visibility</p:attrName>
                                        </p:attrNameLst>
                                      </p:cBhvr>
                                      <p:to>
                                        <p:strVal val="visible"/>
                                      </p:to>
                                    </p:set>
                                    <p:animEffect transition="in" filter="blinds(horizontal)">
                                      <p:cBhvr>
                                        <p:cTn id="32" dur="500"/>
                                        <p:tgtEl>
                                          <p:spTgt spid="312323">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312323">
                                            <p:txEl>
                                              <p:pRg st="5" end="5"/>
                                            </p:txEl>
                                          </p:spTgt>
                                        </p:tgtEl>
                                        <p:attrNameLst>
                                          <p:attrName>style.visibility</p:attrName>
                                        </p:attrNameLst>
                                      </p:cBhvr>
                                      <p:to>
                                        <p:strVal val="visible"/>
                                      </p:to>
                                    </p:set>
                                    <p:animEffect transition="in" filter="blinds(horizontal)">
                                      <p:cBhvr>
                                        <p:cTn id="37" dur="500"/>
                                        <p:tgtEl>
                                          <p:spTgt spid="312323">
                                            <p:txEl>
                                              <p:pRg st="5" end="5"/>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312323">
                                            <p:txEl>
                                              <p:pRg st="6" end="6"/>
                                            </p:txEl>
                                          </p:spTgt>
                                        </p:tgtEl>
                                        <p:attrNameLst>
                                          <p:attrName>style.visibility</p:attrName>
                                        </p:attrNameLst>
                                      </p:cBhvr>
                                      <p:to>
                                        <p:strVal val="visible"/>
                                      </p:to>
                                    </p:set>
                                    <p:animEffect transition="in" filter="blinds(horizontal)">
                                      <p:cBhvr>
                                        <p:cTn id="42" dur="500"/>
                                        <p:tgtEl>
                                          <p:spTgt spid="312323">
                                            <p:txEl>
                                              <p:pRg st="6" end="6"/>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312323">
                                            <p:txEl>
                                              <p:pRg st="7" end="7"/>
                                            </p:txEl>
                                          </p:spTgt>
                                        </p:tgtEl>
                                        <p:attrNameLst>
                                          <p:attrName>style.visibility</p:attrName>
                                        </p:attrNameLst>
                                      </p:cBhvr>
                                      <p:to>
                                        <p:strVal val="visible"/>
                                      </p:to>
                                    </p:set>
                                    <p:animEffect transition="in" filter="blinds(horizontal)">
                                      <p:cBhvr>
                                        <p:cTn id="47" dur="500"/>
                                        <p:tgtEl>
                                          <p:spTgt spid="31232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784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Text Box 2"/>
          <p:cNvSpPr txBox="1">
            <a:spLocks noChangeArrowheads="1"/>
          </p:cNvSpPr>
          <p:nvPr/>
        </p:nvSpPr>
        <p:spPr bwMode="auto">
          <a:xfrm>
            <a:off x="657225" y="2033588"/>
            <a:ext cx="1484313" cy="466725"/>
          </a:xfrm>
          <a:prstGeom prst="rect">
            <a:avLst/>
          </a:prstGeom>
          <a:solidFill>
            <a:srgbClr val="0000FF">
              <a:alpha val="25882"/>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SzTx/>
              <a:buFontTx/>
              <a:buNone/>
            </a:pPr>
            <a:r>
              <a:rPr lang="zh-CN" altLang="en-US" sz="2400">
                <a:latin typeface="微软雅黑" panose="020B0503020204020204" pitchFamily="34" charset="-122"/>
                <a:ea typeface="微软雅黑" panose="020B0503020204020204" pitchFamily="34" charset="-122"/>
              </a:rPr>
              <a:t>  控制器</a:t>
            </a:r>
          </a:p>
        </p:txBody>
      </p:sp>
      <p:grpSp>
        <p:nvGrpSpPr>
          <p:cNvPr id="548867" name="Group 3"/>
          <p:cNvGrpSpPr>
            <a:grpSpLocks/>
          </p:cNvGrpSpPr>
          <p:nvPr/>
        </p:nvGrpSpPr>
        <p:grpSpPr bwMode="auto">
          <a:xfrm>
            <a:off x="341313" y="1628775"/>
            <a:ext cx="4949825" cy="4186238"/>
            <a:chOff x="215" y="1026"/>
            <a:chExt cx="3118" cy="2637"/>
          </a:xfrm>
        </p:grpSpPr>
        <p:sp>
          <p:nvSpPr>
            <p:cNvPr id="59490" name="Rectangle 4"/>
            <p:cNvSpPr>
              <a:spLocks noChangeArrowheads="1"/>
            </p:cNvSpPr>
            <p:nvPr/>
          </p:nvSpPr>
          <p:spPr bwMode="auto">
            <a:xfrm>
              <a:off x="215" y="1026"/>
              <a:ext cx="3118" cy="2637"/>
            </a:xfrm>
            <a:prstGeom prst="rect">
              <a:avLst/>
            </a:prstGeom>
            <a:noFill/>
            <a:ln w="38100" cap="rnd" algn="ctr">
              <a:solidFill>
                <a:srgbClr val="FF0000"/>
              </a:solidFill>
              <a:prstDash val="sysDot"/>
              <a:miter lim="800000"/>
              <a:headEnd/>
              <a:tailEnd/>
            </a:ln>
            <a:effectLst/>
            <a:extLst>
              <a:ext uri="{909E8E84-426E-40DD-AFC4-6F175D3DCCD1}">
                <a14:hiddenFill xmlns:a14="http://schemas.microsoft.com/office/drawing/2010/main">
                  <a:solidFill>
                    <a:srgbClr val="800000">
                      <a:alpha val="18823"/>
                    </a:srgbClr>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9491" name="Text Box 5"/>
            <p:cNvSpPr txBox="1">
              <a:spLocks noChangeArrowheads="1"/>
            </p:cNvSpPr>
            <p:nvPr/>
          </p:nvSpPr>
          <p:spPr bwMode="auto">
            <a:xfrm>
              <a:off x="414" y="1026"/>
              <a:ext cx="538" cy="288"/>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sz="2400">
                  <a:solidFill>
                    <a:srgbClr val="FF3300"/>
                  </a:solidFill>
                  <a:latin typeface="微软雅黑" panose="020B0503020204020204" pitchFamily="34" charset="-122"/>
                  <a:ea typeface="微软雅黑" panose="020B0503020204020204" pitchFamily="34" charset="-122"/>
                </a:rPr>
                <a:t>CPU</a:t>
              </a:r>
            </a:p>
          </p:txBody>
        </p:sp>
      </p:grpSp>
      <p:sp>
        <p:nvSpPr>
          <p:cNvPr id="548870" name="Text Box 6"/>
          <p:cNvSpPr txBox="1">
            <a:spLocks noChangeArrowheads="1"/>
          </p:cNvSpPr>
          <p:nvPr/>
        </p:nvSpPr>
        <p:spPr bwMode="auto">
          <a:xfrm>
            <a:off x="2681288" y="2124075"/>
            <a:ext cx="1035050" cy="376238"/>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    PC</a:t>
            </a:r>
          </a:p>
        </p:txBody>
      </p:sp>
      <p:grpSp>
        <p:nvGrpSpPr>
          <p:cNvPr id="548871" name="Group 7"/>
          <p:cNvGrpSpPr>
            <a:grpSpLocks/>
          </p:cNvGrpSpPr>
          <p:nvPr/>
        </p:nvGrpSpPr>
        <p:grpSpPr bwMode="auto">
          <a:xfrm>
            <a:off x="7993063" y="2528888"/>
            <a:ext cx="1028700" cy="831850"/>
            <a:chOff x="5035" y="1579"/>
            <a:chExt cx="648" cy="524"/>
          </a:xfrm>
        </p:grpSpPr>
        <p:sp>
          <p:nvSpPr>
            <p:cNvPr id="59488" name="Text Box 8"/>
            <p:cNvSpPr txBox="1">
              <a:spLocks noChangeArrowheads="1"/>
            </p:cNvSpPr>
            <p:nvPr/>
          </p:nvSpPr>
          <p:spPr bwMode="auto">
            <a:xfrm>
              <a:off x="5261" y="1579"/>
              <a:ext cx="422" cy="524"/>
            </a:xfrm>
            <a:prstGeom prst="rect">
              <a:avLst/>
            </a:prstGeom>
            <a:solidFill>
              <a:srgbClr val="0000FF">
                <a:alpha val="25882"/>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SzTx/>
                <a:buFontTx/>
                <a:buNone/>
              </a:pPr>
              <a:r>
                <a:rPr lang="zh-CN" altLang="en-US" sz="2400">
                  <a:solidFill>
                    <a:srgbClr val="CC3300"/>
                  </a:solidFill>
                  <a:latin typeface="微软雅黑" panose="020B0503020204020204" pitchFamily="34" charset="-122"/>
                  <a:ea typeface="微软雅黑" panose="020B0503020204020204" pitchFamily="34" charset="-122"/>
                </a:rPr>
                <a:t>输入</a:t>
              </a:r>
            </a:p>
            <a:p>
              <a:pPr algn="ctr">
                <a:spcBef>
                  <a:spcPct val="0"/>
                </a:spcBef>
                <a:buSzTx/>
                <a:buFontTx/>
                <a:buNone/>
              </a:pPr>
              <a:r>
                <a:rPr lang="zh-CN" altLang="en-US" sz="2400">
                  <a:solidFill>
                    <a:srgbClr val="CC3300"/>
                  </a:solidFill>
                  <a:latin typeface="微软雅黑" panose="020B0503020204020204" pitchFamily="34" charset="-122"/>
                  <a:ea typeface="微软雅黑" panose="020B0503020204020204" pitchFamily="34" charset="-122"/>
                </a:rPr>
                <a:t>设备</a:t>
              </a:r>
            </a:p>
          </p:txBody>
        </p:sp>
        <p:sp>
          <p:nvSpPr>
            <p:cNvPr id="59489" name="AutoShape 9"/>
            <p:cNvSpPr>
              <a:spLocks noChangeArrowheads="1"/>
            </p:cNvSpPr>
            <p:nvPr/>
          </p:nvSpPr>
          <p:spPr bwMode="auto">
            <a:xfrm>
              <a:off x="5035" y="1791"/>
              <a:ext cx="199" cy="141"/>
            </a:xfrm>
            <a:prstGeom prst="leftRightArrow">
              <a:avLst>
                <a:gd name="adj1" fmla="val 50000"/>
                <a:gd name="adj2" fmla="val 28227"/>
              </a:avLst>
            </a:prstGeom>
            <a:solidFill>
              <a:schemeClr val="bg1"/>
            </a:solidFill>
            <a:ln w="28575"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SzTx/>
                <a:buFontTx/>
                <a:buNone/>
              </a:pPr>
              <a:endParaRPr lang="zh-CN" altLang="en-US">
                <a:solidFill>
                  <a:srgbClr val="CC3300"/>
                </a:solidFill>
                <a:latin typeface="微软雅黑" panose="020B0503020204020204" pitchFamily="34" charset="-122"/>
                <a:ea typeface="微软雅黑" panose="020B0503020204020204" pitchFamily="34" charset="-122"/>
              </a:endParaRPr>
            </a:p>
          </p:txBody>
        </p:sp>
      </p:grpSp>
      <p:grpSp>
        <p:nvGrpSpPr>
          <p:cNvPr id="548874" name="Group 10"/>
          <p:cNvGrpSpPr>
            <a:grpSpLocks/>
          </p:cNvGrpSpPr>
          <p:nvPr/>
        </p:nvGrpSpPr>
        <p:grpSpPr bwMode="auto">
          <a:xfrm>
            <a:off x="7991475" y="3833813"/>
            <a:ext cx="990600" cy="831850"/>
            <a:chOff x="5034" y="2415"/>
            <a:chExt cx="624" cy="524"/>
          </a:xfrm>
        </p:grpSpPr>
        <p:sp>
          <p:nvSpPr>
            <p:cNvPr id="59486" name="Text Box 11"/>
            <p:cNvSpPr txBox="1">
              <a:spLocks noChangeArrowheads="1"/>
            </p:cNvSpPr>
            <p:nvPr/>
          </p:nvSpPr>
          <p:spPr bwMode="auto">
            <a:xfrm>
              <a:off x="5261" y="2415"/>
              <a:ext cx="397" cy="524"/>
            </a:xfrm>
            <a:prstGeom prst="rect">
              <a:avLst/>
            </a:prstGeom>
            <a:solidFill>
              <a:srgbClr val="0000FF">
                <a:alpha val="25882"/>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SzTx/>
                <a:buFontTx/>
                <a:buNone/>
              </a:pPr>
              <a:r>
                <a:rPr lang="zh-CN" altLang="en-US" sz="2400">
                  <a:solidFill>
                    <a:srgbClr val="CC3300"/>
                  </a:solidFill>
                  <a:latin typeface="微软雅黑" panose="020B0503020204020204" pitchFamily="34" charset="-122"/>
                  <a:ea typeface="微软雅黑" panose="020B0503020204020204" pitchFamily="34" charset="-122"/>
                </a:rPr>
                <a:t>输出</a:t>
              </a:r>
              <a:endParaRPr lang="en-US" altLang="zh-CN" sz="2400">
                <a:solidFill>
                  <a:srgbClr val="CC3300"/>
                </a:solidFill>
                <a:latin typeface="微软雅黑" panose="020B0503020204020204" pitchFamily="34" charset="-122"/>
                <a:ea typeface="微软雅黑" panose="020B0503020204020204" pitchFamily="34" charset="-122"/>
              </a:endParaRPr>
            </a:p>
            <a:p>
              <a:pPr algn="ctr">
                <a:spcBef>
                  <a:spcPct val="0"/>
                </a:spcBef>
                <a:buSzTx/>
                <a:buFontTx/>
                <a:buNone/>
              </a:pPr>
              <a:r>
                <a:rPr lang="zh-CN" altLang="en-US" sz="2400">
                  <a:solidFill>
                    <a:srgbClr val="CC3300"/>
                  </a:solidFill>
                  <a:latin typeface="微软雅黑" panose="020B0503020204020204" pitchFamily="34" charset="-122"/>
                  <a:ea typeface="微软雅黑" panose="020B0503020204020204" pitchFamily="34" charset="-122"/>
                </a:rPr>
                <a:t>设备</a:t>
              </a:r>
            </a:p>
          </p:txBody>
        </p:sp>
        <p:sp>
          <p:nvSpPr>
            <p:cNvPr id="59487" name="AutoShape 12"/>
            <p:cNvSpPr>
              <a:spLocks noChangeArrowheads="1"/>
            </p:cNvSpPr>
            <p:nvPr/>
          </p:nvSpPr>
          <p:spPr bwMode="auto">
            <a:xfrm>
              <a:off x="5034" y="2614"/>
              <a:ext cx="227" cy="141"/>
            </a:xfrm>
            <a:prstGeom prst="leftRightArrow">
              <a:avLst>
                <a:gd name="adj1" fmla="val 50000"/>
                <a:gd name="adj2" fmla="val 32199"/>
              </a:avLst>
            </a:prstGeom>
            <a:solidFill>
              <a:schemeClr val="bg1"/>
            </a:solidFill>
            <a:ln w="28575"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grpSp>
      <p:sp>
        <p:nvSpPr>
          <p:cNvPr id="548877" name="Text Box 13"/>
          <p:cNvSpPr txBox="1">
            <a:spLocks noChangeArrowheads="1"/>
          </p:cNvSpPr>
          <p:nvPr/>
        </p:nvSpPr>
        <p:spPr bwMode="auto">
          <a:xfrm>
            <a:off x="3986213" y="2124075"/>
            <a:ext cx="1079500" cy="376238"/>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  MAR</a:t>
            </a:r>
          </a:p>
        </p:txBody>
      </p:sp>
      <p:sp>
        <p:nvSpPr>
          <p:cNvPr id="548878" name="Text Box 14"/>
          <p:cNvSpPr txBox="1">
            <a:spLocks noChangeArrowheads="1"/>
          </p:cNvSpPr>
          <p:nvPr/>
        </p:nvSpPr>
        <p:spPr bwMode="auto">
          <a:xfrm>
            <a:off x="4032250" y="5138738"/>
            <a:ext cx="1079500" cy="376237"/>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chemeClr val="accent2"/>
                </a:solidFill>
                <a:latin typeface="微软雅黑" panose="020B0503020204020204" pitchFamily="34" charset="-122"/>
                <a:ea typeface="微软雅黑" panose="020B0503020204020204" pitchFamily="34" charset="-122"/>
              </a:rPr>
              <a:t>  MDR</a:t>
            </a:r>
          </a:p>
        </p:txBody>
      </p:sp>
      <p:sp>
        <p:nvSpPr>
          <p:cNvPr id="548879" name="Line 15"/>
          <p:cNvSpPr>
            <a:spLocks noChangeShapeType="1"/>
          </p:cNvSpPr>
          <p:nvPr/>
        </p:nvSpPr>
        <p:spPr bwMode="auto">
          <a:xfrm>
            <a:off x="2141538" y="2303463"/>
            <a:ext cx="539750" cy="0"/>
          </a:xfrm>
          <a:prstGeom prst="line">
            <a:avLst/>
          </a:prstGeom>
          <a:noFill/>
          <a:ln w="38100">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48880" name="Line 16"/>
          <p:cNvSpPr>
            <a:spLocks noChangeShapeType="1"/>
          </p:cNvSpPr>
          <p:nvPr/>
        </p:nvSpPr>
        <p:spPr bwMode="auto">
          <a:xfrm>
            <a:off x="3716338" y="2303463"/>
            <a:ext cx="271462" cy="0"/>
          </a:xfrm>
          <a:prstGeom prst="line">
            <a:avLst/>
          </a:prstGeom>
          <a:noFill/>
          <a:ln w="38100">
            <a:solidFill>
              <a:srgbClr val="00763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48881" name="Line 17"/>
          <p:cNvSpPr>
            <a:spLocks noChangeShapeType="1"/>
          </p:cNvSpPr>
          <p:nvPr/>
        </p:nvSpPr>
        <p:spPr bwMode="auto">
          <a:xfrm>
            <a:off x="4392613" y="4643438"/>
            <a:ext cx="0" cy="495300"/>
          </a:xfrm>
          <a:prstGeom prst="line">
            <a:avLst/>
          </a:prstGeom>
          <a:noFill/>
          <a:ln w="38100">
            <a:solidFill>
              <a:srgbClr val="3333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548882" name="Group 18"/>
          <p:cNvGrpSpPr>
            <a:grpSpLocks/>
          </p:cNvGrpSpPr>
          <p:nvPr/>
        </p:nvGrpSpPr>
        <p:grpSpPr bwMode="auto">
          <a:xfrm>
            <a:off x="2771775" y="2889250"/>
            <a:ext cx="765175" cy="1484313"/>
            <a:chOff x="3135" y="2472"/>
            <a:chExt cx="454" cy="935"/>
          </a:xfrm>
        </p:grpSpPr>
        <p:grpSp>
          <p:nvGrpSpPr>
            <p:cNvPr id="59476" name="Group 19"/>
            <p:cNvGrpSpPr>
              <a:grpSpLocks/>
            </p:cNvGrpSpPr>
            <p:nvPr/>
          </p:nvGrpSpPr>
          <p:grpSpPr bwMode="auto">
            <a:xfrm flipH="1">
              <a:off x="3135" y="2472"/>
              <a:ext cx="454" cy="935"/>
              <a:chOff x="3078" y="2330"/>
              <a:chExt cx="625" cy="1580"/>
            </a:xfrm>
          </p:grpSpPr>
          <p:sp>
            <p:nvSpPr>
              <p:cNvPr id="59478" name="Line 12"/>
              <p:cNvSpPr>
                <a:spLocks noChangeShapeType="1"/>
              </p:cNvSpPr>
              <p:nvPr/>
            </p:nvSpPr>
            <p:spPr bwMode="auto">
              <a:xfrm flipH="1">
                <a:off x="3078" y="2330"/>
                <a:ext cx="9" cy="69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79" name="Line 13"/>
              <p:cNvSpPr>
                <a:spLocks noChangeShapeType="1"/>
              </p:cNvSpPr>
              <p:nvPr/>
            </p:nvSpPr>
            <p:spPr bwMode="auto">
              <a:xfrm>
                <a:off x="3107" y="2330"/>
                <a:ext cx="592" cy="30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80" name="Line 14"/>
              <p:cNvSpPr>
                <a:spLocks noChangeShapeType="1"/>
              </p:cNvSpPr>
              <p:nvPr/>
            </p:nvSpPr>
            <p:spPr bwMode="auto">
              <a:xfrm>
                <a:off x="3087" y="3018"/>
                <a:ext cx="213" cy="11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81" name="Line 16"/>
              <p:cNvSpPr>
                <a:spLocks noChangeShapeType="1"/>
              </p:cNvSpPr>
              <p:nvPr/>
            </p:nvSpPr>
            <p:spPr bwMode="auto">
              <a:xfrm>
                <a:off x="3693" y="2644"/>
                <a:ext cx="10" cy="45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82" name="Line 18"/>
              <p:cNvSpPr>
                <a:spLocks noChangeShapeType="1"/>
              </p:cNvSpPr>
              <p:nvPr/>
            </p:nvSpPr>
            <p:spPr bwMode="auto">
              <a:xfrm flipV="1">
                <a:off x="3120" y="3256"/>
                <a:ext cx="0" cy="65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83" name="Line 19"/>
              <p:cNvSpPr>
                <a:spLocks noChangeShapeType="1"/>
              </p:cNvSpPr>
              <p:nvPr/>
            </p:nvSpPr>
            <p:spPr bwMode="auto">
              <a:xfrm flipV="1">
                <a:off x="3135" y="3549"/>
                <a:ext cx="564" cy="349"/>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84" name="Line 20"/>
              <p:cNvSpPr>
                <a:spLocks noChangeShapeType="1"/>
              </p:cNvSpPr>
              <p:nvPr/>
            </p:nvSpPr>
            <p:spPr bwMode="auto">
              <a:xfrm flipV="1">
                <a:off x="3121" y="3125"/>
                <a:ext cx="171" cy="1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85" name="Line 22"/>
              <p:cNvSpPr>
                <a:spLocks noChangeShapeType="1"/>
              </p:cNvSpPr>
              <p:nvPr/>
            </p:nvSpPr>
            <p:spPr bwMode="auto">
              <a:xfrm flipV="1">
                <a:off x="3702" y="3067"/>
                <a:ext cx="0" cy="48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9477" name="Rectangle 25"/>
            <p:cNvSpPr>
              <a:spLocks noChangeArrowheads="1"/>
            </p:cNvSpPr>
            <p:nvPr/>
          </p:nvSpPr>
          <p:spPr bwMode="auto">
            <a:xfrm rot="16200000" flipH="1">
              <a:off x="3033" y="2830"/>
              <a:ext cx="510"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742950" indent="-28575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143000" indent="-2286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lnSpc>
                  <a:spcPct val="90000"/>
                </a:lnSpc>
                <a:spcBef>
                  <a:spcPct val="0"/>
                </a:spcBef>
                <a:buSzTx/>
                <a:buFontTx/>
                <a:buNone/>
              </a:pPr>
              <a:r>
                <a:rPr lang="en-US" altLang="zh-CN" sz="2400">
                  <a:cs typeface="Arial" panose="020B0604020202020204" pitchFamily="34" charset="0"/>
                </a:rPr>
                <a:t>ALU</a:t>
              </a:r>
            </a:p>
          </p:txBody>
        </p:sp>
      </p:grpSp>
      <p:grpSp>
        <p:nvGrpSpPr>
          <p:cNvPr id="548893" name="Group 29"/>
          <p:cNvGrpSpPr>
            <a:grpSpLocks/>
          </p:cNvGrpSpPr>
          <p:nvPr/>
        </p:nvGrpSpPr>
        <p:grpSpPr bwMode="auto">
          <a:xfrm>
            <a:off x="3492500" y="3294063"/>
            <a:ext cx="404813" cy="809625"/>
            <a:chOff x="2030" y="2415"/>
            <a:chExt cx="341" cy="510"/>
          </a:xfrm>
        </p:grpSpPr>
        <p:sp>
          <p:nvSpPr>
            <p:cNvPr id="59474" name="Line 30"/>
            <p:cNvSpPr>
              <a:spLocks noChangeShapeType="1"/>
            </p:cNvSpPr>
            <p:nvPr/>
          </p:nvSpPr>
          <p:spPr bwMode="auto">
            <a:xfrm flipH="1">
              <a:off x="2031" y="2415"/>
              <a:ext cx="340"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9475" name="Line 31"/>
            <p:cNvSpPr>
              <a:spLocks noChangeShapeType="1"/>
            </p:cNvSpPr>
            <p:nvPr/>
          </p:nvSpPr>
          <p:spPr bwMode="auto">
            <a:xfrm flipH="1">
              <a:off x="2030" y="2925"/>
              <a:ext cx="340"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548896" name="Text Box 32"/>
          <p:cNvSpPr txBox="1">
            <a:spLocks noChangeArrowheads="1"/>
          </p:cNvSpPr>
          <p:nvPr/>
        </p:nvSpPr>
        <p:spPr bwMode="auto">
          <a:xfrm>
            <a:off x="1781175" y="2798763"/>
            <a:ext cx="450850" cy="1625600"/>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SzTx/>
              <a:buFontTx/>
              <a:buNone/>
            </a:pPr>
            <a:r>
              <a:rPr lang="zh-CN" altLang="en-US" sz="2000">
                <a:latin typeface="微软雅黑" panose="020B0503020204020204" pitchFamily="34" charset="-122"/>
                <a:ea typeface="微软雅黑" panose="020B0503020204020204" pitchFamily="34" charset="-122"/>
              </a:rPr>
              <a:t>标</a:t>
            </a:r>
          </a:p>
          <a:p>
            <a:pPr algn="ctr">
              <a:spcBef>
                <a:spcPct val="0"/>
              </a:spcBef>
              <a:buSzTx/>
              <a:buFontTx/>
              <a:buNone/>
            </a:pPr>
            <a:r>
              <a:rPr lang="zh-CN" altLang="en-US" sz="2000">
                <a:latin typeface="微软雅黑" panose="020B0503020204020204" pitchFamily="34" charset="-122"/>
                <a:ea typeface="微软雅黑" panose="020B0503020204020204" pitchFamily="34" charset="-122"/>
              </a:rPr>
              <a:t>志</a:t>
            </a:r>
          </a:p>
          <a:p>
            <a:pPr algn="ctr">
              <a:spcBef>
                <a:spcPct val="0"/>
              </a:spcBef>
              <a:buSzTx/>
              <a:buFontTx/>
              <a:buNone/>
            </a:pPr>
            <a:r>
              <a:rPr lang="zh-CN" altLang="en-US" sz="2000">
                <a:latin typeface="微软雅黑" panose="020B0503020204020204" pitchFamily="34" charset="-122"/>
                <a:ea typeface="微软雅黑" panose="020B0503020204020204" pitchFamily="34" charset="-122"/>
              </a:rPr>
              <a:t>寄</a:t>
            </a:r>
          </a:p>
          <a:p>
            <a:pPr algn="ctr">
              <a:spcBef>
                <a:spcPct val="0"/>
              </a:spcBef>
              <a:buSzTx/>
              <a:buFontTx/>
              <a:buNone/>
            </a:pPr>
            <a:r>
              <a:rPr lang="zh-CN" altLang="en-US" sz="2000">
                <a:latin typeface="微软雅黑" panose="020B0503020204020204" pitchFamily="34" charset="-122"/>
                <a:ea typeface="微软雅黑" panose="020B0503020204020204" pitchFamily="34" charset="-122"/>
              </a:rPr>
              <a:t>存</a:t>
            </a:r>
          </a:p>
          <a:p>
            <a:pPr algn="ctr">
              <a:spcBef>
                <a:spcPct val="0"/>
              </a:spcBef>
              <a:buSzTx/>
              <a:buFontTx/>
              <a:buNone/>
            </a:pPr>
            <a:r>
              <a:rPr lang="zh-CN" altLang="en-US" sz="2000">
                <a:latin typeface="微软雅黑" panose="020B0503020204020204" pitchFamily="34" charset="-122"/>
                <a:ea typeface="微软雅黑" panose="020B0503020204020204" pitchFamily="34" charset="-122"/>
              </a:rPr>
              <a:t>器</a:t>
            </a:r>
            <a:endParaRPr lang="en-US" altLang="zh-CN" sz="2000">
              <a:latin typeface="微软雅黑" panose="020B0503020204020204" pitchFamily="34" charset="-122"/>
              <a:ea typeface="微软雅黑" panose="020B0503020204020204" pitchFamily="34" charset="-122"/>
            </a:endParaRPr>
          </a:p>
        </p:txBody>
      </p:sp>
      <p:sp>
        <p:nvSpPr>
          <p:cNvPr id="548897" name="Line 33"/>
          <p:cNvSpPr>
            <a:spLocks noChangeShapeType="1"/>
          </p:cNvSpPr>
          <p:nvPr/>
        </p:nvSpPr>
        <p:spPr bwMode="auto">
          <a:xfrm flipH="1">
            <a:off x="2232025" y="3384550"/>
            <a:ext cx="539750"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548898" name="Group 34"/>
          <p:cNvGrpSpPr>
            <a:grpSpLocks/>
          </p:cNvGrpSpPr>
          <p:nvPr/>
        </p:nvGrpSpPr>
        <p:grpSpPr bwMode="auto">
          <a:xfrm>
            <a:off x="1511300" y="2484438"/>
            <a:ext cx="227013" cy="855662"/>
            <a:chOff x="895" y="1905"/>
            <a:chExt cx="143" cy="539"/>
          </a:xfrm>
        </p:grpSpPr>
        <p:sp>
          <p:nvSpPr>
            <p:cNvPr id="59472" name="Line 35"/>
            <p:cNvSpPr>
              <a:spLocks noChangeShapeType="1"/>
            </p:cNvSpPr>
            <p:nvPr/>
          </p:nvSpPr>
          <p:spPr bwMode="auto">
            <a:xfrm flipH="1">
              <a:off x="896" y="2443"/>
              <a:ext cx="142" cy="0"/>
            </a:xfrm>
            <a:prstGeom prst="line">
              <a:avLst/>
            </a:prstGeom>
            <a:noFill/>
            <a:ln w="2857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9473" name="Line 36"/>
            <p:cNvSpPr>
              <a:spLocks noChangeShapeType="1"/>
            </p:cNvSpPr>
            <p:nvPr/>
          </p:nvSpPr>
          <p:spPr bwMode="auto">
            <a:xfrm flipV="1">
              <a:off x="895" y="1905"/>
              <a:ext cx="0" cy="539"/>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548901" name="Line 37"/>
          <p:cNvSpPr>
            <a:spLocks noChangeShapeType="1"/>
          </p:cNvSpPr>
          <p:nvPr/>
        </p:nvSpPr>
        <p:spPr bwMode="auto">
          <a:xfrm flipV="1">
            <a:off x="4527550" y="2528888"/>
            <a:ext cx="0" cy="539750"/>
          </a:xfrm>
          <a:prstGeom prst="line">
            <a:avLst/>
          </a:prstGeom>
          <a:noFill/>
          <a:ln w="381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548902" name="Group 38"/>
          <p:cNvGrpSpPr>
            <a:grpSpLocks/>
          </p:cNvGrpSpPr>
          <p:nvPr/>
        </p:nvGrpSpPr>
        <p:grpSpPr bwMode="auto">
          <a:xfrm>
            <a:off x="2501900" y="3741738"/>
            <a:ext cx="1530350" cy="1487487"/>
            <a:chOff x="1576" y="2924"/>
            <a:chExt cx="964" cy="937"/>
          </a:xfrm>
        </p:grpSpPr>
        <p:sp>
          <p:nvSpPr>
            <p:cNvPr id="59469" name="Line 39"/>
            <p:cNvSpPr>
              <a:spLocks noChangeShapeType="1"/>
            </p:cNvSpPr>
            <p:nvPr/>
          </p:nvSpPr>
          <p:spPr bwMode="auto">
            <a:xfrm>
              <a:off x="1576" y="2924"/>
              <a:ext cx="0" cy="935"/>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9470" name="Line 40"/>
            <p:cNvSpPr>
              <a:spLocks noChangeShapeType="1"/>
            </p:cNvSpPr>
            <p:nvPr/>
          </p:nvSpPr>
          <p:spPr bwMode="auto">
            <a:xfrm>
              <a:off x="1576" y="3861"/>
              <a:ext cx="964"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9471" name="Line 41"/>
            <p:cNvSpPr>
              <a:spLocks noChangeShapeType="1"/>
            </p:cNvSpPr>
            <p:nvPr/>
          </p:nvSpPr>
          <p:spPr bwMode="auto">
            <a:xfrm flipH="1">
              <a:off x="1576" y="2924"/>
              <a:ext cx="171" cy="0"/>
            </a:xfrm>
            <a:prstGeom prst="line">
              <a:avLst/>
            </a:prstGeom>
            <a:noFill/>
            <a:ln w="2857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548906" name="Group 42"/>
          <p:cNvGrpSpPr>
            <a:grpSpLocks/>
          </p:cNvGrpSpPr>
          <p:nvPr/>
        </p:nvGrpSpPr>
        <p:grpSpPr bwMode="auto">
          <a:xfrm>
            <a:off x="3357563" y="4508500"/>
            <a:ext cx="493712" cy="719138"/>
            <a:chOff x="2115" y="3405"/>
            <a:chExt cx="311" cy="453"/>
          </a:xfrm>
        </p:grpSpPr>
        <p:sp>
          <p:nvSpPr>
            <p:cNvPr id="59467" name="Line 43"/>
            <p:cNvSpPr>
              <a:spLocks noChangeShapeType="1"/>
            </p:cNvSpPr>
            <p:nvPr/>
          </p:nvSpPr>
          <p:spPr bwMode="auto">
            <a:xfrm flipV="1">
              <a:off x="2115" y="3405"/>
              <a:ext cx="0" cy="453"/>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9468" name="Line 44"/>
            <p:cNvSpPr>
              <a:spLocks noChangeShapeType="1"/>
            </p:cNvSpPr>
            <p:nvPr/>
          </p:nvSpPr>
          <p:spPr bwMode="auto">
            <a:xfrm>
              <a:off x="2115" y="3407"/>
              <a:ext cx="311"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548909" name="Group 45"/>
          <p:cNvGrpSpPr>
            <a:grpSpLocks/>
          </p:cNvGrpSpPr>
          <p:nvPr/>
        </p:nvGrpSpPr>
        <p:grpSpPr bwMode="auto">
          <a:xfrm>
            <a:off x="1150938" y="2525713"/>
            <a:ext cx="4725987" cy="2298700"/>
            <a:chOff x="725" y="2158"/>
            <a:chExt cx="2977" cy="1448"/>
          </a:xfrm>
        </p:grpSpPr>
        <p:sp>
          <p:nvSpPr>
            <p:cNvPr id="59464" name="Line 46"/>
            <p:cNvSpPr>
              <a:spLocks noChangeShapeType="1"/>
            </p:cNvSpPr>
            <p:nvPr/>
          </p:nvSpPr>
          <p:spPr bwMode="auto">
            <a:xfrm flipV="1">
              <a:off x="725" y="3606"/>
              <a:ext cx="2977" cy="0"/>
            </a:xfrm>
            <a:prstGeom prst="line">
              <a:avLst/>
            </a:prstGeom>
            <a:noFill/>
            <a:ln w="3810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9465" name="Line 47"/>
            <p:cNvSpPr>
              <a:spLocks noChangeShapeType="1"/>
            </p:cNvSpPr>
            <p:nvPr/>
          </p:nvSpPr>
          <p:spPr bwMode="auto">
            <a:xfrm>
              <a:off x="754" y="2158"/>
              <a:ext cx="0" cy="1389"/>
            </a:xfrm>
            <a:prstGeom prst="line">
              <a:avLst/>
            </a:prstGeom>
            <a:noFill/>
            <a:ln w="3810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9466" name="Line 48"/>
            <p:cNvSpPr>
              <a:spLocks noChangeShapeType="1"/>
            </p:cNvSpPr>
            <p:nvPr/>
          </p:nvSpPr>
          <p:spPr bwMode="auto">
            <a:xfrm flipV="1">
              <a:off x="1916" y="3209"/>
              <a:ext cx="0" cy="369"/>
            </a:xfrm>
            <a:prstGeom prst="line">
              <a:avLst/>
            </a:prstGeom>
            <a:noFill/>
            <a:ln w="38100">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548913" name="Text Box 49"/>
          <p:cNvSpPr txBox="1">
            <a:spLocks noChangeArrowheads="1"/>
          </p:cNvSpPr>
          <p:nvPr/>
        </p:nvSpPr>
        <p:spPr bwMode="auto">
          <a:xfrm>
            <a:off x="657225" y="5184775"/>
            <a:ext cx="1035050" cy="376238"/>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FF3300"/>
                </a:solidFill>
                <a:latin typeface="微软雅黑" panose="020B0503020204020204" pitchFamily="34" charset="-122"/>
                <a:ea typeface="微软雅黑" panose="020B0503020204020204" pitchFamily="34" charset="-122"/>
              </a:rPr>
              <a:t>    </a:t>
            </a:r>
            <a:r>
              <a:rPr lang="en-US" altLang="zh-CN">
                <a:solidFill>
                  <a:schemeClr val="hlink"/>
                </a:solidFill>
                <a:latin typeface="微软雅黑" panose="020B0503020204020204" pitchFamily="34" charset="-122"/>
                <a:ea typeface="微软雅黑" panose="020B0503020204020204" pitchFamily="34" charset="-122"/>
              </a:rPr>
              <a:t>IR</a:t>
            </a:r>
          </a:p>
        </p:txBody>
      </p:sp>
      <p:sp>
        <p:nvSpPr>
          <p:cNvPr id="548914" name="Line 50"/>
          <p:cNvSpPr>
            <a:spLocks noChangeShapeType="1"/>
          </p:cNvSpPr>
          <p:nvPr/>
        </p:nvSpPr>
        <p:spPr bwMode="auto">
          <a:xfrm flipH="1">
            <a:off x="1692275" y="5408613"/>
            <a:ext cx="2341563" cy="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48915" name="Line 51"/>
          <p:cNvSpPr>
            <a:spLocks noChangeShapeType="1"/>
          </p:cNvSpPr>
          <p:nvPr/>
        </p:nvSpPr>
        <p:spPr bwMode="auto">
          <a:xfrm flipV="1">
            <a:off x="836613" y="2484438"/>
            <a:ext cx="0" cy="2700337"/>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548916" name="Group 52"/>
          <p:cNvGrpSpPr>
            <a:grpSpLocks/>
          </p:cNvGrpSpPr>
          <p:nvPr/>
        </p:nvGrpSpPr>
        <p:grpSpPr bwMode="auto">
          <a:xfrm>
            <a:off x="5292725" y="1719263"/>
            <a:ext cx="1262063" cy="3870325"/>
            <a:chOff x="3333" y="1650"/>
            <a:chExt cx="795" cy="2438"/>
          </a:xfrm>
        </p:grpSpPr>
        <p:sp>
          <p:nvSpPr>
            <p:cNvPr id="59457" name="Text Box 53"/>
            <p:cNvSpPr txBox="1">
              <a:spLocks noChangeArrowheads="1"/>
            </p:cNvSpPr>
            <p:nvPr/>
          </p:nvSpPr>
          <p:spPr bwMode="auto">
            <a:xfrm>
              <a:off x="3447" y="1650"/>
              <a:ext cx="539"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zh-CN" altLang="en-US" sz="2000">
                  <a:solidFill>
                    <a:srgbClr val="008000"/>
                  </a:solidFill>
                  <a:latin typeface="微软雅黑" panose="020B0503020204020204" pitchFamily="34" charset="-122"/>
                  <a:ea typeface="微软雅黑" panose="020B0503020204020204" pitchFamily="34" charset="-122"/>
                </a:rPr>
                <a:t>地址</a:t>
              </a:r>
            </a:p>
          </p:txBody>
        </p:sp>
        <p:sp>
          <p:nvSpPr>
            <p:cNvPr id="59458" name="AutoShape 54"/>
            <p:cNvSpPr>
              <a:spLocks noChangeArrowheads="1"/>
            </p:cNvSpPr>
            <p:nvPr/>
          </p:nvSpPr>
          <p:spPr bwMode="auto">
            <a:xfrm>
              <a:off x="3362" y="2756"/>
              <a:ext cx="765" cy="284"/>
            </a:xfrm>
            <a:prstGeom prst="leftRightArrow">
              <a:avLst>
                <a:gd name="adj1" fmla="val 50000"/>
                <a:gd name="adj2" fmla="val 53873"/>
              </a:avLst>
            </a:prstGeom>
            <a:solidFill>
              <a:schemeClr val="bg1"/>
            </a:solidFill>
            <a:ln w="28575"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9459" name="Text Box 55"/>
            <p:cNvSpPr txBox="1">
              <a:spLocks noChangeArrowheads="1"/>
            </p:cNvSpPr>
            <p:nvPr/>
          </p:nvSpPr>
          <p:spPr bwMode="auto">
            <a:xfrm>
              <a:off x="3532" y="3634"/>
              <a:ext cx="482"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zh-CN" altLang="en-US" sz="2000">
                  <a:solidFill>
                    <a:srgbClr val="3333CC"/>
                  </a:solidFill>
                  <a:latin typeface="微软雅黑" panose="020B0503020204020204" pitchFamily="34" charset="-122"/>
                  <a:ea typeface="微软雅黑" panose="020B0503020204020204" pitchFamily="34" charset="-122"/>
                </a:rPr>
                <a:t>数据</a:t>
              </a:r>
            </a:p>
          </p:txBody>
        </p:sp>
        <p:sp>
          <p:nvSpPr>
            <p:cNvPr id="59460" name="AutoShape 56"/>
            <p:cNvSpPr>
              <a:spLocks noChangeArrowheads="1"/>
            </p:cNvSpPr>
            <p:nvPr/>
          </p:nvSpPr>
          <p:spPr bwMode="auto">
            <a:xfrm>
              <a:off x="3334" y="3804"/>
              <a:ext cx="794" cy="284"/>
            </a:xfrm>
            <a:prstGeom prst="leftRightArrow">
              <a:avLst>
                <a:gd name="adj1" fmla="val 50000"/>
                <a:gd name="adj2" fmla="val 55915"/>
              </a:avLst>
            </a:prstGeom>
            <a:solidFill>
              <a:schemeClr val="bg1"/>
            </a:solidFill>
            <a:ln w="28575" algn="ctr">
              <a:solidFill>
                <a:srgbClr val="3333CC"/>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9461" name="Text Box 57"/>
            <p:cNvSpPr txBox="1">
              <a:spLocks noChangeArrowheads="1"/>
            </p:cNvSpPr>
            <p:nvPr/>
          </p:nvSpPr>
          <p:spPr bwMode="auto">
            <a:xfrm>
              <a:off x="3504" y="2534"/>
              <a:ext cx="539"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zh-CN" altLang="en-US" sz="2000">
                  <a:solidFill>
                    <a:srgbClr val="FF3300"/>
                  </a:solidFill>
                  <a:latin typeface="微软雅黑" panose="020B0503020204020204" pitchFamily="34" charset="-122"/>
                  <a:ea typeface="微软雅黑" panose="020B0503020204020204" pitchFamily="34" charset="-122"/>
                </a:rPr>
                <a:t>控制</a:t>
              </a:r>
            </a:p>
          </p:txBody>
        </p:sp>
        <p:sp>
          <p:nvSpPr>
            <p:cNvPr id="59462" name="AutoShape 58"/>
            <p:cNvSpPr>
              <a:spLocks noChangeArrowheads="1"/>
            </p:cNvSpPr>
            <p:nvPr/>
          </p:nvSpPr>
          <p:spPr bwMode="auto">
            <a:xfrm>
              <a:off x="3333" y="1843"/>
              <a:ext cx="794" cy="341"/>
            </a:xfrm>
            <a:prstGeom prst="rightArrow">
              <a:avLst>
                <a:gd name="adj1" fmla="val 50000"/>
                <a:gd name="adj2" fmla="val 58211"/>
              </a:avLst>
            </a:prstGeom>
            <a:solidFill>
              <a:schemeClr val="bg1"/>
            </a:solidFill>
            <a:ln w="28575" algn="ctr">
              <a:solidFill>
                <a:srgbClr val="008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9463" name="Line 59"/>
            <p:cNvSpPr>
              <a:spLocks noChangeShapeType="1"/>
            </p:cNvSpPr>
            <p:nvPr/>
          </p:nvSpPr>
          <p:spPr bwMode="auto">
            <a:xfrm flipV="1">
              <a:off x="3731" y="2982"/>
              <a:ext cx="0" cy="624"/>
            </a:xfrm>
            <a:prstGeom prst="line">
              <a:avLst/>
            </a:prstGeom>
            <a:noFill/>
            <a:ln w="38100">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548924" name="Group 60"/>
          <p:cNvGrpSpPr>
            <a:grpSpLocks/>
          </p:cNvGrpSpPr>
          <p:nvPr/>
        </p:nvGrpSpPr>
        <p:grpSpPr bwMode="auto">
          <a:xfrm>
            <a:off x="3490913" y="2568575"/>
            <a:ext cx="1755775" cy="2127250"/>
            <a:chOff x="2199" y="2185"/>
            <a:chExt cx="1106" cy="1340"/>
          </a:xfrm>
        </p:grpSpPr>
        <p:sp>
          <p:nvSpPr>
            <p:cNvPr id="59445" name="Text Box 61"/>
            <p:cNvSpPr txBox="1">
              <a:spLocks noChangeArrowheads="1"/>
            </p:cNvSpPr>
            <p:nvPr/>
          </p:nvSpPr>
          <p:spPr bwMode="auto">
            <a:xfrm>
              <a:off x="2199" y="2185"/>
              <a:ext cx="737" cy="288"/>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sz="2400">
                  <a:latin typeface="微软雅黑" panose="020B0503020204020204" pitchFamily="34" charset="-122"/>
                  <a:ea typeface="微软雅黑" panose="020B0503020204020204" pitchFamily="34" charset="-122"/>
                </a:rPr>
                <a:t>GPRs</a:t>
              </a:r>
            </a:p>
          </p:txBody>
        </p:sp>
        <p:grpSp>
          <p:nvGrpSpPr>
            <p:cNvPr id="59446" name="Group 62"/>
            <p:cNvGrpSpPr>
              <a:grpSpLocks/>
            </p:cNvGrpSpPr>
            <p:nvPr/>
          </p:nvGrpSpPr>
          <p:grpSpPr bwMode="auto">
            <a:xfrm>
              <a:off x="2452" y="2500"/>
              <a:ext cx="853" cy="1025"/>
              <a:chOff x="2398" y="2273"/>
              <a:chExt cx="853" cy="1025"/>
            </a:xfrm>
          </p:grpSpPr>
          <p:grpSp>
            <p:nvGrpSpPr>
              <p:cNvPr id="59448" name="Group 63"/>
              <p:cNvGrpSpPr>
                <a:grpSpLocks/>
              </p:cNvGrpSpPr>
              <p:nvPr/>
            </p:nvGrpSpPr>
            <p:grpSpPr bwMode="auto">
              <a:xfrm>
                <a:off x="2398" y="2273"/>
                <a:ext cx="652" cy="992"/>
                <a:chOff x="2228" y="1678"/>
                <a:chExt cx="737" cy="992"/>
              </a:xfrm>
            </p:grpSpPr>
            <p:sp>
              <p:nvSpPr>
                <p:cNvPr id="59453" name="Rectangle 64"/>
                <p:cNvSpPr>
                  <a:spLocks noChangeArrowheads="1"/>
                </p:cNvSpPr>
                <p:nvPr/>
              </p:nvSpPr>
              <p:spPr bwMode="auto">
                <a:xfrm>
                  <a:off x="2228" y="1678"/>
                  <a:ext cx="737" cy="992"/>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9454" name="Line 65"/>
                <p:cNvSpPr>
                  <a:spLocks noChangeShapeType="1"/>
                </p:cNvSpPr>
                <p:nvPr/>
              </p:nvSpPr>
              <p:spPr bwMode="auto">
                <a:xfrm>
                  <a:off x="2228" y="1933"/>
                  <a:ext cx="7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9455" name="Line 66"/>
                <p:cNvSpPr>
                  <a:spLocks noChangeShapeType="1"/>
                </p:cNvSpPr>
                <p:nvPr/>
              </p:nvSpPr>
              <p:spPr bwMode="auto">
                <a:xfrm>
                  <a:off x="2228" y="2188"/>
                  <a:ext cx="7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9456" name="Line 67"/>
                <p:cNvSpPr>
                  <a:spLocks noChangeShapeType="1"/>
                </p:cNvSpPr>
                <p:nvPr/>
              </p:nvSpPr>
              <p:spPr bwMode="auto">
                <a:xfrm>
                  <a:off x="2228" y="2415"/>
                  <a:ext cx="7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59449" name="Text Box 68"/>
              <p:cNvSpPr txBox="1">
                <a:spLocks noChangeArrowheads="1"/>
              </p:cNvSpPr>
              <p:nvPr/>
            </p:nvSpPr>
            <p:spPr bwMode="auto">
              <a:xfrm>
                <a:off x="3051" y="2282"/>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latin typeface="微软雅黑" panose="020B0503020204020204" pitchFamily="34" charset="-122"/>
                    <a:ea typeface="微软雅黑" panose="020B0503020204020204" pitchFamily="34" charset="-122"/>
                  </a:rPr>
                  <a:t>0</a:t>
                </a:r>
              </a:p>
            </p:txBody>
          </p:sp>
          <p:sp>
            <p:nvSpPr>
              <p:cNvPr id="59450" name="Text Box 69"/>
              <p:cNvSpPr txBox="1">
                <a:spLocks noChangeArrowheads="1"/>
              </p:cNvSpPr>
              <p:nvPr/>
            </p:nvSpPr>
            <p:spPr bwMode="auto">
              <a:xfrm>
                <a:off x="3052" y="2525"/>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latin typeface="微软雅黑" panose="020B0503020204020204" pitchFamily="34" charset="-122"/>
                    <a:ea typeface="微软雅黑" panose="020B0503020204020204" pitchFamily="34" charset="-122"/>
                  </a:rPr>
                  <a:t>1</a:t>
                </a:r>
              </a:p>
            </p:txBody>
          </p:sp>
          <p:sp>
            <p:nvSpPr>
              <p:cNvPr id="59451" name="Text Box 70"/>
              <p:cNvSpPr txBox="1">
                <a:spLocks noChangeArrowheads="1"/>
              </p:cNvSpPr>
              <p:nvPr/>
            </p:nvSpPr>
            <p:spPr bwMode="auto">
              <a:xfrm>
                <a:off x="3052" y="2784"/>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latin typeface="微软雅黑" panose="020B0503020204020204" pitchFamily="34" charset="-122"/>
                    <a:ea typeface="微软雅黑" panose="020B0503020204020204" pitchFamily="34" charset="-122"/>
                  </a:rPr>
                  <a:t>2</a:t>
                </a:r>
              </a:p>
            </p:txBody>
          </p:sp>
          <p:sp>
            <p:nvSpPr>
              <p:cNvPr id="59452" name="Text Box 71"/>
              <p:cNvSpPr txBox="1">
                <a:spLocks noChangeArrowheads="1"/>
              </p:cNvSpPr>
              <p:nvPr/>
            </p:nvSpPr>
            <p:spPr bwMode="auto">
              <a:xfrm>
                <a:off x="3051" y="3067"/>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latin typeface="微软雅黑" panose="020B0503020204020204" pitchFamily="34" charset="-122"/>
                    <a:ea typeface="微软雅黑" panose="020B0503020204020204" pitchFamily="34" charset="-122"/>
                  </a:rPr>
                  <a:t>3</a:t>
                </a:r>
              </a:p>
            </p:txBody>
          </p:sp>
        </p:grpSp>
        <p:sp>
          <p:nvSpPr>
            <p:cNvPr id="59447" name="Rectangle 72"/>
            <p:cNvSpPr>
              <a:spLocks noChangeArrowheads="1"/>
            </p:cNvSpPr>
            <p:nvPr/>
          </p:nvSpPr>
          <p:spPr bwMode="auto">
            <a:xfrm>
              <a:off x="2455" y="2500"/>
              <a:ext cx="652" cy="992"/>
            </a:xfrm>
            <a:prstGeom prst="rect">
              <a:avLst/>
            </a:prstGeom>
            <a:solidFill>
              <a:srgbClr val="008000">
                <a:alpha val="16862"/>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grpSp>
      <p:grpSp>
        <p:nvGrpSpPr>
          <p:cNvPr id="548937" name="Group 73"/>
          <p:cNvGrpSpPr>
            <a:grpSpLocks/>
          </p:cNvGrpSpPr>
          <p:nvPr/>
        </p:nvGrpSpPr>
        <p:grpSpPr bwMode="auto">
          <a:xfrm>
            <a:off x="6551613" y="1584325"/>
            <a:ext cx="1397000" cy="4049713"/>
            <a:chOff x="4127" y="1565"/>
            <a:chExt cx="880" cy="2551"/>
          </a:xfrm>
        </p:grpSpPr>
        <p:grpSp>
          <p:nvGrpSpPr>
            <p:cNvPr id="59425" name="Group 74"/>
            <p:cNvGrpSpPr>
              <a:grpSpLocks/>
            </p:cNvGrpSpPr>
            <p:nvPr/>
          </p:nvGrpSpPr>
          <p:grpSpPr bwMode="auto">
            <a:xfrm>
              <a:off x="4127" y="1565"/>
              <a:ext cx="880" cy="2551"/>
              <a:chOff x="4156" y="1565"/>
              <a:chExt cx="908" cy="2551"/>
            </a:xfrm>
          </p:grpSpPr>
          <p:sp>
            <p:nvSpPr>
              <p:cNvPr id="59427" name="Text Box 75"/>
              <p:cNvSpPr txBox="1">
                <a:spLocks noChangeArrowheads="1"/>
              </p:cNvSpPr>
              <p:nvPr/>
            </p:nvSpPr>
            <p:spPr bwMode="auto">
              <a:xfrm>
                <a:off x="4156" y="1565"/>
                <a:ext cx="737" cy="288"/>
              </a:xfrm>
              <a:prstGeom prst="rect">
                <a:avLst/>
              </a:prstGeom>
              <a:solidFill>
                <a:srgbClr val="0000FF">
                  <a:alpha val="25882"/>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zh-CN" altLang="en-US" sz="2400">
                    <a:latin typeface="微软雅黑" panose="020B0503020204020204" pitchFamily="34" charset="-122"/>
                    <a:ea typeface="微软雅黑" panose="020B0503020204020204" pitchFamily="34" charset="-122"/>
                  </a:rPr>
                  <a:t>存储器</a:t>
                </a:r>
              </a:p>
            </p:txBody>
          </p:sp>
          <p:grpSp>
            <p:nvGrpSpPr>
              <p:cNvPr id="59428" name="Group 76"/>
              <p:cNvGrpSpPr>
                <a:grpSpLocks/>
              </p:cNvGrpSpPr>
              <p:nvPr/>
            </p:nvGrpSpPr>
            <p:grpSpPr bwMode="auto">
              <a:xfrm>
                <a:off x="4156" y="1877"/>
                <a:ext cx="737" cy="2211"/>
                <a:chOff x="3447" y="1423"/>
                <a:chExt cx="879" cy="2211"/>
              </a:xfrm>
            </p:grpSpPr>
            <p:sp>
              <p:nvSpPr>
                <p:cNvPr id="59437" name="Rectangle 77"/>
                <p:cNvSpPr>
                  <a:spLocks noChangeArrowheads="1"/>
                </p:cNvSpPr>
                <p:nvPr/>
              </p:nvSpPr>
              <p:spPr bwMode="auto">
                <a:xfrm>
                  <a:off x="3447" y="1423"/>
                  <a:ext cx="879" cy="2211"/>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9438" name="Line 78"/>
                <p:cNvSpPr>
                  <a:spLocks noChangeShapeType="1"/>
                </p:cNvSpPr>
                <p:nvPr/>
              </p:nvSpPr>
              <p:spPr bwMode="auto">
                <a:xfrm>
                  <a:off x="3447" y="1678"/>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9439" name="Line 79"/>
                <p:cNvSpPr>
                  <a:spLocks noChangeShapeType="1"/>
                </p:cNvSpPr>
                <p:nvPr/>
              </p:nvSpPr>
              <p:spPr bwMode="auto">
                <a:xfrm>
                  <a:off x="3447" y="1962"/>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9440" name="Line 80"/>
                <p:cNvSpPr>
                  <a:spLocks noChangeShapeType="1"/>
                </p:cNvSpPr>
                <p:nvPr/>
              </p:nvSpPr>
              <p:spPr bwMode="auto">
                <a:xfrm>
                  <a:off x="3447" y="2245"/>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9441" name="Line 81"/>
                <p:cNvSpPr>
                  <a:spLocks noChangeShapeType="1"/>
                </p:cNvSpPr>
                <p:nvPr/>
              </p:nvSpPr>
              <p:spPr bwMode="auto">
                <a:xfrm>
                  <a:off x="3447" y="2529"/>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9442" name="Line 82"/>
                <p:cNvSpPr>
                  <a:spLocks noChangeShapeType="1"/>
                </p:cNvSpPr>
                <p:nvPr/>
              </p:nvSpPr>
              <p:spPr bwMode="auto">
                <a:xfrm>
                  <a:off x="3447" y="2812"/>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9443" name="Line 83"/>
                <p:cNvSpPr>
                  <a:spLocks noChangeShapeType="1"/>
                </p:cNvSpPr>
                <p:nvPr/>
              </p:nvSpPr>
              <p:spPr bwMode="auto">
                <a:xfrm>
                  <a:off x="3447" y="3096"/>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9444" name="Line 84"/>
                <p:cNvSpPr>
                  <a:spLocks noChangeShapeType="1"/>
                </p:cNvSpPr>
                <p:nvPr/>
              </p:nvSpPr>
              <p:spPr bwMode="auto">
                <a:xfrm>
                  <a:off x="3447" y="3379"/>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59429" name="Text Box 85"/>
              <p:cNvSpPr txBox="1">
                <a:spLocks noChangeArrowheads="1"/>
              </p:cNvSpPr>
              <p:nvPr/>
            </p:nvSpPr>
            <p:spPr bwMode="auto">
              <a:xfrm>
                <a:off x="4864" y="1941"/>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0</a:t>
                </a:r>
              </a:p>
            </p:txBody>
          </p:sp>
          <p:sp>
            <p:nvSpPr>
              <p:cNvPr id="59430" name="Text Box 86"/>
              <p:cNvSpPr txBox="1">
                <a:spLocks noChangeArrowheads="1"/>
              </p:cNvSpPr>
              <p:nvPr/>
            </p:nvSpPr>
            <p:spPr bwMode="auto">
              <a:xfrm>
                <a:off x="4865" y="2160"/>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1</a:t>
                </a:r>
              </a:p>
            </p:txBody>
          </p:sp>
          <p:sp>
            <p:nvSpPr>
              <p:cNvPr id="59431" name="Text Box 87"/>
              <p:cNvSpPr txBox="1">
                <a:spLocks noChangeArrowheads="1"/>
              </p:cNvSpPr>
              <p:nvPr/>
            </p:nvSpPr>
            <p:spPr bwMode="auto">
              <a:xfrm>
                <a:off x="4865" y="2472"/>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2</a:t>
                </a:r>
              </a:p>
            </p:txBody>
          </p:sp>
          <p:sp>
            <p:nvSpPr>
              <p:cNvPr id="59432" name="Text Box 88"/>
              <p:cNvSpPr txBox="1">
                <a:spLocks noChangeArrowheads="1"/>
              </p:cNvSpPr>
              <p:nvPr/>
            </p:nvSpPr>
            <p:spPr bwMode="auto">
              <a:xfrm>
                <a:off x="4864" y="2755"/>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3</a:t>
                </a:r>
              </a:p>
            </p:txBody>
          </p:sp>
          <p:sp>
            <p:nvSpPr>
              <p:cNvPr id="59433" name="Text Box 89"/>
              <p:cNvSpPr txBox="1">
                <a:spLocks noChangeArrowheads="1"/>
              </p:cNvSpPr>
              <p:nvPr/>
            </p:nvSpPr>
            <p:spPr bwMode="auto">
              <a:xfrm>
                <a:off x="4865" y="2982"/>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4</a:t>
                </a:r>
              </a:p>
            </p:txBody>
          </p:sp>
          <p:sp>
            <p:nvSpPr>
              <p:cNvPr id="59434" name="Text Box 90"/>
              <p:cNvSpPr txBox="1">
                <a:spLocks noChangeArrowheads="1"/>
              </p:cNvSpPr>
              <p:nvPr/>
            </p:nvSpPr>
            <p:spPr bwMode="auto">
              <a:xfrm>
                <a:off x="4865" y="3322"/>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5</a:t>
                </a:r>
              </a:p>
            </p:txBody>
          </p:sp>
          <p:sp>
            <p:nvSpPr>
              <p:cNvPr id="59435" name="Text Box 91"/>
              <p:cNvSpPr txBox="1">
                <a:spLocks noChangeArrowheads="1"/>
              </p:cNvSpPr>
              <p:nvPr/>
            </p:nvSpPr>
            <p:spPr bwMode="auto">
              <a:xfrm>
                <a:off x="4864" y="3578"/>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6</a:t>
                </a:r>
              </a:p>
            </p:txBody>
          </p:sp>
          <p:sp>
            <p:nvSpPr>
              <p:cNvPr id="59436" name="Text Box 92"/>
              <p:cNvSpPr txBox="1">
                <a:spLocks noChangeArrowheads="1"/>
              </p:cNvSpPr>
              <p:nvPr/>
            </p:nvSpPr>
            <p:spPr bwMode="auto">
              <a:xfrm>
                <a:off x="4864" y="3885"/>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7</a:t>
                </a:r>
              </a:p>
            </p:txBody>
          </p:sp>
        </p:grpSp>
        <p:sp>
          <p:nvSpPr>
            <p:cNvPr id="59426" name="Rectangle 93"/>
            <p:cNvSpPr>
              <a:spLocks noChangeArrowheads="1"/>
            </p:cNvSpPr>
            <p:nvPr/>
          </p:nvSpPr>
          <p:spPr bwMode="auto">
            <a:xfrm>
              <a:off x="4127" y="1877"/>
              <a:ext cx="708" cy="2211"/>
            </a:xfrm>
            <a:prstGeom prst="rect">
              <a:avLst/>
            </a:prstGeom>
            <a:solidFill>
              <a:srgbClr val="008000">
                <a:alpha val="16862"/>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grpSp>
      <p:sp>
        <p:nvSpPr>
          <p:cNvPr id="548958" name="Text Box 94"/>
          <p:cNvSpPr txBox="1">
            <a:spLocks noChangeArrowheads="1"/>
          </p:cNvSpPr>
          <p:nvPr/>
        </p:nvSpPr>
        <p:spPr bwMode="auto">
          <a:xfrm>
            <a:off x="206375" y="773113"/>
            <a:ext cx="6345238"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10000"/>
              </a:spcBef>
              <a:buSzTx/>
              <a:buFontTx/>
              <a:buNone/>
            </a:pPr>
            <a:r>
              <a:rPr lang="zh-CN" altLang="en-US" sz="2400">
                <a:latin typeface="微软雅黑" panose="020B0503020204020204" pitchFamily="34" charset="-122"/>
                <a:ea typeface="微软雅黑" panose="020B0503020204020204" pitchFamily="34" charset="-122"/>
              </a:rPr>
              <a:t>你还记得冯</a:t>
            </a:r>
            <a:r>
              <a:rPr lang="en-US" altLang="zh-CN" sz="24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诺依曼计算机结构的特点吗？</a:t>
            </a:r>
          </a:p>
        </p:txBody>
      </p:sp>
      <p:sp>
        <p:nvSpPr>
          <p:cNvPr id="548959" name="Rectangle 95"/>
          <p:cNvSpPr>
            <a:spLocks noChangeArrowheads="1"/>
          </p:cNvSpPr>
          <p:nvPr/>
        </p:nvSpPr>
        <p:spPr bwMode="auto">
          <a:xfrm>
            <a:off x="6821488" y="5949950"/>
            <a:ext cx="1860550" cy="4270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zh-CN" altLang="en-US" sz="2200">
                <a:solidFill>
                  <a:srgbClr val="3333CC"/>
                </a:solidFill>
                <a:latin typeface="微软雅黑" panose="020B0503020204020204" pitchFamily="34" charset="-122"/>
                <a:ea typeface="微软雅黑" panose="020B0503020204020204" pitchFamily="34" charset="-122"/>
              </a:rPr>
              <a:t>工厂、饭店？</a:t>
            </a:r>
          </a:p>
        </p:txBody>
      </p:sp>
      <p:sp>
        <p:nvSpPr>
          <p:cNvPr id="548960" name="Text Box 96"/>
          <p:cNvSpPr txBox="1">
            <a:spLocks noChangeArrowheads="1"/>
          </p:cNvSpPr>
          <p:nvPr/>
        </p:nvSpPr>
        <p:spPr bwMode="auto">
          <a:xfrm>
            <a:off x="341313" y="6400800"/>
            <a:ext cx="6884987"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zh-CN" altLang="en-US" sz="2400">
                <a:solidFill>
                  <a:srgbClr val="3333CC"/>
                </a:solidFill>
                <a:latin typeface="微软雅黑" panose="020B0503020204020204" pitchFamily="34" charset="-122"/>
                <a:ea typeface="微软雅黑" panose="020B0503020204020204" pitchFamily="34" charset="-122"/>
              </a:rPr>
              <a:t>计算机是如何工作的呢？</a:t>
            </a:r>
          </a:p>
        </p:txBody>
      </p:sp>
      <p:sp>
        <p:nvSpPr>
          <p:cNvPr id="548961" name="Text Box 97"/>
          <p:cNvSpPr txBox="1">
            <a:spLocks noChangeArrowheads="1"/>
          </p:cNvSpPr>
          <p:nvPr/>
        </p:nvSpPr>
        <p:spPr bwMode="auto">
          <a:xfrm>
            <a:off x="296863" y="5949950"/>
            <a:ext cx="6345237"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10000"/>
              </a:spcBef>
              <a:buSzTx/>
              <a:buFontTx/>
              <a:buNone/>
            </a:pPr>
            <a:r>
              <a:rPr lang="zh-CN" altLang="en-US" sz="2400">
                <a:latin typeface="微软雅黑" panose="020B0503020204020204" pitchFamily="34" charset="-122"/>
                <a:ea typeface="微软雅黑" panose="020B0503020204020204" pitchFamily="34" charset="-122"/>
              </a:rPr>
              <a:t>你能想到计算机相当于现实生活中的什么呢？</a:t>
            </a:r>
          </a:p>
        </p:txBody>
      </p:sp>
      <p:sp>
        <p:nvSpPr>
          <p:cNvPr id="548962" name="Rectangle 98"/>
          <p:cNvSpPr>
            <a:spLocks noChangeArrowheads="1"/>
          </p:cNvSpPr>
          <p:nvPr/>
        </p:nvSpPr>
        <p:spPr bwMode="auto">
          <a:xfrm>
            <a:off x="206375" y="1358900"/>
            <a:ext cx="7740650" cy="4545013"/>
          </a:xfrm>
          <a:prstGeom prst="rect">
            <a:avLst/>
          </a:prstGeom>
          <a:noFill/>
          <a:ln w="19050">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9424" name="Rectangle 99"/>
          <p:cNvSpPr>
            <a:spLocks noGrp="1" noChangeArrowheads="1"/>
          </p:cNvSpPr>
          <p:nvPr>
            <p:ph type="title"/>
          </p:nvPr>
        </p:nvSpPr>
        <p:spPr>
          <a:xfrm>
            <a:off x="457200" y="98425"/>
            <a:ext cx="8229600" cy="561975"/>
          </a:xfrm>
        </p:spPr>
        <p:txBody>
          <a:bodyPr/>
          <a:lstStyle/>
          <a:p>
            <a:r>
              <a:rPr lang="zh-CN" altLang="en-US" sz="3600"/>
              <a:t>现代计算机结构模型</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33</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48958">
                                            <p:txEl>
                                              <p:pRg st="0" end="0"/>
                                            </p:txEl>
                                          </p:spTgt>
                                        </p:tgtEl>
                                        <p:attrNameLst>
                                          <p:attrName>style.visibility</p:attrName>
                                        </p:attrNameLst>
                                      </p:cBhvr>
                                      <p:to>
                                        <p:strVal val="visible"/>
                                      </p:to>
                                    </p:set>
                                    <p:animEffect transition="in" filter="blinds(horizontal)">
                                      <p:cBhvr>
                                        <p:cTn id="7" dur="500"/>
                                        <p:tgtEl>
                                          <p:spTgt spid="54895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48937"/>
                                        </p:tgtEl>
                                        <p:attrNameLst>
                                          <p:attrName>style.visibility</p:attrName>
                                        </p:attrNameLst>
                                      </p:cBhvr>
                                      <p:to>
                                        <p:strVal val="visible"/>
                                      </p:to>
                                    </p:set>
                                    <p:animEffect transition="in" filter="blinds(horizontal)">
                                      <p:cBhvr>
                                        <p:cTn id="12" dur="500"/>
                                        <p:tgtEl>
                                          <p:spTgt spid="54893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48866"/>
                                        </p:tgtEl>
                                        <p:attrNameLst>
                                          <p:attrName>style.visibility</p:attrName>
                                        </p:attrNameLst>
                                      </p:cBhvr>
                                      <p:to>
                                        <p:strVal val="visible"/>
                                      </p:to>
                                    </p:set>
                                    <p:animEffect transition="in" filter="blinds(horizontal)">
                                      <p:cBhvr>
                                        <p:cTn id="17" dur="500"/>
                                        <p:tgtEl>
                                          <p:spTgt spid="54886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48882"/>
                                        </p:tgtEl>
                                        <p:attrNameLst>
                                          <p:attrName>style.visibility</p:attrName>
                                        </p:attrNameLst>
                                      </p:cBhvr>
                                      <p:to>
                                        <p:strVal val="visible"/>
                                      </p:to>
                                    </p:set>
                                    <p:animEffect transition="in" filter="blinds(horizontal)">
                                      <p:cBhvr>
                                        <p:cTn id="22" dur="500"/>
                                        <p:tgtEl>
                                          <p:spTgt spid="54888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48924"/>
                                        </p:tgtEl>
                                        <p:attrNameLst>
                                          <p:attrName>style.visibility</p:attrName>
                                        </p:attrNameLst>
                                      </p:cBhvr>
                                      <p:to>
                                        <p:strVal val="visible"/>
                                      </p:to>
                                    </p:set>
                                    <p:animEffect transition="in" filter="blinds(horizontal)">
                                      <p:cBhvr>
                                        <p:cTn id="27" dur="500"/>
                                        <p:tgtEl>
                                          <p:spTgt spid="54892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48893"/>
                                        </p:tgtEl>
                                        <p:attrNameLst>
                                          <p:attrName>style.visibility</p:attrName>
                                        </p:attrNameLst>
                                      </p:cBhvr>
                                      <p:to>
                                        <p:strVal val="visible"/>
                                      </p:to>
                                    </p:set>
                                    <p:animEffect transition="in" filter="blinds(horizontal)">
                                      <p:cBhvr>
                                        <p:cTn id="32" dur="500"/>
                                        <p:tgtEl>
                                          <p:spTgt spid="54889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548902"/>
                                        </p:tgtEl>
                                        <p:attrNameLst>
                                          <p:attrName>style.visibility</p:attrName>
                                        </p:attrNameLst>
                                      </p:cBhvr>
                                      <p:to>
                                        <p:strVal val="visible"/>
                                      </p:to>
                                    </p:set>
                                    <p:animEffect transition="in" filter="blinds(horizontal)">
                                      <p:cBhvr>
                                        <p:cTn id="37" dur="500"/>
                                        <p:tgtEl>
                                          <p:spTgt spid="54890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548906"/>
                                        </p:tgtEl>
                                        <p:attrNameLst>
                                          <p:attrName>style.visibility</p:attrName>
                                        </p:attrNameLst>
                                      </p:cBhvr>
                                      <p:to>
                                        <p:strVal val="visible"/>
                                      </p:to>
                                    </p:set>
                                    <p:animEffect transition="in" filter="blinds(horizontal)">
                                      <p:cBhvr>
                                        <p:cTn id="42" dur="500"/>
                                        <p:tgtEl>
                                          <p:spTgt spid="54890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548878"/>
                                        </p:tgtEl>
                                        <p:attrNameLst>
                                          <p:attrName>style.visibility</p:attrName>
                                        </p:attrNameLst>
                                      </p:cBhvr>
                                      <p:to>
                                        <p:strVal val="visible"/>
                                      </p:to>
                                    </p:set>
                                    <p:animEffect transition="in" filter="blinds(horizontal)">
                                      <p:cBhvr>
                                        <p:cTn id="47" dur="500"/>
                                        <p:tgtEl>
                                          <p:spTgt spid="54887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548881"/>
                                        </p:tgtEl>
                                        <p:attrNameLst>
                                          <p:attrName>style.visibility</p:attrName>
                                        </p:attrNameLst>
                                      </p:cBhvr>
                                      <p:to>
                                        <p:strVal val="visible"/>
                                      </p:to>
                                    </p:set>
                                    <p:animEffect transition="in" filter="blinds(horizontal)">
                                      <p:cBhvr>
                                        <p:cTn id="52" dur="500"/>
                                        <p:tgtEl>
                                          <p:spTgt spid="54888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548897"/>
                                        </p:tgtEl>
                                        <p:attrNameLst>
                                          <p:attrName>style.visibility</p:attrName>
                                        </p:attrNameLst>
                                      </p:cBhvr>
                                      <p:to>
                                        <p:strVal val="visible"/>
                                      </p:to>
                                    </p:set>
                                    <p:animEffect transition="in" filter="blinds(horizontal)">
                                      <p:cBhvr>
                                        <p:cTn id="57" dur="500"/>
                                        <p:tgtEl>
                                          <p:spTgt spid="54889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548896"/>
                                        </p:tgtEl>
                                        <p:attrNameLst>
                                          <p:attrName>style.visibility</p:attrName>
                                        </p:attrNameLst>
                                      </p:cBhvr>
                                      <p:to>
                                        <p:strVal val="visible"/>
                                      </p:to>
                                    </p:set>
                                    <p:animEffect transition="in" filter="blinds(horizontal)">
                                      <p:cBhvr>
                                        <p:cTn id="62" dur="500"/>
                                        <p:tgtEl>
                                          <p:spTgt spid="548896"/>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nodeType="clickEffect">
                                  <p:stCondLst>
                                    <p:cond delay="0"/>
                                  </p:stCondLst>
                                  <p:childTnLst>
                                    <p:set>
                                      <p:cBhvr>
                                        <p:cTn id="66" dur="1" fill="hold">
                                          <p:stCondLst>
                                            <p:cond delay="0"/>
                                          </p:stCondLst>
                                        </p:cTn>
                                        <p:tgtEl>
                                          <p:spTgt spid="548898"/>
                                        </p:tgtEl>
                                        <p:attrNameLst>
                                          <p:attrName>style.visibility</p:attrName>
                                        </p:attrNameLst>
                                      </p:cBhvr>
                                      <p:to>
                                        <p:strVal val="visible"/>
                                      </p:to>
                                    </p:set>
                                    <p:animEffect transition="in" filter="blinds(horizontal)">
                                      <p:cBhvr>
                                        <p:cTn id="67" dur="500"/>
                                        <p:tgtEl>
                                          <p:spTgt spid="548898"/>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548870"/>
                                        </p:tgtEl>
                                        <p:attrNameLst>
                                          <p:attrName>style.visibility</p:attrName>
                                        </p:attrNameLst>
                                      </p:cBhvr>
                                      <p:to>
                                        <p:strVal val="visible"/>
                                      </p:to>
                                    </p:set>
                                    <p:animEffect transition="in" filter="blinds(horizontal)">
                                      <p:cBhvr>
                                        <p:cTn id="72" dur="500"/>
                                        <p:tgtEl>
                                          <p:spTgt spid="548870"/>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548877"/>
                                        </p:tgtEl>
                                        <p:attrNameLst>
                                          <p:attrName>style.visibility</p:attrName>
                                        </p:attrNameLst>
                                      </p:cBhvr>
                                      <p:to>
                                        <p:strVal val="visible"/>
                                      </p:to>
                                    </p:set>
                                    <p:animEffect transition="in" filter="blinds(horizontal)">
                                      <p:cBhvr>
                                        <p:cTn id="77" dur="500"/>
                                        <p:tgtEl>
                                          <p:spTgt spid="548877"/>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548880"/>
                                        </p:tgtEl>
                                        <p:attrNameLst>
                                          <p:attrName>style.visibility</p:attrName>
                                        </p:attrNameLst>
                                      </p:cBhvr>
                                      <p:to>
                                        <p:strVal val="visible"/>
                                      </p:to>
                                    </p:set>
                                    <p:animEffect transition="in" filter="blinds(horizontal)">
                                      <p:cBhvr>
                                        <p:cTn id="82" dur="500"/>
                                        <p:tgtEl>
                                          <p:spTgt spid="548880"/>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548901"/>
                                        </p:tgtEl>
                                        <p:attrNameLst>
                                          <p:attrName>style.visibility</p:attrName>
                                        </p:attrNameLst>
                                      </p:cBhvr>
                                      <p:to>
                                        <p:strVal val="visible"/>
                                      </p:to>
                                    </p:set>
                                    <p:animEffect transition="in" filter="blinds(horizontal)">
                                      <p:cBhvr>
                                        <p:cTn id="87" dur="500"/>
                                        <p:tgtEl>
                                          <p:spTgt spid="548901"/>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548913"/>
                                        </p:tgtEl>
                                        <p:attrNameLst>
                                          <p:attrName>style.visibility</p:attrName>
                                        </p:attrNameLst>
                                      </p:cBhvr>
                                      <p:to>
                                        <p:strVal val="visible"/>
                                      </p:to>
                                    </p:set>
                                    <p:animEffect transition="in" filter="blinds(horizontal)">
                                      <p:cBhvr>
                                        <p:cTn id="92" dur="500"/>
                                        <p:tgtEl>
                                          <p:spTgt spid="548913"/>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548914"/>
                                        </p:tgtEl>
                                        <p:attrNameLst>
                                          <p:attrName>style.visibility</p:attrName>
                                        </p:attrNameLst>
                                      </p:cBhvr>
                                      <p:to>
                                        <p:strVal val="visible"/>
                                      </p:to>
                                    </p:set>
                                    <p:animEffect transition="in" filter="blinds(horizontal)">
                                      <p:cBhvr>
                                        <p:cTn id="97" dur="500"/>
                                        <p:tgtEl>
                                          <p:spTgt spid="548914"/>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548915"/>
                                        </p:tgtEl>
                                        <p:attrNameLst>
                                          <p:attrName>style.visibility</p:attrName>
                                        </p:attrNameLst>
                                      </p:cBhvr>
                                      <p:to>
                                        <p:strVal val="visible"/>
                                      </p:to>
                                    </p:set>
                                    <p:animEffect transition="in" filter="blinds(horizontal)">
                                      <p:cBhvr>
                                        <p:cTn id="102" dur="500"/>
                                        <p:tgtEl>
                                          <p:spTgt spid="548915"/>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3" presetClass="entr" presetSubtype="10" fill="hold" nodeType="clickEffect">
                                  <p:stCondLst>
                                    <p:cond delay="0"/>
                                  </p:stCondLst>
                                  <p:childTnLst>
                                    <p:set>
                                      <p:cBhvr>
                                        <p:cTn id="106" dur="1" fill="hold">
                                          <p:stCondLst>
                                            <p:cond delay="0"/>
                                          </p:stCondLst>
                                        </p:cTn>
                                        <p:tgtEl>
                                          <p:spTgt spid="548867"/>
                                        </p:tgtEl>
                                        <p:attrNameLst>
                                          <p:attrName>style.visibility</p:attrName>
                                        </p:attrNameLst>
                                      </p:cBhvr>
                                      <p:to>
                                        <p:strVal val="visible"/>
                                      </p:to>
                                    </p:set>
                                    <p:animEffect transition="in" filter="blinds(horizontal)">
                                      <p:cBhvr>
                                        <p:cTn id="107" dur="500"/>
                                        <p:tgtEl>
                                          <p:spTgt spid="548867"/>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3" presetClass="entr" presetSubtype="10" fill="hold" nodeType="clickEffect">
                                  <p:stCondLst>
                                    <p:cond delay="0"/>
                                  </p:stCondLst>
                                  <p:childTnLst>
                                    <p:set>
                                      <p:cBhvr>
                                        <p:cTn id="111" dur="1" fill="hold">
                                          <p:stCondLst>
                                            <p:cond delay="0"/>
                                          </p:stCondLst>
                                        </p:cTn>
                                        <p:tgtEl>
                                          <p:spTgt spid="548916"/>
                                        </p:tgtEl>
                                        <p:attrNameLst>
                                          <p:attrName>style.visibility</p:attrName>
                                        </p:attrNameLst>
                                      </p:cBhvr>
                                      <p:to>
                                        <p:strVal val="visible"/>
                                      </p:to>
                                    </p:set>
                                    <p:animEffect transition="in" filter="blinds(horizontal)">
                                      <p:cBhvr>
                                        <p:cTn id="112" dur="500"/>
                                        <p:tgtEl>
                                          <p:spTgt spid="548916"/>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3" presetClass="entr" presetSubtype="10" fill="hold" grpId="0" nodeType="clickEffect">
                                  <p:stCondLst>
                                    <p:cond delay="0"/>
                                  </p:stCondLst>
                                  <p:childTnLst>
                                    <p:set>
                                      <p:cBhvr>
                                        <p:cTn id="116" dur="1" fill="hold">
                                          <p:stCondLst>
                                            <p:cond delay="0"/>
                                          </p:stCondLst>
                                        </p:cTn>
                                        <p:tgtEl>
                                          <p:spTgt spid="548879"/>
                                        </p:tgtEl>
                                        <p:attrNameLst>
                                          <p:attrName>style.visibility</p:attrName>
                                        </p:attrNameLst>
                                      </p:cBhvr>
                                      <p:to>
                                        <p:strVal val="visible"/>
                                      </p:to>
                                    </p:set>
                                    <p:animEffect transition="in" filter="blinds(horizontal)">
                                      <p:cBhvr>
                                        <p:cTn id="117" dur="500"/>
                                        <p:tgtEl>
                                          <p:spTgt spid="548879"/>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3" presetClass="entr" presetSubtype="10" fill="hold" nodeType="clickEffect">
                                  <p:stCondLst>
                                    <p:cond delay="0"/>
                                  </p:stCondLst>
                                  <p:childTnLst>
                                    <p:set>
                                      <p:cBhvr>
                                        <p:cTn id="121" dur="1" fill="hold">
                                          <p:stCondLst>
                                            <p:cond delay="0"/>
                                          </p:stCondLst>
                                        </p:cTn>
                                        <p:tgtEl>
                                          <p:spTgt spid="548909"/>
                                        </p:tgtEl>
                                        <p:attrNameLst>
                                          <p:attrName>style.visibility</p:attrName>
                                        </p:attrNameLst>
                                      </p:cBhvr>
                                      <p:to>
                                        <p:strVal val="visible"/>
                                      </p:to>
                                    </p:set>
                                    <p:animEffect transition="in" filter="blinds(horizontal)">
                                      <p:cBhvr>
                                        <p:cTn id="122" dur="500"/>
                                        <p:tgtEl>
                                          <p:spTgt spid="548909"/>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3" presetClass="entr" presetSubtype="10" fill="hold" grpId="0" nodeType="clickEffect">
                                  <p:stCondLst>
                                    <p:cond delay="0"/>
                                  </p:stCondLst>
                                  <p:childTnLst>
                                    <p:set>
                                      <p:cBhvr>
                                        <p:cTn id="126" dur="1" fill="hold">
                                          <p:stCondLst>
                                            <p:cond delay="0"/>
                                          </p:stCondLst>
                                        </p:cTn>
                                        <p:tgtEl>
                                          <p:spTgt spid="548962"/>
                                        </p:tgtEl>
                                        <p:attrNameLst>
                                          <p:attrName>style.visibility</p:attrName>
                                        </p:attrNameLst>
                                      </p:cBhvr>
                                      <p:to>
                                        <p:strVal val="visible"/>
                                      </p:to>
                                    </p:set>
                                    <p:animEffect transition="in" filter="blinds(horizontal)">
                                      <p:cBhvr>
                                        <p:cTn id="127" dur="500"/>
                                        <p:tgtEl>
                                          <p:spTgt spid="548962"/>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3" presetClass="entr" presetSubtype="10" fill="hold" nodeType="clickEffect">
                                  <p:stCondLst>
                                    <p:cond delay="0"/>
                                  </p:stCondLst>
                                  <p:childTnLst>
                                    <p:set>
                                      <p:cBhvr>
                                        <p:cTn id="131" dur="1" fill="hold">
                                          <p:stCondLst>
                                            <p:cond delay="0"/>
                                          </p:stCondLst>
                                        </p:cTn>
                                        <p:tgtEl>
                                          <p:spTgt spid="548871"/>
                                        </p:tgtEl>
                                        <p:attrNameLst>
                                          <p:attrName>style.visibility</p:attrName>
                                        </p:attrNameLst>
                                      </p:cBhvr>
                                      <p:to>
                                        <p:strVal val="visible"/>
                                      </p:to>
                                    </p:set>
                                    <p:animEffect transition="in" filter="blinds(horizontal)">
                                      <p:cBhvr>
                                        <p:cTn id="132" dur="500"/>
                                        <p:tgtEl>
                                          <p:spTgt spid="548871"/>
                                        </p:tgtEl>
                                      </p:cBhvr>
                                    </p:animEffec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3" presetClass="entr" presetSubtype="10" fill="hold" nodeType="clickEffect">
                                  <p:stCondLst>
                                    <p:cond delay="0"/>
                                  </p:stCondLst>
                                  <p:childTnLst>
                                    <p:set>
                                      <p:cBhvr>
                                        <p:cTn id="136" dur="1" fill="hold">
                                          <p:stCondLst>
                                            <p:cond delay="0"/>
                                          </p:stCondLst>
                                        </p:cTn>
                                        <p:tgtEl>
                                          <p:spTgt spid="548874"/>
                                        </p:tgtEl>
                                        <p:attrNameLst>
                                          <p:attrName>style.visibility</p:attrName>
                                        </p:attrNameLst>
                                      </p:cBhvr>
                                      <p:to>
                                        <p:strVal val="visible"/>
                                      </p:to>
                                    </p:set>
                                    <p:animEffect transition="in" filter="blinds(horizontal)">
                                      <p:cBhvr>
                                        <p:cTn id="137" dur="500"/>
                                        <p:tgtEl>
                                          <p:spTgt spid="548874"/>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3" presetClass="entr" presetSubtype="10" fill="hold" nodeType="clickEffect">
                                  <p:stCondLst>
                                    <p:cond delay="0"/>
                                  </p:stCondLst>
                                  <p:childTnLst>
                                    <p:set>
                                      <p:cBhvr>
                                        <p:cTn id="141" dur="1" fill="hold">
                                          <p:stCondLst>
                                            <p:cond delay="0"/>
                                          </p:stCondLst>
                                        </p:cTn>
                                        <p:tgtEl>
                                          <p:spTgt spid="548961">
                                            <p:txEl>
                                              <p:pRg st="0" end="0"/>
                                            </p:txEl>
                                          </p:spTgt>
                                        </p:tgtEl>
                                        <p:attrNameLst>
                                          <p:attrName>style.visibility</p:attrName>
                                        </p:attrNameLst>
                                      </p:cBhvr>
                                      <p:to>
                                        <p:strVal val="visible"/>
                                      </p:to>
                                    </p:set>
                                    <p:animEffect transition="in" filter="blinds(horizontal)">
                                      <p:cBhvr>
                                        <p:cTn id="142" dur="500"/>
                                        <p:tgtEl>
                                          <p:spTgt spid="548961">
                                            <p:txEl>
                                              <p:pRg st="0" end="0"/>
                                            </p:txEl>
                                          </p:spTgt>
                                        </p:tgtEl>
                                      </p:cBhvr>
                                    </p:animEffec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3" presetClass="entr" presetSubtype="10" fill="hold" grpId="0" nodeType="clickEffect">
                                  <p:stCondLst>
                                    <p:cond delay="0"/>
                                  </p:stCondLst>
                                  <p:childTnLst>
                                    <p:set>
                                      <p:cBhvr>
                                        <p:cTn id="146" dur="1" fill="hold">
                                          <p:stCondLst>
                                            <p:cond delay="0"/>
                                          </p:stCondLst>
                                        </p:cTn>
                                        <p:tgtEl>
                                          <p:spTgt spid="548959"/>
                                        </p:tgtEl>
                                        <p:attrNameLst>
                                          <p:attrName>style.visibility</p:attrName>
                                        </p:attrNameLst>
                                      </p:cBhvr>
                                      <p:to>
                                        <p:strVal val="visible"/>
                                      </p:to>
                                    </p:set>
                                    <p:animEffect transition="in" filter="blinds(horizontal)">
                                      <p:cBhvr>
                                        <p:cTn id="147" dur="500"/>
                                        <p:tgtEl>
                                          <p:spTgt spid="548959"/>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3" presetClass="entr" presetSubtype="10" fill="hold" grpId="0" nodeType="clickEffect">
                                  <p:stCondLst>
                                    <p:cond delay="0"/>
                                  </p:stCondLst>
                                  <p:childTnLst>
                                    <p:set>
                                      <p:cBhvr>
                                        <p:cTn id="151" dur="1" fill="hold">
                                          <p:stCondLst>
                                            <p:cond delay="0"/>
                                          </p:stCondLst>
                                        </p:cTn>
                                        <p:tgtEl>
                                          <p:spTgt spid="548960"/>
                                        </p:tgtEl>
                                        <p:attrNameLst>
                                          <p:attrName>style.visibility</p:attrName>
                                        </p:attrNameLst>
                                      </p:cBhvr>
                                      <p:to>
                                        <p:strVal val="visible"/>
                                      </p:to>
                                    </p:set>
                                    <p:animEffect transition="in" filter="blinds(horizontal)">
                                      <p:cBhvr>
                                        <p:cTn id="152" dur="500"/>
                                        <p:tgtEl>
                                          <p:spTgt spid="5489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8866" grpId="0" animBg="1"/>
      <p:bldP spid="548870" grpId="0" animBg="1"/>
      <p:bldP spid="548877" grpId="0" animBg="1"/>
      <p:bldP spid="548878" grpId="0" animBg="1"/>
      <p:bldP spid="548879" grpId="0" animBg="1"/>
      <p:bldP spid="548880" grpId="0" animBg="1"/>
      <p:bldP spid="548881" grpId="0" animBg="1"/>
      <p:bldP spid="548896" grpId="0" animBg="1"/>
      <p:bldP spid="548897" grpId="0" animBg="1"/>
      <p:bldP spid="548901" grpId="0" animBg="1"/>
      <p:bldP spid="548913" grpId="0" animBg="1"/>
      <p:bldP spid="548914" grpId="0" animBg="1"/>
      <p:bldP spid="548915" grpId="0" animBg="1"/>
      <p:bldP spid="548959" grpId="0"/>
      <p:bldP spid="548960" grpId="0"/>
      <p:bldP spid="54896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457200" y="98425"/>
            <a:ext cx="8229600" cy="561975"/>
          </a:xfrm>
        </p:spPr>
        <p:txBody>
          <a:bodyPr/>
          <a:lstStyle/>
          <a:p>
            <a:r>
              <a:rPr lang="zh-CN" altLang="en-US" sz="3600"/>
              <a:t>认识计算机中最基本的部件</a:t>
            </a:r>
          </a:p>
        </p:txBody>
      </p:sp>
      <p:sp>
        <p:nvSpPr>
          <p:cNvPr id="549891" name="Text Box 3"/>
          <p:cNvSpPr txBox="1">
            <a:spLocks noChangeArrowheads="1"/>
          </p:cNvSpPr>
          <p:nvPr/>
        </p:nvSpPr>
        <p:spPr bwMode="auto">
          <a:xfrm>
            <a:off x="296863" y="819150"/>
            <a:ext cx="8640762" cy="12303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20000"/>
              </a:spcBef>
              <a:buSzTx/>
              <a:buFontTx/>
              <a:buNone/>
            </a:pPr>
            <a:r>
              <a:rPr lang="en-US" altLang="zh-CN" sz="2200">
                <a:latin typeface="微软雅黑" panose="020B0503020204020204" pitchFamily="34" charset="-122"/>
                <a:ea typeface="微软雅黑" panose="020B0503020204020204" pitchFamily="34" charset="-122"/>
              </a:rPr>
              <a:t>CPU</a:t>
            </a:r>
            <a:r>
              <a:rPr lang="zh-CN" altLang="en-US" sz="2200">
                <a:latin typeface="微软雅黑" panose="020B0503020204020204" pitchFamily="34" charset="-122"/>
                <a:ea typeface="微软雅黑" panose="020B0503020204020204" pitchFamily="34" charset="-122"/>
              </a:rPr>
              <a:t>：中央处理器；</a:t>
            </a:r>
            <a:r>
              <a:rPr lang="en-US" altLang="zh-CN" sz="2200">
                <a:latin typeface="微软雅黑" panose="020B0503020204020204" pitchFamily="34" charset="-122"/>
                <a:ea typeface="微软雅黑" panose="020B0503020204020204" pitchFamily="34" charset="-122"/>
              </a:rPr>
              <a:t>PC</a:t>
            </a:r>
            <a:r>
              <a:rPr lang="zh-CN" altLang="en-US" sz="2200">
                <a:latin typeface="微软雅黑" panose="020B0503020204020204" pitchFamily="34" charset="-122"/>
                <a:ea typeface="微软雅黑" panose="020B0503020204020204" pitchFamily="34" charset="-122"/>
              </a:rPr>
              <a:t>：程序计数器；</a:t>
            </a:r>
            <a:r>
              <a:rPr lang="en-US" altLang="zh-CN" sz="2200">
                <a:latin typeface="微软雅黑" panose="020B0503020204020204" pitchFamily="34" charset="-122"/>
                <a:ea typeface="微软雅黑" panose="020B0503020204020204" pitchFamily="34" charset="-122"/>
              </a:rPr>
              <a:t>MAR</a:t>
            </a:r>
            <a:r>
              <a:rPr lang="zh-CN" altLang="en-US" sz="2200">
                <a:latin typeface="微软雅黑" panose="020B0503020204020204" pitchFamily="34" charset="-122"/>
                <a:ea typeface="微软雅黑" panose="020B0503020204020204" pitchFamily="34" charset="-122"/>
              </a:rPr>
              <a:t>：存储器地址寄存器</a:t>
            </a:r>
          </a:p>
          <a:p>
            <a:pPr algn="ctr">
              <a:spcBef>
                <a:spcPct val="20000"/>
              </a:spcBef>
              <a:buSzTx/>
              <a:buFontTx/>
              <a:buNone/>
            </a:pPr>
            <a:r>
              <a:rPr lang="en-US" altLang="zh-CN" sz="2200">
                <a:solidFill>
                  <a:srgbClr val="3333CC"/>
                </a:solidFill>
                <a:latin typeface="微软雅黑" panose="020B0503020204020204" pitchFamily="34" charset="-122"/>
                <a:ea typeface="微软雅黑" panose="020B0503020204020204" pitchFamily="34" charset="-122"/>
              </a:rPr>
              <a:t>ALU</a:t>
            </a:r>
            <a:r>
              <a:rPr lang="zh-CN" altLang="en-US" sz="2200">
                <a:solidFill>
                  <a:srgbClr val="3333CC"/>
                </a:solidFill>
                <a:latin typeface="微软雅黑" panose="020B0503020204020204" pitchFamily="34" charset="-122"/>
                <a:ea typeface="微软雅黑" panose="020B0503020204020204" pitchFamily="34" charset="-122"/>
              </a:rPr>
              <a:t>：算术逻辑部件；</a:t>
            </a:r>
            <a:r>
              <a:rPr lang="en-US" altLang="zh-CN" sz="2200">
                <a:solidFill>
                  <a:srgbClr val="3333CC"/>
                </a:solidFill>
                <a:latin typeface="微软雅黑" panose="020B0503020204020204" pitchFamily="34" charset="-122"/>
                <a:ea typeface="微软雅黑" panose="020B0503020204020204" pitchFamily="34" charset="-122"/>
              </a:rPr>
              <a:t>IR</a:t>
            </a:r>
            <a:r>
              <a:rPr lang="zh-CN" altLang="en-US" sz="2200">
                <a:solidFill>
                  <a:srgbClr val="3333CC"/>
                </a:solidFill>
                <a:latin typeface="微软雅黑" panose="020B0503020204020204" pitchFamily="34" charset="-122"/>
                <a:ea typeface="微软雅黑" panose="020B0503020204020204" pitchFamily="34" charset="-122"/>
              </a:rPr>
              <a:t>：指令寄存器；</a:t>
            </a:r>
            <a:r>
              <a:rPr lang="en-US" altLang="zh-CN" sz="2200">
                <a:solidFill>
                  <a:srgbClr val="3333CC"/>
                </a:solidFill>
                <a:latin typeface="微软雅黑" panose="020B0503020204020204" pitchFamily="34" charset="-122"/>
                <a:ea typeface="微软雅黑" panose="020B0503020204020204" pitchFamily="34" charset="-122"/>
              </a:rPr>
              <a:t>MDR</a:t>
            </a:r>
            <a:r>
              <a:rPr lang="zh-CN" altLang="en-US" sz="2200">
                <a:solidFill>
                  <a:srgbClr val="3333CC"/>
                </a:solidFill>
                <a:latin typeface="微软雅黑" panose="020B0503020204020204" pitchFamily="34" charset="-122"/>
                <a:ea typeface="微软雅黑" panose="020B0503020204020204" pitchFamily="34" charset="-122"/>
              </a:rPr>
              <a:t>：存储器数据寄存器</a:t>
            </a:r>
          </a:p>
          <a:p>
            <a:pPr algn="ctr">
              <a:spcBef>
                <a:spcPct val="20000"/>
              </a:spcBef>
              <a:buSzTx/>
              <a:buFontTx/>
              <a:buNone/>
            </a:pPr>
            <a:r>
              <a:rPr lang="en-US" altLang="zh-CN" sz="2200">
                <a:solidFill>
                  <a:srgbClr val="008000"/>
                </a:solidFill>
                <a:latin typeface="微软雅黑" panose="020B0503020204020204" pitchFamily="34" charset="-122"/>
                <a:ea typeface="微软雅黑" panose="020B0503020204020204" pitchFamily="34" charset="-122"/>
              </a:rPr>
              <a:t>GPRs</a:t>
            </a:r>
            <a:r>
              <a:rPr lang="zh-CN" altLang="en-US" sz="2200">
                <a:solidFill>
                  <a:srgbClr val="008000"/>
                </a:solidFill>
                <a:latin typeface="微软雅黑" panose="020B0503020204020204" pitchFamily="34" charset="-122"/>
                <a:ea typeface="微软雅黑" panose="020B0503020204020204" pitchFamily="34" charset="-122"/>
              </a:rPr>
              <a:t>：通用寄存器组（由若干通用寄存器组成，早期就是累加器）</a:t>
            </a:r>
          </a:p>
        </p:txBody>
      </p:sp>
      <p:grpSp>
        <p:nvGrpSpPr>
          <p:cNvPr id="60420" name="Group 4"/>
          <p:cNvGrpSpPr>
            <a:grpSpLocks/>
          </p:cNvGrpSpPr>
          <p:nvPr/>
        </p:nvGrpSpPr>
        <p:grpSpPr bwMode="auto">
          <a:xfrm>
            <a:off x="206375" y="2214563"/>
            <a:ext cx="8866188" cy="4545012"/>
            <a:chOff x="130" y="1395"/>
            <a:chExt cx="5585" cy="2863"/>
          </a:xfrm>
        </p:grpSpPr>
        <p:sp>
          <p:nvSpPr>
            <p:cNvPr id="60421" name="Text Box 5"/>
            <p:cNvSpPr txBox="1">
              <a:spLocks noChangeArrowheads="1"/>
            </p:cNvSpPr>
            <p:nvPr/>
          </p:nvSpPr>
          <p:spPr bwMode="auto">
            <a:xfrm>
              <a:off x="414" y="1791"/>
              <a:ext cx="935" cy="294"/>
            </a:xfrm>
            <a:prstGeom prst="rect">
              <a:avLst/>
            </a:prstGeom>
            <a:solidFill>
              <a:srgbClr val="0000FF">
                <a:alpha val="25882"/>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SzTx/>
                <a:buFontTx/>
                <a:buNone/>
              </a:pPr>
              <a:r>
                <a:rPr lang="zh-CN" altLang="en-US" sz="2400">
                  <a:latin typeface="微软雅黑" panose="020B0503020204020204" pitchFamily="34" charset="-122"/>
                  <a:ea typeface="微软雅黑" panose="020B0503020204020204" pitchFamily="34" charset="-122"/>
                </a:rPr>
                <a:t>  控制器</a:t>
              </a:r>
            </a:p>
          </p:txBody>
        </p:sp>
        <p:sp>
          <p:nvSpPr>
            <p:cNvPr id="60422" name="Rectangle 6"/>
            <p:cNvSpPr>
              <a:spLocks noChangeArrowheads="1"/>
            </p:cNvSpPr>
            <p:nvPr/>
          </p:nvSpPr>
          <p:spPr bwMode="auto">
            <a:xfrm>
              <a:off x="215" y="1508"/>
              <a:ext cx="3118" cy="2665"/>
            </a:xfrm>
            <a:prstGeom prst="rect">
              <a:avLst/>
            </a:prstGeom>
            <a:noFill/>
            <a:ln w="38100" cap="rnd" algn="ctr">
              <a:solidFill>
                <a:srgbClr val="FF0000"/>
              </a:solidFill>
              <a:prstDash val="sysDot"/>
              <a:miter lim="800000"/>
              <a:headEnd/>
              <a:tailEnd/>
            </a:ln>
            <a:effectLst/>
            <a:extLst>
              <a:ext uri="{909E8E84-426E-40DD-AFC4-6F175D3DCCD1}">
                <a14:hiddenFill xmlns:a14="http://schemas.microsoft.com/office/drawing/2010/main">
                  <a:solidFill>
                    <a:srgbClr val="800000">
                      <a:alpha val="18823"/>
                    </a:srgbClr>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60423" name="Text Box 7"/>
            <p:cNvSpPr txBox="1">
              <a:spLocks noChangeArrowheads="1"/>
            </p:cNvSpPr>
            <p:nvPr/>
          </p:nvSpPr>
          <p:spPr bwMode="auto">
            <a:xfrm>
              <a:off x="357" y="1508"/>
              <a:ext cx="538" cy="288"/>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sz="2400">
                  <a:solidFill>
                    <a:srgbClr val="FF0000"/>
                  </a:solidFill>
                  <a:latin typeface="微软雅黑" panose="020B0503020204020204" pitchFamily="34" charset="-122"/>
                  <a:ea typeface="微软雅黑" panose="020B0503020204020204" pitchFamily="34" charset="-122"/>
                </a:rPr>
                <a:t>CPU</a:t>
              </a:r>
            </a:p>
          </p:txBody>
        </p:sp>
        <p:sp>
          <p:nvSpPr>
            <p:cNvPr id="60424" name="Text Box 8"/>
            <p:cNvSpPr txBox="1">
              <a:spLocks noChangeArrowheads="1"/>
            </p:cNvSpPr>
            <p:nvPr/>
          </p:nvSpPr>
          <p:spPr bwMode="auto">
            <a:xfrm>
              <a:off x="1689" y="1848"/>
              <a:ext cx="652" cy="237"/>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    PC</a:t>
              </a:r>
            </a:p>
          </p:txBody>
        </p:sp>
        <p:sp>
          <p:nvSpPr>
            <p:cNvPr id="60425" name="Text Box 9"/>
            <p:cNvSpPr txBox="1">
              <a:spLocks noChangeArrowheads="1"/>
            </p:cNvSpPr>
            <p:nvPr/>
          </p:nvSpPr>
          <p:spPr bwMode="auto">
            <a:xfrm>
              <a:off x="5277" y="2075"/>
              <a:ext cx="438" cy="524"/>
            </a:xfrm>
            <a:prstGeom prst="rect">
              <a:avLst/>
            </a:prstGeom>
            <a:solidFill>
              <a:srgbClr val="0000FF">
                <a:alpha val="25882"/>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SzTx/>
                <a:buFontTx/>
                <a:buNone/>
              </a:pPr>
              <a:r>
                <a:rPr lang="zh-CN" altLang="en-US" sz="2400">
                  <a:solidFill>
                    <a:srgbClr val="CC3300"/>
                  </a:solidFill>
                  <a:latin typeface="微软雅黑" panose="020B0503020204020204" pitchFamily="34" charset="-122"/>
                  <a:ea typeface="微软雅黑" panose="020B0503020204020204" pitchFamily="34" charset="-122"/>
                </a:rPr>
                <a:t>输入</a:t>
              </a:r>
            </a:p>
            <a:p>
              <a:pPr algn="ctr">
                <a:spcBef>
                  <a:spcPct val="0"/>
                </a:spcBef>
                <a:buSzTx/>
                <a:buFontTx/>
                <a:buNone/>
              </a:pPr>
              <a:r>
                <a:rPr lang="zh-CN" altLang="en-US" sz="2400">
                  <a:solidFill>
                    <a:srgbClr val="CC3300"/>
                  </a:solidFill>
                  <a:latin typeface="微软雅黑" panose="020B0503020204020204" pitchFamily="34" charset="-122"/>
                  <a:ea typeface="微软雅黑" panose="020B0503020204020204" pitchFamily="34" charset="-122"/>
                </a:rPr>
                <a:t>设备</a:t>
              </a:r>
            </a:p>
          </p:txBody>
        </p:sp>
        <p:sp>
          <p:nvSpPr>
            <p:cNvPr id="60426" name="AutoShape 10"/>
            <p:cNvSpPr>
              <a:spLocks noChangeArrowheads="1"/>
            </p:cNvSpPr>
            <p:nvPr/>
          </p:nvSpPr>
          <p:spPr bwMode="auto">
            <a:xfrm>
              <a:off x="5018" y="2302"/>
              <a:ext cx="227" cy="141"/>
            </a:xfrm>
            <a:prstGeom prst="leftRightArrow">
              <a:avLst>
                <a:gd name="adj1" fmla="val 50000"/>
                <a:gd name="adj2" fmla="val 32199"/>
              </a:avLst>
            </a:prstGeom>
            <a:solidFill>
              <a:schemeClr val="bg1"/>
            </a:solidFill>
            <a:ln w="28575"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SzTx/>
                <a:buFontTx/>
                <a:buNone/>
              </a:pPr>
              <a:endParaRPr lang="zh-CN" altLang="en-US">
                <a:solidFill>
                  <a:srgbClr val="CC3300"/>
                </a:solidFill>
                <a:latin typeface="微软雅黑" panose="020B0503020204020204" pitchFamily="34" charset="-122"/>
                <a:ea typeface="微软雅黑" panose="020B0503020204020204" pitchFamily="34" charset="-122"/>
              </a:endParaRPr>
            </a:p>
          </p:txBody>
        </p:sp>
        <p:sp>
          <p:nvSpPr>
            <p:cNvPr id="60427" name="Text Box 11"/>
            <p:cNvSpPr txBox="1">
              <a:spLocks noChangeArrowheads="1"/>
            </p:cNvSpPr>
            <p:nvPr/>
          </p:nvSpPr>
          <p:spPr bwMode="auto">
            <a:xfrm>
              <a:off x="5277" y="2954"/>
              <a:ext cx="438" cy="524"/>
            </a:xfrm>
            <a:prstGeom prst="rect">
              <a:avLst/>
            </a:prstGeom>
            <a:solidFill>
              <a:srgbClr val="0000FF">
                <a:alpha val="25882"/>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SzTx/>
                <a:buFontTx/>
                <a:buNone/>
              </a:pPr>
              <a:r>
                <a:rPr lang="zh-CN" altLang="en-US" sz="2400">
                  <a:solidFill>
                    <a:srgbClr val="CC3300"/>
                  </a:solidFill>
                  <a:latin typeface="微软雅黑" panose="020B0503020204020204" pitchFamily="34" charset="-122"/>
                  <a:ea typeface="微软雅黑" panose="020B0503020204020204" pitchFamily="34" charset="-122"/>
                </a:rPr>
                <a:t>输出</a:t>
              </a:r>
              <a:endParaRPr lang="en-US" altLang="zh-CN" sz="2400">
                <a:solidFill>
                  <a:srgbClr val="CC3300"/>
                </a:solidFill>
                <a:latin typeface="微软雅黑" panose="020B0503020204020204" pitchFamily="34" charset="-122"/>
                <a:ea typeface="微软雅黑" panose="020B0503020204020204" pitchFamily="34" charset="-122"/>
              </a:endParaRPr>
            </a:p>
            <a:p>
              <a:pPr algn="ctr">
                <a:spcBef>
                  <a:spcPct val="0"/>
                </a:spcBef>
                <a:buSzTx/>
                <a:buFontTx/>
                <a:buNone/>
              </a:pPr>
              <a:r>
                <a:rPr lang="zh-CN" altLang="en-US" sz="2400">
                  <a:solidFill>
                    <a:srgbClr val="CC3300"/>
                  </a:solidFill>
                  <a:latin typeface="微软雅黑" panose="020B0503020204020204" pitchFamily="34" charset="-122"/>
                  <a:ea typeface="微软雅黑" panose="020B0503020204020204" pitchFamily="34" charset="-122"/>
                </a:rPr>
                <a:t>设备</a:t>
              </a:r>
            </a:p>
          </p:txBody>
        </p:sp>
        <p:sp>
          <p:nvSpPr>
            <p:cNvPr id="60428" name="AutoShape 12"/>
            <p:cNvSpPr>
              <a:spLocks noChangeArrowheads="1"/>
            </p:cNvSpPr>
            <p:nvPr/>
          </p:nvSpPr>
          <p:spPr bwMode="auto">
            <a:xfrm>
              <a:off x="4990" y="3124"/>
              <a:ext cx="255" cy="142"/>
            </a:xfrm>
            <a:prstGeom prst="leftRightArrow">
              <a:avLst>
                <a:gd name="adj1" fmla="val 50000"/>
                <a:gd name="adj2" fmla="val 35915"/>
              </a:avLst>
            </a:prstGeom>
            <a:solidFill>
              <a:schemeClr val="bg1"/>
            </a:solidFill>
            <a:ln w="28575"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60429" name="Text Box 13"/>
            <p:cNvSpPr txBox="1">
              <a:spLocks noChangeArrowheads="1"/>
            </p:cNvSpPr>
            <p:nvPr/>
          </p:nvSpPr>
          <p:spPr bwMode="auto">
            <a:xfrm>
              <a:off x="2511" y="1848"/>
              <a:ext cx="680" cy="237"/>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  MAR</a:t>
              </a:r>
            </a:p>
          </p:txBody>
        </p:sp>
        <p:sp>
          <p:nvSpPr>
            <p:cNvPr id="60430" name="Text Box 14"/>
            <p:cNvSpPr txBox="1">
              <a:spLocks noChangeArrowheads="1"/>
            </p:cNvSpPr>
            <p:nvPr/>
          </p:nvSpPr>
          <p:spPr bwMode="auto">
            <a:xfrm>
              <a:off x="2540" y="3747"/>
              <a:ext cx="680" cy="237"/>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chemeClr val="accent2"/>
                  </a:solidFill>
                  <a:latin typeface="微软雅黑" panose="020B0503020204020204" pitchFamily="34" charset="-122"/>
                  <a:ea typeface="微软雅黑" panose="020B0503020204020204" pitchFamily="34" charset="-122"/>
                </a:rPr>
                <a:t>  MDR</a:t>
              </a:r>
            </a:p>
          </p:txBody>
        </p:sp>
        <p:sp>
          <p:nvSpPr>
            <p:cNvPr id="60431" name="Line 15"/>
            <p:cNvSpPr>
              <a:spLocks noChangeShapeType="1"/>
            </p:cNvSpPr>
            <p:nvPr/>
          </p:nvSpPr>
          <p:spPr bwMode="auto">
            <a:xfrm>
              <a:off x="1349" y="1961"/>
              <a:ext cx="340" cy="0"/>
            </a:xfrm>
            <a:prstGeom prst="line">
              <a:avLst/>
            </a:prstGeom>
            <a:noFill/>
            <a:ln w="38100">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432" name="Line 16"/>
            <p:cNvSpPr>
              <a:spLocks noChangeShapeType="1"/>
            </p:cNvSpPr>
            <p:nvPr/>
          </p:nvSpPr>
          <p:spPr bwMode="auto">
            <a:xfrm>
              <a:off x="2341" y="1961"/>
              <a:ext cx="171" cy="0"/>
            </a:xfrm>
            <a:prstGeom prst="line">
              <a:avLst/>
            </a:prstGeom>
            <a:noFill/>
            <a:ln w="38100">
              <a:solidFill>
                <a:srgbClr val="00763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433" name="Line 17"/>
            <p:cNvSpPr>
              <a:spLocks noChangeShapeType="1"/>
            </p:cNvSpPr>
            <p:nvPr/>
          </p:nvSpPr>
          <p:spPr bwMode="auto">
            <a:xfrm>
              <a:off x="2767" y="3435"/>
              <a:ext cx="0" cy="312"/>
            </a:xfrm>
            <a:prstGeom prst="line">
              <a:avLst/>
            </a:prstGeom>
            <a:noFill/>
            <a:ln w="38100">
              <a:solidFill>
                <a:srgbClr val="3333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60434" name="Group 18"/>
            <p:cNvGrpSpPr>
              <a:grpSpLocks/>
            </p:cNvGrpSpPr>
            <p:nvPr/>
          </p:nvGrpSpPr>
          <p:grpSpPr bwMode="auto">
            <a:xfrm>
              <a:off x="1746" y="2330"/>
              <a:ext cx="482" cy="935"/>
              <a:chOff x="3135" y="2472"/>
              <a:chExt cx="454" cy="935"/>
            </a:xfrm>
          </p:grpSpPr>
          <p:grpSp>
            <p:nvGrpSpPr>
              <p:cNvPr id="60501" name="Group 19"/>
              <p:cNvGrpSpPr>
                <a:grpSpLocks/>
              </p:cNvGrpSpPr>
              <p:nvPr/>
            </p:nvGrpSpPr>
            <p:grpSpPr bwMode="auto">
              <a:xfrm flipH="1">
                <a:off x="3135" y="2472"/>
                <a:ext cx="454" cy="935"/>
                <a:chOff x="3078" y="2330"/>
                <a:chExt cx="625" cy="1580"/>
              </a:xfrm>
            </p:grpSpPr>
            <p:sp>
              <p:nvSpPr>
                <p:cNvPr id="60503" name="Line 12"/>
                <p:cNvSpPr>
                  <a:spLocks noChangeShapeType="1"/>
                </p:cNvSpPr>
                <p:nvPr/>
              </p:nvSpPr>
              <p:spPr bwMode="auto">
                <a:xfrm flipH="1">
                  <a:off x="3078" y="2330"/>
                  <a:ext cx="9" cy="69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04" name="Line 13"/>
                <p:cNvSpPr>
                  <a:spLocks noChangeShapeType="1"/>
                </p:cNvSpPr>
                <p:nvPr/>
              </p:nvSpPr>
              <p:spPr bwMode="auto">
                <a:xfrm>
                  <a:off x="3107" y="2330"/>
                  <a:ext cx="592" cy="30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05" name="Line 14"/>
                <p:cNvSpPr>
                  <a:spLocks noChangeShapeType="1"/>
                </p:cNvSpPr>
                <p:nvPr/>
              </p:nvSpPr>
              <p:spPr bwMode="auto">
                <a:xfrm>
                  <a:off x="3087" y="3018"/>
                  <a:ext cx="213" cy="11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06" name="Line 16"/>
                <p:cNvSpPr>
                  <a:spLocks noChangeShapeType="1"/>
                </p:cNvSpPr>
                <p:nvPr/>
              </p:nvSpPr>
              <p:spPr bwMode="auto">
                <a:xfrm>
                  <a:off x="3693" y="2644"/>
                  <a:ext cx="10" cy="45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07" name="Line 18"/>
                <p:cNvSpPr>
                  <a:spLocks noChangeShapeType="1"/>
                </p:cNvSpPr>
                <p:nvPr/>
              </p:nvSpPr>
              <p:spPr bwMode="auto">
                <a:xfrm flipV="1">
                  <a:off x="3120" y="3256"/>
                  <a:ext cx="0" cy="65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08" name="Line 19"/>
                <p:cNvSpPr>
                  <a:spLocks noChangeShapeType="1"/>
                </p:cNvSpPr>
                <p:nvPr/>
              </p:nvSpPr>
              <p:spPr bwMode="auto">
                <a:xfrm flipV="1">
                  <a:off x="3135" y="3549"/>
                  <a:ext cx="564" cy="349"/>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09" name="Line 20"/>
                <p:cNvSpPr>
                  <a:spLocks noChangeShapeType="1"/>
                </p:cNvSpPr>
                <p:nvPr/>
              </p:nvSpPr>
              <p:spPr bwMode="auto">
                <a:xfrm flipV="1">
                  <a:off x="3121" y="3125"/>
                  <a:ext cx="171" cy="1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10" name="Line 22"/>
                <p:cNvSpPr>
                  <a:spLocks noChangeShapeType="1"/>
                </p:cNvSpPr>
                <p:nvPr/>
              </p:nvSpPr>
              <p:spPr bwMode="auto">
                <a:xfrm flipV="1">
                  <a:off x="3702" y="3067"/>
                  <a:ext cx="0" cy="48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0502" name="Rectangle 25"/>
              <p:cNvSpPr>
                <a:spLocks noChangeArrowheads="1"/>
              </p:cNvSpPr>
              <p:nvPr/>
            </p:nvSpPr>
            <p:spPr bwMode="auto">
              <a:xfrm rot="16200000" flipH="1">
                <a:off x="3033" y="2830"/>
                <a:ext cx="510"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742950" indent="-28575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143000" indent="-2286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lnSpc>
                    <a:spcPct val="90000"/>
                  </a:lnSpc>
                  <a:spcBef>
                    <a:spcPct val="0"/>
                  </a:spcBef>
                  <a:buSzTx/>
                  <a:buFontTx/>
                  <a:buNone/>
                </a:pPr>
                <a:r>
                  <a:rPr lang="en-US" altLang="zh-CN" sz="2400">
                    <a:cs typeface="Arial" panose="020B0604020202020204" pitchFamily="34" charset="0"/>
                  </a:rPr>
                  <a:t>ALU</a:t>
                </a:r>
              </a:p>
            </p:txBody>
          </p:sp>
        </p:grpSp>
        <p:grpSp>
          <p:nvGrpSpPr>
            <p:cNvPr id="60435" name="Group 29"/>
            <p:cNvGrpSpPr>
              <a:grpSpLocks/>
            </p:cNvGrpSpPr>
            <p:nvPr/>
          </p:nvGrpSpPr>
          <p:grpSpPr bwMode="auto">
            <a:xfrm>
              <a:off x="2200" y="2585"/>
              <a:ext cx="255" cy="510"/>
              <a:chOff x="2030" y="2415"/>
              <a:chExt cx="341" cy="510"/>
            </a:xfrm>
          </p:grpSpPr>
          <p:sp>
            <p:nvSpPr>
              <p:cNvPr id="60499" name="Line 30"/>
              <p:cNvSpPr>
                <a:spLocks noChangeShapeType="1"/>
              </p:cNvSpPr>
              <p:nvPr/>
            </p:nvSpPr>
            <p:spPr bwMode="auto">
              <a:xfrm flipH="1">
                <a:off x="2031" y="2415"/>
                <a:ext cx="340"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500" name="Line 31"/>
              <p:cNvSpPr>
                <a:spLocks noChangeShapeType="1"/>
              </p:cNvSpPr>
              <p:nvPr/>
            </p:nvSpPr>
            <p:spPr bwMode="auto">
              <a:xfrm flipH="1">
                <a:off x="2030" y="2925"/>
                <a:ext cx="340"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60436" name="Text Box 32"/>
            <p:cNvSpPr txBox="1">
              <a:spLocks noChangeArrowheads="1"/>
            </p:cNvSpPr>
            <p:nvPr/>
          </p:nvSpPr>
          <p:spPr bwMode="auto">
            <a:xfrm>
              <a:off x="1122" y="2273"/>
              <a:ext cx="284" cy="1024"/>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SzTx/>
                <a:buFontTx/>
                <a:buNone/>
              </a:pPr>
              <a:r>
                <a:rPr lang="zh-CN" altLang="en-US" sz="2000">
                  <a:latin typeface="微软雅黑" panose="020B0503020204020204" pitchFamily="34" charset="-122"/>
                  <a:ea typeface="微软雅黑" panose="020B0503020204020204" pitchFamily="34" charset="-122"/>
                </a:rPr>
                <a:t>标</a:t>
              </a:r>
            </a:p>
            <a:p>
              <a:pPr algn="ctr">
                <a:spcBef>
                  <a:spcPct val="0"/>
                </a:spcBef>
                <a:buSzTx/>
                <a:buFontTx/>
                <a:buNone/>
              </a:pPr>
              <a:r>
                <a:rPr lang="zh-CN" altLang="en-US" sz="2000">
                  <a:latin typeface="微软雅黑" panose="020B0503020204020204" pitchFamily="34" charset="-122"/>
                  <a:ea typeface="微软雅黑" panose="020B0503020204020204" pitchFamily="34" charset="-122"/>
                </a:rPr>
                <a:t>志</a:t>
              </a:r>
            </a:p>
            <a:p>
              <a:pPr algn="ctr">
                <a:spcBef>
                  <a:spcPct val="0"/>
                </a:spcBef>
                <a:buSzTx/>
                <a:buFontTx/>
                <a:buNone/>
              </a:pPr>
              <a:r>
                <a:rPr lang="zh-CN" altLang="en-US" sz="2000">
                  <a:latin typeface="微软雅黑" panose="020B0503020204020204" pitchFamily="34" charset="-122"/>
                  <a:ea typeface="微软雅黑" panose="020B0503020204020204" pitchFamily="34" charset="-122"/>
                </a:rPr>
                <a:t>寄</a:t>
              </a:r>
            </a:p>
            <a:p>
              <a:pPr algn="ctr">
                <a:spcBef>
                  <a:spcPct val="0"/>
                </a:spcBef>
                <a:buSzTx/>
                <a:buFontTx/>
                <a:buNone/>
              </a:pPr>
              <a:r>
                <a:rPr lang="zh-CN" altLang="en-US" sz="2000">
                  <a:latin typeface="微软雅黑" panose="020B0503020204020204" pitchFamily="34" charset="-122"/>
                  <a:ea typeface="微软雅黑" panose="020B0503020204020204" pitchFamily="34" charset="-122"/>
                </a:rPr>
                <a:t>存</a:t>
              </a:r>
            </a:p>
            <a:p>
              <a:pPr algn="ctr">
                <a:spcBef>
                  <a:spcPct val="0"/>
                </a:spcBef>
                <a:buSzTx/>
                <a:buFontTx/>
                <a:buNone/>
              </a:pPr>
              <a:r>
                <a:rPr lang="zh-CN" altLang="en-US" sz="2000">
                  <a:latin typeface="微软雅黑" panose="020B0503020204020204" pitchFamily="34" charset="-122"/>
                  <a:ea typeface="微软雅黑" panose="020B0503020204020204" pitchFamily="34" charset="-122"/>
                </a:rPr>
                <a:t>器</a:t>
              </a:r>
              <a:endParaRPr lang="en-US" altLang="zh-CN" sz="2000">
                <a:latin typeface="微软雅黑" panose="020B0503020204020204" pitchFamily="34" charset="-122"/>
                <a:ea typeface="微软雅黑" panose="020B0503020204020204" pitchFamily="34" charset="-122"/>
              </a:endParaRPr>
            </a:p>
          </p:txBody>
        </p:sp>
        <p:sp>
          <p:nvSpPr>
            <p:cNvPr id="60437" name="Line 33"/>
            <p:cNvSpPr>
              <a:spLocks noChangeShapeType="1"/>
            </p:cNvSpPr>
            <p:nvPr/>
          </p:nvSpPr>
          <p:spPr bwMode="auto">
            <a:xfrm flipH="1">
              <a:off x="1406" y="2642"/>
              <a:ext cx="340"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60438" name="Group 34"/>
            <p:cNvGrpSpPr>
              <a:grpSpLocks/>
            </p:cNvGrpSpPr>
            <p:nvPr/>
          </p:nvGrpSpPr>
          <p:grpSpPr bwMode="auto">
            <a:xfrm>
              <a:off x="952" y="2075"/>
              <a:ext cx="143" cy="539"/>
              <a:chOff x="895" y="1905"/>
              <a:chExt cx="143" cy="539"/>
            </a:xfrm>
          </p:grpSpPr>
          <p:sp>
            <p:nvSpPr>
              <p:cNvPr id="60497" name="Line 35"/>
              <p:cNvSpPr>
                <a:spLocks noChangeShapeType="1"/>
              </p:cNvSpPr>
              <p:nvPr/>
            </p:nvSpPr>
            <p:spPr bwMode="auto">
              <a:xfrm flipH="1">
                <a:off x="896" y="2443"/>
                <a:ext cx="142" cy="0"/>
              </a:xfrm>
              <a:prstGeom prst="line">
                <a:avLst/>
              </a:prstGeom>
              <a:noFill/>
              <a:ln w="2857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498" name="Line 36"/>
              <p:cNvSpPr>
                <a:spLocks noChangeShapeType="1"/>
              </p:cNvSpPr>
              <p:nvPr/>
            </p:nvSpPr>
            <p:spPr bwMode="auto">
              <a:xfrm flipV="1">
                <a:off x="895" y="1905"/>
                <a:ext cx="0" cy="539"/>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60439" name="Line 37"/>
            <p:cNvSpPr>
              <a:spLocks noChangeShapeType="1"/>
            </p:cNvSpPr>
            <p:nvPr/>
          </p:nvSpPr>
          <p:spPr bwMode="auto">
            <a:xfrm flipV="1">
              <a:off x="2852" y="2103"/>
              <a:ext cx="0" cy="340"/>
            </a:xfrm>
            <a:prstGeom prst="line">
              <a:avLst/>
            </a:prstGeom>
            <a:noFill/>
            <a:ln w="381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60440" name="Group 38"/>
            <p:cNvGrpSpPr>
              <a:grpSpLocks/>
            </p:cNvGrpSpPr>
            <p:nvPr/>
          </p:nvGrpSpPr>
          <p:grpSpPr bwMode="auto">
            <a:xfrm>
              <a:off x="1576" y="2867"/>
              <a:ext cx="964" cy="937"/>
              <a:chOff x="1576" y="2924"/>
              <a:chExt cx="964" cy="937"/>
            </a:xfrm>
          </p:grpSpPr>
          <p:sp>
            <p:nvSpPr>
              <p:cNvPr id="60494" name="Line 39"/>
              <p:cNvSpPr>
                <a:spLocks noChangeShapeType="1"/>
              </p:cNvSpPr>
              <p:nvPr/>
            </p:nvSpPr>
            <p:spPr bwMode="auto">
              <a:xfrm>
                <a:off x="1576" y="2924"/>
                <a:ext cx="0" cy="935"/>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495" name="Line 40"/>
              <p:cNvSpPr>
                <a:spLocks noChangeShapeType="1"/>
              </p:cNvSpPr>
              <p:nvPr/>
            </p:nvSpPr>
            <p:spPr bwMode="auto">
              <a:xfrm>
                <a:off x="1576" y="3861"/>
                <a:ext cx="964"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496" name="Line 41"/>
              <p:cNvSpPr>
                <a:spLocks noChangeShapeType="1"/>
              </p:cNvSpPr>
              <p:nvPr/>
            </p:nvSpPr>
            <p:spPr bwMode="auto">
              <a:xfrm flipH="1">
                <a:off x="1576" y="2924"/>
                <a:ext cx="171" cy="0"/>
              </a:xfrm>
              <a:prstGeom prst="line">
                <a:avLst/>
              </a:prstGeom>
              <a:noFill/>
              <a:ln w="2857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60441" name="Group 42"/>
            <p:cNvGrpSpPr>
              <a:grpSpLocks/>
            </p:cNvGrpSpPr>
            <p:nvPr/>
          </p:nvGrpSpPr>
          <p:grpSpPr bwMode="auto">
            <a:xfrm>
              <a:off x="2115" y="3350"/>
              <a:ext cx="311" cy="453"/>
              <a:chOff x="2115" y="3405"/>
              <a:chExt cx="311" cy="453"/>
            </a:xfrm>
          </p:grpSpPr>
          <p:sp>
            <p:nvSpPr>
              <p:cNvPr id="60492" name="Line 43"/>
              <p:cNvSpPr>
                <a:spLocks noChangeShapeType="1"/>
              </p:cNvSpPr>
              <p:nvPr/>
            </p:nvSpPr>
            <p:spPr bwMode="auto">
              <a:xfrm flipV="1">
                <a:off x="2115" y="3405"/>
                <a:ext cx="0" cy="453"/>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493" name="Line 44"/>
              <p:cNvSpPr>
                <a:spLocks noChangeShapeType="1"/>
              </p:cNvSpPr>
              <p:nvPr/>
            </p:nvSpPr>
            <p:spPr bwMode="auto">
              <a:xfrm>
                <a:off x="2115" y="3407"/>
                <a:ext cx="311"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60442" name="Group 45"/>
            <p:cNvGrpSpPr>
              <a:grpSpLocks/>
            </p:cNvGrpSpPr>
            <p:nvPr/>
          </p:nvGrpSpPr>
          <p:grpSpPr bwMode="auto">
            <a:xfrm>
              <a:off x="725" y="2101"/>
              <a:ext cx="2977" cy="1448"/>
              <a:chOff x="725" y="2158"/>
              <a:chExt cx="2977" cy="1448"/>
            </a:xfrm>
          </p:grpSpPr>
          <p:sp>
            <p:nvSpPr>
              <p:cNvPr id="60489" name="Line 46"/>
              <p:cNvSpPr>
                <a:spLocks noChangeShapeType="1"/>
              </p:cNvSpPr>
              <p:nvPr/>
            </p:nvSpPr>
            <p:spPr bwMode="auto">
              <a:xfrm flipV="1">
                <a:off x="725" y="3606"/>
                <a:ext cx="2977" cy="0"/>
              </a:xfrm>
              <a:prstGeom prst="line">
                <a:avLst/>
              </a:prstGeom>
              <a:noFill/>
              <a:ln w="3810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490" name="Line 47"/>
              <p:cNvSpPr>
                <a:spLocks noChangeShapeType="1"/>
              </p:cNvSpPr>
              <p:nvPr/>
            </p:nvSpPr>
            <p:spPr bwMode="auto">
              <a:xfrm>
                <a:off x="754" y="2158"/>
                <a:ext cx="0" cy="1389"/>
              </a:xfrm>
              <a:prstGeom prst="line">
                <a:avLst/>
              </a:prstGeom>
              <a:noFill/>
              <a:ln w="3810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491" name="Line 48"/>
              <p:cNvSpPr>
                <a:spLocks noChangeShapeType="1"/>
              </p:cNvSpPr>
              <p:nvPr/>
            </p:nvSpPr>
            <p:spPr bwMode="auto">
              <a:xfrm flipV="1">
                <a:off x="1916" y="3209"/>
                <a:ext cx="0" cy="369"/>
              </a:xfrm>
              <a:prstGeom prst="line">
                <a:avLst/>
              </a:prstGeom>
              <a:noFill/>
              <a:ln w="38100">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60443" name="Text Box 49"/>
            <p:cNvSpPr txBox="1">
              <a:spLocks noChangeArrowheads="1"/>
            </p:cNvSpPr>
            <p:nvPr/>
          </p:nvSpPr>
          <p:spPr bwMode="auto">
            <a:xfrm>
              <a:off x="414" y="3776"/>
              <a:ext cx="652" cy="237"/>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FF3300"/>
                  </a:solidFill>
                  <a:latin typeface="微软雅黑" panose="020B0503020204020204" pitchFamily="34" charset="-122"/>
                  <a:ea typeface="微软雅黑" panose="020B0503020204020204" pitchFamily="34" charset="-122"/>
                </a:rPr>
                <a:t>    </a:t>
              </a:r>
              <a:r>
                <a:rPr lang="en-US" altLang="zh-CN">
                  <a:solidFill>
                    <a:schemeClr val="hlink"/>
                  </a:solidFill>
                  <a:latin typeface="微软雅黑" panose="020B0503020204020204" pitchFamily="34" charset="-122"/>
                  <a:ea typeface="微软雅黑" panose="020B0503020204020204" pitchFamily="34" charset="-122"/>
                </a:rPr>
                <a:t>IR</a:t>
              </a:r>
            </a:p>
          </p:txBody>
        </p:sp>
        <p:sp>
          <p:nvSpPr>
            <p:cNvPr id="60444" name="Line 50"/>
            <p:cNvSpPr>
              <a:spLocks noChangeShapeType="1"/>
            </p:cNvSpPr>
            <p:nvPr/>
          </p:nvSpPr>
          <p:spPr bwMode="auto">
            <a:xfrm flipH="1">
              <a:off x="1066" y="3917"/>
              <a:ext cx="1475" cy="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445" name="Line 51"/>
            <p:cNvSpPr>
              <a:spLocks noChangeShapeType="1"/>
            </p:cNvSpPr>
            <p:nvPr/>
          </p:nvSpPr>
          <p:spPr bwMode="auto">
            <a:xfrm flipV="1">
              <a:off x="527" y="2075"/>
              <a:ext cx="0" cy="1701"/>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60446" name="Group 52"/>
            <p:cNvGrpSpPr>
              <a:grpSpLocks/>
            </p:cNvGrpSpPr>
            <p:nvPr/>
          </p:nvGrpSpPr>
          <p:grpSpPr bwMode="auto">
            <a:xfrm>
              <a:off x="3334" y="1593"/>
              <a:ext cx="795" cy="2438"/>
              <a:chOff x="3333" y="1650"/>
              <a:chExt cx="795" cy="2438"/>
            </a:xfrm>
          </p:grpSpPr>
          <p:sp>
            <p:nvSpPr>
              <p:cNvPr id="60482" name="Text Box 53"/>
              <p:cNvSpPr txBox="1">
                <a:spLocks noChangeArrowheads="1"/>
              </p:cNvSpPr>
              <p:nvPr/>
            </p:nvSpPr>
            <p:spPr bwMode="auto">
              <a:xfrm>
                <a:off x="3447" y="1650"/>
                <a:ext cx="539"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zh-CN" altLang="en-US" sz="2000">
                    <a:solidFill>
                      <a:srgbClr val="008000"/>
                    </a:solidFill>
                    <a:latin typeface="微软雅黑" panose="020B0503020204020204" pitchFamily="34" charset="-122"/>
                    <a:ea typeface="微软雅黑" panose="020B0503020204020204" pitchFamily="34" charset="-122"/>
                  </a:rPr>
                  <a:t>地址</a:t>
                </a:r>
              </a:p>
            </p:txBody>
          </p:sp>
          <p:sp>
            <p:nvSpPr>
              <p:cNvPr id="60483" name="AutoShape 54"/>
              <p:cNvSpPr>
                <a:spLocks noChangeArrowheads="1"/>
              </p:cNvSpPr>
              <p:nvPr/>
            </p:nvSpPr>
            <p:spPr bwMode="auto">
              <a:xfrm>
                <a:off x="3362" y="2756"/>
                <a:ext cx="765" cy="284"/>
              </a:xfrm>
              <a:prstGeom prst="leftRightArrow">
                <a:avLst>
                  <a:gd name="adj1" fmla="val 50000"/>
                  <a:gd name="adj2" fmla="val 53873"/>
                </a:avLst>
              </a:prstGeom>
              <a:solidFill>
                <a:schemeClr val="bg1"/>
              </a:solidFill>
              <a:ln w="28575"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60484" name="Text Box 55"/>
              <p:cNvSpPr txBox="1">
                <a:spLocks noChangeArrowheads="1"/>
              </p:cNvSpPr>
              <p:nvPr/>
            </p:nvSpPr>
            <p:spPr bwMode="auto">
              <a:xfrm>
                <a:off x="3532" y="3634"/>
                <a:ext cx="482"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zh-CN" altLang="en-US" sz="2000">
                    <a:solidFill>
                      <a:srgbClr val="3333CC"/>
                    </a:solidFill>
                    <a:latin typeface="微软雅黑" panose="020B0503020204020204" pitchFamily="34" charset="-122"/>
                    <a:ea typeface="微软雅黑" panose="020B0503020204020204" pitchFamily="34" charset="-122"/>
                  </a:rPr>
                  <a:t>数据</a:t>
                </a:r>
              </a:p>
            </p:txBody>
          </p:sp>
          <p:sp>
            <p:nvSpPr>
              <p:cNvPr id="60485" name="AutoShape 56"/>
              <p:cNvSpPr>
                <a:spLocks noChangeArrowheads="1"/>
              </p:cNvSpPr>
              <p:nvPr/>
            </p:nvSpPr>
            <p:spPr bwMode="auto">
              <a:xfrm>
                <a:off x="3334" y="3804"/>
                <a:ext cx="794" cy="284"/>
              </a:xfrm>
              <a:prstGeom prst="leftRightArrow">
                <a:avLst>
                  <a:gd name="adj1" fmla="val 50000"/>
                  <a:gd name="adj2" fmla="val 55915"/>
                </a:avLst>
              </a:prstGeom>
              <a:solidFill>
                <a:schemeClr val="bg1"/>
              </a:solidFill>
              <a:ln w="28575" algn="ctr">
                <a:solidFill>
                  <a:srgbClr val="3333CC"/>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60486" name="Text Box 57"/>
              <p:cNvSpPr txBox="1">
                <a:spLocks noChangeArrowheads="1"/>
              </p:cNvSpPr>
              <p:nvPr/>
            </p:nvSpPr>
            <p:spPr bwMode="auto">
              <a:xfrm>
                <a:off x="3504" y="2534"/>
                <a:ext cx="539"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zh-CN" altLang="en-US" sz="2000">
                    <a:solidFill>
                      <a:srgbClr val="FF3300"/>
                    </a:solidFill>
                    <a:latin typeface="微软雅黑" panose="020B0503020204020204" pitchFamily="34" charset="-122"/>
                    <a:ea typeface="微软雅黑" panose="020B0503020204020204" pitchFamily="34" charset="-122"/>
                  </a:rPr>
                  <a:t>控制</a:t>
                </a:r>
              </a:p>
            </p:txBody>
          </p:sp>
          <p:sp>
            <p:nvSpPr>
              <p:cNvPr id="60487" name="AutoShape 58"/>
              <p:cNvSpPr>
                <a:spLocks noChangeArrowheads="1"/>
              </p:cNvSpPr>
              <p:nvPr/>
            </p:nvSpPr>
            <p:spPr bwMode="auto">
              <a:xfrm>
                <a:off x="3333" y="1843"/>
                <a:ext cx="794" cy="341"/>
              </a:xfrm>
              <a:prstGeom prst="rightArrow">
                <a:avLst>
                  <a:gd name="adj1" fmla="val 50000"/>
                  <a:gd name="adj2" fmla="val 58211"/>
                </a:avLst>
              </a:prstGeom>
              <a:solidFill>
                <a:schemeClr val="bg1"/>
              </a:solidFill>
              <a:ln w="28575" algn="ctr">
                <a:solidFill>
                  <a:srgbClr val="008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60488" name="Line 59"/>
              <p:cNvSpPr>
                <a:spLocks noChangeShapeType="1"/>
              </p:cNvSpPr>
              <p:nvPr/>
            </p:nvSpPr>
            <p:spPr bwMode="auto">
              <a:xfrm flipV="1">
                <a:off x="3731" y="2982"/>
                <a:ext cx="0" cy="624"/>
              </a:xfrm>
              <a:prstGeom prst="line">
                <a:avLst/>
              </a:prstGeom>
              <a:noFill/>
              <a:ln w="38100">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60447" name="Group 60"/>
            <p:cNvGrpSpPr>
              <a:grpSpLocks/>
            </p:cNvGrpSpPr>
            <p:nvPr/>
          </p:nvGrpSpPr>
          <p:grpSpPr bwMode="auto">
            <a:xfrm>
              <a:off x="2199" y="2128"/>
              <a:ext cx="1106" cy="1340"/>
              <a:chOff x="2199" y="2185"/>
              <a:chExt cx="1106" cy="1340"/>
            </a:xfrm>
          </p:grpSpPr>
          <p:sp>
            <p:nvSpPr>
              <p:cNvPr id="60470" name="Text Box 61"/>
              <p:cNvSpPr txBox="1">
                <a:spLocks noChangeArrowheads="1"/>
              </p:cNvSpPr>
              <p:nvPr/>
            </p:nvSpPr>
            <p:spPr bwMode="auto">
              <a:xfrm>
                <a:off x="2199" y="2185"/>
                <a:ext cx="737" cy="288"/>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sz="2400">
                    <a:latin typeface="微软雅黑" panose="020B0503020204020204" pitchFamily="34" charset="-122"/>
                    <a:ea typeface="微软雅黑" panose="020B0503020204020204" pitchFamily="34" charset="-122"/>
                  </a:rPr>
                  <a:t>GPRs</a:t>
                </a:r>
              </a:p>
            </p:txBody>
          </p:sp>
          <p:grpSp>
            <p:nvGrpSpPr>
              <p:cNvPr id="60471" name="Group 62"/>
              <p:cNvGrpSpPr>
                <a:grpSpLocks/>
              </p:cNvGrpSpPr>
              <p:nvPr/>
            </p:nvGrpSpPr>
            <p:grpSpPr bwMode="auto">
              <a:xfrm>
                <a:off x="2452" y="2500"/>
                <a:ext cx="853" cy="1025"/>
                <a:chOff x="2398" y="2273"/>
                <a:chExt cx="853" cy="1025"/>
              </a:xfrm>
            </p:grpSpPr>
            <p:grpSp>
              <p:nvGrpSpPr>
                <p:cNvPr id="60473" name="Group 63"/>
                <p:cNvGrpSpPr>
                  <a:grpSpLocks/>
                </p:cNvGrpSpPr>
                <p:nvPr/>
              </p:nvGrpSpPr>
              <p:grpSpPr bwMode="auto">
                <a:xfrm>
                  <a:off x="2398" y="2273"/>
                  <a:ext cx="652" cy="992"/>
                  <a:chOff x="2228" y="1678"/>
                  <a:chExt cx="737" cy="992"/>
                </a:xfrm>
              </p:grpSpPr>
              <p:sp>
                <p:nvSpPr>
                  <p:cNvPr id="60478" name="Rectangle 64"/>
                  <p:cNvSpPr>
                    <a:spLocks noChangeArrowheads="1"/>
                  </p:cNvSpPr>
                  <p:nvPr/>
                </p:nvSpPr>
                <p:spPr bwMode="auto">
                  <a:xfrm>
                    <a:off x="2228" y="1678"/>
                    <a:ext cx="737" cy="992"/>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60479" name="Line 65"/>
                  <p:cNvSpPr>
                    <a:spLocks noChangeShapeType="1"/>
                  </p:cNvSpPr>
                  <p:nvPr/>
                </p:nvSpPr>
                <p:spPr bwMode="auto">
                  <a:xfrm>
                    <a:off x="2228" y="1933"/>
                    <a:ext cx="7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480" name="Line 66"/>
                  <p:cNvSpPr>
                    <a:spLocks noChangeShapeType="1"/>
                  </p:cNvSpPr>
                  <p:nvPr/>
                </p:nvSpPr>
                <p:spPr bwMode="auto">
                  <a:xfrm>
                    <a:off x="2228" y="2188"/>
                    <a:ext cx="7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481" name="Line 67"/>
                  <p:cNvSpPr>
                    <a:spLocks noChangeShapeType="1"/>
                  </p:cNvSpPr>
                  <p:nvPr/>
                </p:nvSpPr>
                <p:spPr bwMode="auto">
                  <a:xfrm>
                    <a:off x="2228" y="2415"/>
                    <a:ext cx="7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60474" name="Text Box 68"/>
                <p:cNvSpPr txBox="1">
                  <a:spLocks noChangeArrowheads="1"/>
                </p:cNvSpPr>
                <p:nvPr/>
              </p:nvSpPr>
              <p:spPr bwMode="auto">
                <a:xfrm>
                  <a:off x="3051" y="2282"/>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latin typeface="微软雅黑" panose="020B0503020204020204" pitchFamily="34" charset="-122"/>
                      <a:ea typeface="微软雅黑" panose="020B0503020204020204" pitchFamily="34" charset="-122"/>
                    </a:rPr>
                    <a:t>0</a:t>
                  </a:r>
                </a:p>
              </p:txBody>
            </p:sp>
            <p:sp>
              <p:nvSpPr>
                <p:cNvPr id="60475" name="Text Box 69"/>
                <p:cNvSpPr txBox="1">
                  <a:spLocks noChangeArrowheads="1"/>
                </p:cNvSpPr>
                <p:nvPr/>
              </p:nvSpPr>
              <p:spPr bwMode="auto">
                <a:xfrm>
                  <a:off x="3052" y="2525"/>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latin typeface="微软雅黑" panose="020B0503020204020204" pitchFamily="34" charset="-122"/>
                      <a:ea typeface="微软雅黑" panose="020B0503020204020204" pitchFamily="34" charset="-122"/>
                    </a:rPr>
                    <a:t>1</a:t>
                  </a:r>
                </a:p>
              </p:txBody>
            </p:sp>
            <p:sp>
              <p:nvSpPr>
                <p:cNvPr id="60476" name="Text Box 70"/>
                <p:cNvSpPr txBox="1">
                  <a:spLocks noChangeArrowheads="1"/>
                </p:cNvSpPr>
                <p:nvPr/>
              </p:nvSpPr>
              <p:spPr bwMode="auto">
                <a:xfrm>
                  <a:off x="3052" y="2784"/>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latin typeface="微软雅黑" panose="020B0503020204020204" pitchFamily="34" charset="-122"/>
                      <a:ea typeface="微软雅黑" panose="020B0503020204020204" pitchFamily="34" charset="-122"/>
                    </a:rPr>
                    <a:t>2</a:t>
                  </a:r>
                </a:p>
              </p:txBody>
            </p:sp>
            <p:sp>
              <p:nvSpPr>
                <p:cNvPr id="60477" name="Text Box 71"/>
                <p:cNvSpPr txBox="1">
                  <a:spLocks noChangeArrowheads="1"/>
                </p:cNvSpPr>
                <p:nvPr/>
              </p:nvSpPr>
              <p:spPr bwMode="auto">
                <a:xfrm>
                  <a:off x="3051" y="3067"/>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latin typeface="微软雅黑" panose="020B0503020204020204" pitchFamily="34" charset="-122"/>
                      <a:ea typeface="微软雅黑" panose="020B0503020204020204" pitchFamily="34" charset="-122"/>
                    </a:rPr>
                    <a:t>3</a:t>
                  </a:r>
                </a:p>
              </p:txBody>
            </p:sp>
          </p:grpSp>
          <p:sp>
            <p:nvSpPr>
              <p:cNvPr id="60472" name="Rectangle 72"/>
              <p:cNvSpPr>
                <a:spLocks noChangeArrowheads="1"/>
              </p:cNvSpPr>
              <p:nvPr/>
            </p:nvSpPr>
            <p:spPr bwMode="auto">
              <a:xfrm>
                <a:off x="2455" y="2500"/>
                <a:ext cx="652" cy="992"/>
              </a:xfrm>
              <a:prstGeom prst="rect">
                <a:avLst/>
              </a:prstGeom>
              <a:solidFill>
                <a:srgbClr val="008000">
                  <a:alpha val="16862"/>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grpSp>
        <p:grpSp>
          <p:nvGrpSpPr>
            <p:cNvPr id="60448" name="Group 73"/>
            <p:cNvGrpSpPr>
              <a:grpSpLocks/>
            </p:cNvGrpSpPr>
            <p:nvPr/>
          </p:nvGrpSpPr>
          <p:grpSpPr bwMode="auto">
            <a:xfrm>
              <a:off x="4127" y="1508"/>
              <a:ext cx="880" cy="2551"/>
              <a:chOff x="4127" y="1565"/>
              <a:chExt cx="880" cy="2551"/>
            </a:xfrm>
          </p:grpSpPr>
          <p:grpSp>
            <p:nvGrpSpPr>
              <p:cNvPr id="60450" name="Group 74"/>
              <p:cNvGrpSpPr>
                <a:grpSpLocks/>
              </p:cNvGrpSpPr>
              <p:nvPr/>
            </p:nvGrpSpPr>
            <p:grpSpPr bwMode="auto">
              <a:xfrm>
                <a:off x="4127" y="1565"/>
                <a:ext cx="880" cy="2551"/>
                <a:chOff x="4156" y="1565"/>
                <a:chExt cx="908" cy="2551"/>
              </a:xfrm>
            </p:grpSpPr>
            <p:sp>
              <p:nvSpPr>
                <p:cNvPr id="60452" name="Text Box 75"/>
                <p:cNvSpPr txBox="1">
                  <a:spLocks noChangeArrowheads="1"/>
                </p:cNvSpPr>
                <p:nvPr/>
              </p:nvSpPr>
              <p:spPr bwMode="auto">
                <a:xfrm>
                  <a:off x="4156" y="1565"/>
                  <a:ext cx="737" cy="288"/>
                </a:xfrm>
                <a:prstGeom prst="rect">
                  <a:avLst/>
                </a:prstGeom>
                <a:solidFill>
                  <a:srgbClr val="0000FF">
                    <a:alpha val="25882"/>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zh-CN" altLang="en-US" sz="2400">
                      <a:latin typeface="微软雅黑" panose="020B0503020204020204" pitchFamily="34" charset="-122"/>
                      <a:ea typeface="微软雅黑" panose="020B0503020204020204" pitchFamily="34" charset="-122"/>
                    </a:rPr>
                    <a:t>存储器</a:t>
                  </a:r>
                </a:p>
              </p:txBody>
            </p:sp>
            <p:grpSp>
              <p:nvGrpSpPr>
                <p:cNvPr id="60453" name="Group 76"/>
                <p:cNvGrpSpPr>
                  <a:grpSpLocks/>
                </p:cNvGrpSpPr>
                <p:nvPr/>
              </p:nvGrpSpPr>
              <p:grpSpPr bwMode="auto">
                <a:xfrm>
                  <a:off x="4156" y="1877"/>
                  <a:ext cx="737" cy="2211"/>
                  <a:chOff x="3447" y="1423"/>
                  <a:chExt cx="879" cy="2211"/>
                </a:xfrm>
              </p:grpSpPr>
              <p:sp>
                <p:nvSpPr>
                  <p:cNvPr id="60462" name="Rectangle 77"/>
                  <p:cNvSpPr>
                    <a:spLocks noChangeArrowheads="1"/>
                  </p:cNvSpPr>
                  <p:nvPr/>
                </p:nvSpPr>
                <p:spPr bwMode="auto">
                  <a:xfrm>
                    <a:off x="3447" y="1423"/>
                    <a:ext cx="879" cy="2211"/>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60463" name="Line 78"/>
                  <p:cNvSpPr>
                    <a:spLocks noChangeShapeType="1"/>
                  </p:cNvSpPr>
                  <p:nvPr/>
                </p:nvSpPr>
                <p:spPr bwMode="auto">
                  <a:xfrm>
                    <a:off x="3447" y="1678"/>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464" name="Line 79"/>
                  <p:cNvSpPr>
                    <a:spLocks noChangeShapeType="1"/>
                  </p:cNvSpPr>
                  <p:nvPr/>
                </p:nvSpPr>
                <p:spPr bwMode="auto">
                  <a:xfrm>
                    <a:off x="3447" y="1962"/>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465" name="Line 80"/>
                  <p:cNvSpPr>
                    <a:spLocks noChangeShapeType="1"/>
                  </p:cNvSpPr>
                  <p:nvPr/>
                </p:nvSpPr>
                <p:spPr bwMode="auto">
                  <a:xfrm>
                    <a:off x="3447" y="2245"/>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466" name="Line 81"/>
                  <p:cNvSpPr>
                    <a:spLocks noChangeShapeType="1"/>
                  </p:cNvSpPr>
                  <p:nvPr/>
                </p:nvSpPr>
                <p:spPr bwMode="auto">
                  <a:xfrm>
                    <a:off x="3447" y="2529"/>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467" name="Line 82"/>
                  <p:cNvSpPr>
                    <a:spLocks noChangeShapeType="1"/>
                  </p:cNvSpPr>
                  <p:nvPr/>
                </p:nvSpPr>
                <p:spPr bwMode="auto">
                  <a:xfrm>
                    <a:off x="3447" y="2812"/>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468" name="Line 83"/>
                  <p:cNvSpPr>
                    <a:spLocks noChangeShapeType="1"/>
                  </p:cNvSpPr>
                  <p:nvPr/>
                </p:nvSpPr>
                <p:spPr bwMode="auto">
                  <a:xfrm>
                    <a:off x="3447" y="3096"/>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469" name="Line 84"/>
                  <p:cNvSpPr>
                    <a:spLocks noChangeShapeType="1"/>
                  </p:cNvSpPr>
                  <p:nvPr/>
                </p:nvSpPr>
                <p:spPr bwMode="auto">
                  <a:xfrm>
                    <a:off x="3447" y="3379"/>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60454" name="Text Box 85"/>
                <p:cNvSpPr txBox="1">
                  <a:spLocks noChangeArrowheads="1"/>
                </p:cNvSpPr>
                <p:nvPr/>
              </p:nvSpPr>
              <p:spPr bwMode="auto">
                <a:xfrm>
                  <a:off x="4864" y="1941"/>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0</a:t>
                  </a:r>
                </a:p>
              </p:txBody>
            </p:sp>
            <p:sp>
              <p:nvSpPr>
                <p:cNvPr id="60455" name="Text Box 86"/>
                <p:cNvSpPr txBox="1">
                  <a:spLocks noChangeArrowheads="1"/>
                </p:cNvSpPr>
                <p:nvPr/>
              </p:nvSpPr>
              <p:spPr bwMode="auto">
                <a:xfrm>
                  <a:off x="4865" y="2160"/>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1</a:t>
                  </a:r>
                </a:p>
              </p:txBody>
            </p:sp>
            <p:sp>
              <p:nvSpPr>
                <p:cNvPr id="60456" name="Text Box 87"/>
                <p:cNvSpPr txBox="1">
                  <a:spLocks noChangeArrowheads="1"/>
                </p:cNvSpPr>
                <p:nvPr/>
              </p:nvSpPr>
              <p:spPr bwMode="auto">
                <a:xfrm>
                  <a:off x="4865" y="2472"/>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2</a:t>
                  </a:r>
                </a:p>
              </p:txBody>
            </p:sp>
            <p:sp>
              <p:nvSpPr>
                <p:cNvPr id="60457" name="Text Box 88"/>
                <p:cNvSpPr txBox="1">
                  <a:spLocks noChangeArrowheads="1"/>
                </p:cNvSpPr>
                <p:nvPr/>
              </p:nvSpPr>
              <p:spPr bwMode="auto">
                <a:xfrm>
                  <a:off x="4864" y="2755"/>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3</a:t>
                  </a:r>
                </a:p>
              </p:txBody>
            </p:sp>
            <p:sp>
              <p:nvSpPr>
                <p:cNvPr id="60458" name="Text Box 89"/>
                <p:cNvSpPr txBox="1">
                  <a:spLocks noChangeArrowheads="1"/>
                </p:cNvSpPr>
                <p:nvPr/>
              </p:nvSpPr>
              <p:spPr bwMode="auto">
                <a:xfrm>
                  <a:off x="4865" y="2982"/>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4</a:t>
                  </a:r>
                </a:p>
              </p:txBody>
            </p:sp>
            <p:sp>
              <p:nvSpPr>
                <p:cNvPr id="60459" name="Text Box 90"/>
                <p:cNvSpPr txBox="1">
                  <a:spLocks noChangeArrowheads="1"/>
                </p:cNvSpPr>
                <p:nvPr/>
              </p:nvSpPr>
              <p:spPr bwMode="auto">
                <a:xfrm>
                  <a:off x="4865" y="3322"/>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5</a:t>
                  </a:r>
                </a:p>
              </p:txBody>
            </p:sp>
            <p:sp>
              <p:nvSpPr>
                <p:cNvPr id="60460" name="Text Box 91"/>
                <p:cNvSpPr txBox="1">
                  <a:spLocks noChangeArrowheads="1"/>
                </p:cNvSpPr>
                <p:nvPr/>
              </p:nvSpPr>
              <p:spPr bwMode="auto">
                <a:xfrm>
                  <a:off x="4864" y="3578"/>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6</a:t>
                  </a:r>
                </a:p>
              </p:txBody>
            </p:sp>
            <p:sp>
              <p:nvSpPr>
                <p:cNvPr id="60461" name="Text Box 92"/>
                <p:cNvSpPr txBox="1">
                  <a:spLocks noChangeArrowheads="1"/>
                </p:cNvSpPr>
                <p:nvPr/>
              </p:nvSpPr>
              <p:spPr bwMode="auto">
                <a:xfrm>
                  <a:off x="4864" y="3885"/>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7</a:t>
                  </a:r>
                </a:p>
              </p:txBody>
            </p:sp>
          </p:grpSp>
          <p:sp>
            <p:nvSpPr>
              <p:cNvPr id="60451" name="Rectangle 93"/>
              <p:cNvSpPr>
                <a:spLocks noChangeArrowheads="1"/>
              </p:cNvSpPr>
              <p:nvPr/>
            </p:nvSpPr>
            <p:spPr bwMode="auto">
              <a:xfrm>
                <a:off x="4127" y="1877"/>
                <a:ext cx="708" cy="2211"/>
              </a:xfrm>
              <a:prstGeom prst="rect">
                <a:avLst/>
              </a:prstGeom>
              <a:solidFill>
                <a:srgbClr val="008000">
                  <a:alpha val="16862"/>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grpSp>
        <p:sp>
          <p:nvSpPr>
            <p:cNvPr id="60449" name="Rectangle 94"/>
            <p:cNvSpPr>
              <a:spLocks noChangeArrowheads="1"/>
            </p:cNvSpPr>
            <p:nvPr/>
          </p:nvSpPr>
          <p:spPr bwMode="auto">
            <a:xfrm>
              <a:off x="130" y="1395"/>
              <a:ext cx="4876" cy="2863"/>
            </a:xfrm>
            <a:prstGeom prst="rect">
              <a:avLst/>
            </a:prstGeom>
            <a:noFill/>
            <a:ln w="19050">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grpSp>
      <p:sp>
        <p:nvSpPr>
          <p:cNvPr id="2" name="灯片编号占位符 1"/>
          <p:cNvSpPr>
            <a:spLocks noGrp="1"/>
          </p:cNvSpPr>
          <p:nvPr>
            <p:ph type="sldNum" sz="quarter" idx="4"/>
          </p:nvPr>
        </p:nvSpPr>
        <p:spPr/>
        <p:txBody>
          <a:bodyPr/>
          <a:lstStyle/>
          <a:p>
            <a:fld id="{B889F279-0C5D-4FA7-8CEA-9D3E73AA67A1}" type="slidenum">
              <a:rPr lang="zh-CN" altLang="en-US" smtClean="0"/>
              <a:pPr/>
              <a:t>34</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49891">
                                            <p:txEl>
                                              <p:pRg st="0" end="0"/>
                                            </p:txEl>
                                          </p:spTgt>
                                        </p:tgtEl>
                                        <p:attrNameLst>
                                          <p:attrName>style.visibility</p:attrName>
                                        </p:attrNameLst>
                                      </p:cBhvr>
                                      <p:to>
                                        <p:strVal val="visible"/>
                                      </p:to>
                                    </p:set>
                                    <p:animEffect transition="in" filter="blinds(horizontal)">
                                      <p:cBhvr>
                                        <p:cTn id="7" dur="500"/>
                                        <p:tgtEl>
                                          <p:spTgt spid="5498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49891">
                                            <p:txEl>
                                              <p:pRg st="1" end="1"/>
                                            </p:txEl>
                                          </p:spTgt>
                                        </p:tgtEl>
                                        <p:attrNameLst>
                                          <p:attrName>style.visibility</p:attrName>
                                        </p:attrNameLst>
                                      </p:cBhvr>
                                      <p:to>
                                        <p:strVal val="visible"/>
                                      </p:to>
                                    </p:set>
                                    <p:animEffect transition="in" filter="blinds(horizontal)">
                                      <p:cBhvr>
                                        <p:cTn id="12" dur="500"/>
                                        <p:tgtEl>
                                          <p:spTgt spid="54989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49891">
                                            <p:txEl>
                                              <p:pRg st="2" end="2"/>
                                            </p:txEl>
                                          </p:spTgt>
                                        </p:tgtEl>
                                        <p:attrNameLst>
                                          <p:attrName>style.visibility</p:attrName>
                                        </p:attrNameLst>
                                      </p:cBhvr>
                                      <p:to>
                                        <p:strVal val="visible"/>
                                      </p:to>
                                    </p:set>
                                    <p:animEffect transition="in" filter="blinds(horizontal)">
                                      <p:cBhvr>
                                        <p:cTn id="17" dur="500"/>
                                        <p:tgtEl>
                                          <p:spTgt spid="54989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457200" y="98425"/>
            <a:ext cx="8229600" cy="561975"/>
          </a:xfrm>
        </p:spPr>
        <p:txBody>
          <a:bodyPr/>
          <a:lstStyle/>
          <a:p>
            <a:r>
              <a:rPr lang="zh-CN" altLang="en-US" sz="3600"/>
              <a:t>计算机是如何工作的？</a:t>
            </a:r>
          </a:p>
        </p:txBody>
      </p:sp>
      <p:sp>
        <p:nvSpPr>
          <p:cNvPr id="553988" name="Text Box 4"/>
          <p:cNvSpPr txBox="1">
            <a:spLocks noChangeArrowheads="1"/>
          </p:cNvSpPr>
          <p:nvPr/>
        </p:nvSpPr>
        <p:spPr bwMode="auto">
          <a:xfrm>
            <a:off x="250825" y="1538288"/>
            <a:ext cx="5672138"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zh-CN" altLang="en-US" sz="2400" dirty="0">
                <a:solidFill>
                  <a:srgbClr val="FF3300"/>
                </a:solidFill>
                <a:latin typeface="微软雅黑" panose="020B0503020204020204" pitchFamily="34" charset="-122"/>
                <a:ea typeface="微软雅黑" panose="020B0503020204020204" pitchFamily="34" charset="-122"/>
              </a:rPr>
              <a:t>你能告诉我计算机是如何工作的吗？</a:t>
            </a:r>
          </a:p>
        </p:txBody>
      </p:sp>
      <p:sp>
        <p:nvSpPr>
          <p:cNvPr id="553989" name="Rectangle 5"/>
          <p:cNvSpPr>
            <a:spLocks noChangeArrowheads="1"/>
          </p:cNvSpPr>
          <p:nvPr/>
        </p:nvSpPr>
        <p:spPr bwMode="auto">
          <a:xfrm>
            <a:off x="5111750" y="1538288"/>
            <a:ext cx="3671888"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zh-CN" altLang="en-US" sz="2400">
                <a:solidFill>
                  <a:srgbClr val="008000"/>
                </a:solidFill>
                <a:latin typeface="微软雅黑" panose="020B0503020204020204" pitchFamily="34" charset="-122"/>
                <a:ea typeface="微软雅黑" panose="020B0503020204020204" pitchFamily="34" charset="-122"/>
              </a:rPr>
              <a:t>“存储程序”工作方式！</a:t>
            </a:r>
          </a:p>
        </p:txBody>
      </p:sp>
      <p:sp>
        <p:nvSpPr>
          <p:cNvPr id="64518" name="Text Box 6"/>
          <p:cNvSpPr txBox="1">
            <a:spLocks noChangeArrowheads="1"/>
          </p:cNvSpPr>
          <p:nvPr/>
        </p:nvSpPr>
        <p:spPr bwMode="auto">
          <a:xfrm>
            <a:off x="522288" y="2698750"/>
            <a:ext cx="1484312" cy="466725"/>
          </a:xfrm>
          <a:prstGeom prst="rect">
            <a:avLst/>
          </a:prstGeom>
          <a:solidFill>
            <a:srgbClr val="0000FF">
              <a:alpha val="25882"/>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SzTx/>
              <a:buFontTx/>
              <a:buNone/>
            </a:pPr>
            <a:r>
              <a:rPr lang="zh-CN" altLang="en-US" sz="2400">
                <a:latin typeface="微软雅黑" panose="020B0503020204020204" pitchFamily="34" charset="-122"/>
                <a:ea typeface="微软雅黑" panose="020B0503020204020204" pitchFamily="34" charset="-122"/>
              </a:rPr>
              <a:t>  控制器</a:t>
            </a:r>
          </a:p>
        </p:txBody>
      </p:sp>
      <p:sp>
        <p:nvSpPr>
          <p:cNvPr id="64519" name="Rectangle 7"/>
          <p:cNvSpPr>
            <a:spLocks noChangeArrowheads="1"/>
          </p:cNvSpPr>
          <p:nvPr/>
        </p:nvSpPr>
        <p:spPr bwMode="auto">
          <a:xfrm>
            <a:off x="206375" y="2249488"/>
            <a:ext cx="4949825" cy="4230687"/>
          </a:xfrm>
          <a:prstGeom prst="rect">
            <a:avLst/>
          </a:prstGeom>
          <a:noFill/>
          <a:ln w="38100" cap="rnd" algn="ctr">
            <a:solidFill>
              <a:srgbClr val="FF0000"/>
            </a:solidFill>
            <a:prstDash val="sysDot"/>
            <a:miter lim="800000"/>
            <a:headEnd/>
            <a:tailEnd/>
          </a:ln>
          <a:effectLst/>
          <a:extLst>
            <a:ext uri="{909E8E84-426E-40DD-AFC4-6F175D3DCCD1}">
              <a14:hiddenFill xmlns:a14="http://schemas.microsoft.com/office/drawing/2010/main">
                <a:solidFill>
                  <a:srgbClr val="800000">
                    <a:alpha val="18823"/>
                  </a:srgbClr>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64520" name="Text Box 8"/>
          <p:cNvSpPr txBox="1">
            <a:spLocks noChangeArrowheads="1"/>
          </p:cNvSpPr>
          <p:nvPr/>
        </p:nvSpPr>
        <p:spPr bwMode="auto">
          <a:xfrm>
            <a:off x="431800" y="2249488"/>
            <a:ext cx="854075" cy="457200"/>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sz="2400">
                <a:solidFill>
                  <a:srgbClr val="FF0000"/>
                </a:solidFill>
                <a:latin typeface="微软雅黑" panose="020B0503020204020204" pitchFamily="34" charset="-122"/>
                <a:ea typeface="微软雅黑" panose="020B0503020204020204" pitchFamily="34" charset="-122"/>
              </a:rPr>
              <a:t>CPU</a:t>
            </a:r>
          </a:p>
        </p:txBody>
      </p:sp>
      <p:sp>
        <p:nvSpPr>
          <p:cNvPr id="64521" name="Text Box 9"/>
          <p:cNvSpPr txBox="1">
            <a:spLocks noChangeArrowheads="1"/>
          </p:cNvSpPr>
          <p:nvPr/>
        </p:nvSpPr>
        <p:spPr bwMode="auto">
          <a:xfrm>
            <a:off x="2546350" y="2789238"/>
            <a:ext cx="1035050" cy="376237"/>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    PC</a:t>
            </a:r>
          </a:p>
        </p:txBody>
      </p:sp>
      <p:sp>
        <p:nvSpPr>
          <p:cNvPr id="64522" name="Text Box 10"/>
          <p:cNvSpPr txBox="1">
            <a:spLocks noChangeArrowheads="1"/>
          </p:cNvSpPr>
          <p:nvPr/>
        </p:nvSpPr>
        <p:spPr bwMode="auto">
          <a:xfrm>
            <a:off x="8242300" y="3149600"/>
            <a:ext cx="695325" cy="831850"/>
          </a:xfrm>
          <a:prstGeom prst="rect">
            <a:avLst/>
          </a:prstGeom>
          <a:solidFill>
            <a:srgbClr val="0000FF">
              <a:alpha val="25882"/>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SzTx/>
              <a:buFontTx/>
              <a:buNone/>
            </a:pPr>
            <a:r>
              <a:rPr lang="zh-CN" altLang="en-US" sz="2400">
                <a:solidFill>
                  <a:srgbClr val="CC3300"/>
                </a:solidFill>
                <a:latin typeface="微软雅黑" panose="020B0503020204020204" pitchFamily="34" charset="-122"/>
                <a:ea typeface="微软雅黑" panose="020B0503020204020204" pitchFamily="34" charset="-122"/>
              </a:rPr>
              <a:t>输入</a:t>
            </a:r>
          </a:p>
          <a:p>
            <a:pPr algn="ctr">
              <a:spcBef>
                <a:spcPct val="0"/>
              </a:spcBef>
              <a:buSzTx/>
              <a:buFontTx/>
              <a:buNone/>
            </a:pPr>
            <a:r>
              <a:rPr lang="zh-CN" altLang="en-US" sz="2400">
                <a:solidFill>
                  <a:srgbClr val="CC3300"/>
                </a:solidFill>
                <a:latin typeface="微软雅黑" panose="020B0503020204020204" pitchFamily="34" charset="-122"/>
                <a:ea typeface="微软雅黑" panose="020B0503020204020204" pitchFamily="34" charset="-122"/>
              </a:rPr>
              <a:t>设备</a:t>
            </a:r>
          </a:p>
        </p:txBody>
      </p:sp>
      <p:sp>
        <p:nvSpPr>
          <p:cNvPr id="64523" name="AutoShape 11"/>
          <p:cNvSpPr>
            <a:spLocks noChangeArrowheads="1"/>
          </p:cNvSpPr>
          <p:nvPr/>
        </p:nvSpPr>
        <p:spPr bwMode="auto">
          <a:xfrm>
            <a:off x="7831138" y="3509963"/>
            <a:ext cx="360362" cy="223837"/>
          </a:xfrm>
          <a:prstGeom prst="leftRightArrow">
            <a:avLst>
              <a:gd name="adj1" fmla="val 50000"/>
              <a:gd name="adj2" fmla="val 32199"/>
            </a:avLst>
          </a:prstGeom>
          <a:solidFill>
            <a:schemeClr val="bg1"/>
          </a:solidFill>
          <a:ln w="28575"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SzTx/>
              <a:buFontTx/>
              <a:buNone/>
            </a:pPr>
            <a:endParaRPr lang="zh-CN" altLang="en-US">
              <a:solidFill>
                <a:srgbClr val="CC3300"/>
              </a:solidFill>
              <a:latin typeface="微软雅黑" panose="020B0503020204020204" pitchFamily="34" charset="-122"/>
              <a:ea typeface="微软雅黑" panose="020B0503020204020204" pitchFamily="34" charset="-122"/>
            </a:endParaRPr>
          </a:p>
        </p:txBody>
      </p:sp>
      <p:sp>
        <p:nvSpPr>
          <p:cNvPr id="64524" name="Text Box 12"/>
          <p:cNvSpPr txBox="1">
            <a:spLocks noChangeArrowheads="1"/>
          </p:cNvSpPr>
          <p:nvPr/>
        </p:nvSpPr>
        <p:spPr bwMode="auto">
          <a:xfrm>
            <a:off x="8242300" y="4545013"/>
            <a:ext cx="695325" cy="831850"/>
          </a:xfrm>
          <a:prstGeom prst="rect">
            <a:avLst/>
          </a:prstGeom>
          <a:solidFill>
            <a:srgbClr val="0000FF">
              <a:alpha val="25882"/>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SzTx/>
              <a:buFontTx/>
              <a:buNone/>
            </a:pPr>
            <a:r>
              <a:rPr lang="zh-CN" altLang="en-US" sz="2400">
                <a:solidFill>
                  <a:srgbClr val="CC3300"/>
                </a:solidFill>
                <a:latin typeface="微软雅黑" panose="020B0503020204020204" pitchFamily="34" charset="-122"/>
                <a:ea typeface="微软雅黑" panose="020B0503020204020204" pitchFamily="34" charset="-122"/>
              </a:rPr>
              <a:t>输出</a:t>
            </a:r>
            <a:endParaRPr lang="en-US" altLang="zh-CN" sz="2400">
              <a:solidFill>
                <a:srgbClr val="CC3300"/>
              </a:solidFill>
              <a:latin typeface="微软雅黑" panose="020B0503020204020204" pitchFamily="34" charset="-122"/>
              <a:ea typeface="微软雅黑" panose="020B0503020204020204" pitchFamily="34" charset="-122"/>
            </a:endParaRPr>
          </a:p>
          <a:p>
            <a:pPr algn="ctr">
              <a:spcBef>
                <a:spcPct val="0"/>
              </a:spcBef>
              <a:buSzTx/>
              <a:buFontTx/>
              <a:buNone/>
            </a:pPr>
            <a:r>
              <a:rPr lang="zh-CN" altLang="en-US" sz="2400">
                <a:solidFill>
                  <a:srgbClr val="CC3300"/>
                </a:solidFill>
                <a:latin typeface="微软雅黑" panose="020B0503020204020204" pitchFamily="34" charset="-122"/>
                <a:ea typeface="微软雅黑" panose="020B0503020204020204" pitchFamily="34" charset="-122"/>
              </a:rPr>
              <a:t>设备</a:t>
            </a:r>
          </a:p>
        </p:txBody>
      </p:sp>
      <p:sp>
        <p:nvSpPr>
          <p:cNvPr id="64525" name="AutoShape 13"/>
          <p:cNvSpPr>
            <a:spLocks noChangeArrowheads="1"/>
          </p:cNvSpPr>
          <p:nvPr/>
        </p:nvSpPr>
        <p:spPr bwMode="auto">
          <a:xfrm>
            <a:off x="7786688" y="4814888"/>
            <a:ext cx="404812" cy="225425"/>
          </a:xfrm>
          <a:prstGeom prst="leftRightArrow">
            <a:avLst>
              <a:gd name="adj1" fmla="val 50000"/>
              <a:gd name="adj2" fmla="val 35915"/>
            </a:avLst>
          </a:prstGeom>
          <a:solidFill>
            <a:schemeClr val="bg1"/>
          </a:solidFill>
          <a:ln w="28575"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64526" name="Text Box 14"/>
          <p:cNvSpPr txBox="1">
            <a:spLocks noChangeArrowheads="1"/>
          </p:cNvSpPr>
          <p:nvPr/>
        </p:nvSpPr>
        <p:spPr bwMode="auto">
          <a:xfrm>
            <a:off x="3851275" y="2789238"/>
            <a:ext cx="1079500" cy="376237"/>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  MAR</a:t>
            </a:r>
          </a:p>
        </p:txBody>
      </p:sp>
      <p:sp>
        <p:nvSpPr>
          <p:cNvPr id="64527" name="Text Box 15"/>
          <p:cNvSpPr txBox="1">
            <a:spLocks noChangeArrowheads="1"/>
          </p:cNvSpPr>
          <p:nvPr/>
        </p:nvSpPr>
        <p:spPr bwMode="auto">
          <a:xfrm>
            <a:off x="3897313" y="5803900"/>
            <a:ext cx="1079500" cy="376238"/>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chemeClr val="accent2"/>
                </a:solidFill>
                <a:latin typeface="微软雅黑" panose="020B0503020204020204" pitchFamily="34" charset="-122"/>
                <a:ea typeface="微软雅黑" panose="020B0503020204020204" pitchFamily="34" charset="-122"/>
              </a:rPr>
              <a:t>  MDR</a:t>
            </a:r>
          </a:p>
        </p:txBody>
      </p:sp>
      <p:sp>
        <p:nvSpPr>
          <p:cNvPr id="64528" name="Line 16"/>
          <p:cNvSpPr>
            <a:spLocks noChangeShapeType="1"/>
          </p:cNvSpPr>
          <p:nvPr/>
        </p:nvSpPr>
        <p:spPr bwMode="auto">
          <a:xfrm>
            <a:off x="2006600" y="2968625"/>
            <a:ext cx="539750" cy="0"/>
          </a:xfrm>
          <a:prstGeom prst="line">
            <a:avLst/>
          </a:prstGeom>
          <a:noFill/>
          <a:ln w="38100">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29" name="Line 17"/>
          <p:cNvSpPr>
            <a:spLocks noChangeShapeType="1"/>
          </p:cNvSpPr>
          <p:nvPr/>
        </p:nvSpPr>
        <p:spPr bwMode="auto">
          <a:xfrm>
            <a:off x="3581400" y="2968625"/>
            <a:ext cx="271463" cy="0"/>
          </a:xfrm>
          <a:prstGeom prst="line">
            <a:avLst/>
          </a:prstGeom>
          <a:noFill/>
          <a:ln w="38100">
            <a:solidFill>
              <a:srgbClr val="00763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30" name="Line 18"/>
          <p:cNvSpPr>
            <a:spLocks noChangeShapeType="1"/>
          </p:cNvSpPr>
          <p:nvPr/>
        </p:nvSpPr>
        <p:spPr bwMode="auto">
          <a:xfrm>
            <a:off x="4257675" y="5308600"/>
            <a:ext cx="0" cy="495300"/>
          </a:xfrm>
          <a:prstGeom prst="line">
            <a:avLst/>
          </a:prstGeom>
          <a:noFill/>
          <a:ln w="38100">
            <a:solidFill>
              <a:srgbClr val="3333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64531" name="Group 19"/>
          <p:cNvGrpSpPr>
            <a:grpSpLocks/>
          </p:cNvGrpSpPr>
          <p:nvPr/>
        </p:nvGrpSpPr>
        <p:grpSpPr bwMode="auto">
          <a:xfrm>
            <a:off x="2609850" y="3563938"/>
            <a:ext cx="765175" cy="1484312"/>
            <a:chOff x="3135" y="2472"/>
            <a:chExt cx="454" cy="935"/>
          </a:xfrm>
        </p:grpSpPr>
        <p:grpSp>
          <p:nvGrpSpPr>
            <p:cNvPr id="64598" name="Group 20"/>
            <p:cNvGrpSpPr>
              <a:grpSpLocks/>
            </p:cNvGrpSpPr>
            <p:nvPr/>
          </p:nvGrpSpPr>
          <p:grpSpPr bwMode="auto">
            <a:xfrm flipH="1">
              <a:off x="3135" y="2472"/>
              <a:ext cx="454" cy="935"/>
              <a:chOff x="3078" y="2330"/>
              <a:chExt cx="625" cy="1580"/>
            </a:xfrm>
          </p:grpSpPr>
          <p:sp>
            <p:nvSpPr>
              <p:cNvPr id="64600" name="Line 12"/>
              <p:cNvSpPr>
                <a:spLocks noChangeShapeType="1"/>
              </p:cNvSpPr>
              <p:nvPr/>
            </p:nvSpPr>
            <p:spPr bwMode="auto">
              <a:xfrm flipH="1">
                <a:off x="3078" y="2330"/>
                <a:ext cx="9" cy="69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01" name="Line 13"/>
              <p:cNvSpPr>
                <a:spLocks noChangeShapeType="1"/>
              </p:cNvSpPr>
              <p:nvPr/>
            </p:nvSpPr>
            <p:spPr bwMode="auto">
              <a:xfrm>
                <a:off x="3107" y="2330"/>
                <a:ext cx="592" cy="30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02" name="Line 14"/>
              <p:cNvSpPr>
                <a:spLocks noChangeShapeType="1"/>
              </p:cNvSpPr>
              <p:nvPr/>
            </p:nvSpPr>
            <p:spPr bwMode="auto">
              <a:xfrm>
                <a:off x="3087" y="3018"/>
                <a:ext cx="213" cy="11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03" name="Line 16"/>
              <p:cNvSpPr>
                <a:spLocks noChangeShapeType="1"/>
              </p:cNvSpPr>
              <p:nvPr/>
            </p:nvSpPr>
            <p:spPr bwMode="auto">
              <a:xfrm>
                <a:off x="3693" y="2644"/>
                <a:ext cx="10" cy="45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04" name="Line 18"/>
              <p:cNvSpPr>
                <a:spLocks noChangeShapeType="1"/>
              </p:cNvSpPr>
              <p:nvPr/>
            </p:nvSpPr>
            <p:spPr bwMode="auto">
              <a:xfrm flipV="1">
                <a:off x="3120" y="3256"/>
                <a:ext cx="0" cy="65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05" name="Line 19"/>
              <p:cNvSpPr>
                <a:spLocks noChangeShapeType="1"/>
              </p:cNvSpPr>
              <p:nvPr/>
            </p:nvSpPr>
            <p:spPr bwMode="auto">
              <a:xfrm flipV="1">
                <a:off x="3135" y="3549"/>
                <a:ext cx="564" cy="349"/>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06" name="Line 20"/>
              <p:cNvSpPr>
                <a:spLocks noChangeShapeType="1"/>
              </p:cNvSpPr>
              <p:nvPr/>
            </p:nvSpPr>
            <p:spPr bwMode="auto">
              <a:xfrm flipV="1">
                <a:off x="3121" y="3125"/>
                <a:ext cx="171" cy="1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07" name="Line 22"/>
              <p:cNvSpPr>
                <a:spLocks noChangeShapeType="1"/>
              </p:cNvSpPr>
              <p:nvPr/>
            </p:nvSpPr>
            <p:spPr bwMode="auto">
              <a:xfrm flipV="1">
                <a:off x="3702" y="3067"/>
                <a:ext cx="0" cy="48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4599" name="Rectangle 25"/>
            <p:cNvSpPr>
              <a:spLocks noChangeArrowheads="1"/>
            </p:cNvSpPr>
            <p:nvPr/>
          </p:nvSpPr>
          <p:spPr bwMode="auto">
            <a:xfrm rot="16200000" flipH="1">
              <a:off x="3033" y="2830"/>
              <a:ext cx="510"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742950" indent="-28575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143000" indent="-2286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lnSpc>
                  <a:spcPct val="90000"/>
                </a:lnSpc>
                <a:spcBef>
                  <a:spcPct val="0"/>
                </a:spcBef>
                <a:buSzTx/>
                <a:buFontTx/>
                <a:buNone/>
              </a:pPr>
              <a:r>
                <a:rPr lang="en-US" altLang="zh-CN" sz="2400">
                  <a:cs typeface="Arial" panose="020B0604020202020204" pitchFamily="34" charset="0"/>
                </a:rPr>
                <a:t>ALU</a:t>
              </a:r>
            </a:p>
          </p:txBody>
        </p:sp>
      </p:grpSp>
      <p:grpSp>
        <p:nvGrpSpPr>
          <p:cNvPr id="64532" name="Group 30"/>
          <p:cNvGrpSpPr>
            <a:grpSpLocks/>
          </p:cNvGrpSpPr>
          <p:nvPr/>
        </p:nvGrpSpPr>
        <p:grpSpPr bwMode="auto">
          <a:xfrm>
            <a:off x="3357563" y="3959225"/>
            <a:ext cx="404812" cy="809625"/>
            <a:chOff x="2030" y="2415"/>
            <a:chExt cx="341" cy="510"/>
          </a:xfrm>
        </p:grpSpPr>
        <p:sp>
          <p:nvSpPr>
            <p:cNvPr id="64596" name="Line 31"/>
            <p:cNvSpPr>
              <a:spLocks noChangeShapeType="1"/>
            </p:cNvSpPr>
            <p:nvPr/>
          </p:nvSpPr>
          <p:spPr bwMode="auto">
            <a:xfrm flipH="1">
              <a:off x="2031" y="2415"/>
              <a:ext cx="340"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97" name="Line 32"/>
            <p:cNvSpPr>
              <a:spLocks noChangeShapeType="1"/>
            </p:cNvSpPr>
            <p:nvPr/>
          </p:nvSpPr>
          <p:spPr bwMode="auto">
            <a:xfrm flipH="1">
              <a:off x="2030" y="2925"/>
              <a:ext cx="340"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64533" name="Text Box 33"/>
          <p:cNvSpPr txBox="1">
            <a:spLocks noChangeArrowheads="1"/>
          </p:cNvSpPr>
          <p:nvPr/>
        </p:nvSpPr>
        <p:spPr bwMode="auto">
          <a:xfrm>
            <a:off x="1646238" y="3463925"/>
            <a:ext cx="450850" cy="1625600"/>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SzTx/>
              <a:buFontTx/>
              <a:buNone/>
            </a:pPr>
            <a:r>
              <a:rPr lang="zh-CN" altLang="en-US" sz="2000">
                <a:latin typeface="微软雅黑" panose="020B0503020204020204" pitchFamily="34" charset="-122"/>
                <a:ea typeface="微软雅黑" panose="020B0503020204020204" pitchFamily="34" charset="-122"/>
              </a:rPr>
              <a:t>标</a:t>
            </a:r>
          </a:p>
          <a:p>
            <a:pPr algn="ctr">
              <a:spcBef>
                <a:spcPct val="0"/>
              </a:spcBef>
              <a:buSzTx/>
              <a:buFontTx/>
              <a:buNone/>
            </a:pPr>
            <a:r>
              <a:rPr lang="zh-CN" altLang="en-US" sz="2000">
                <a:latin typeface="微软雅黑" panose="020B0503020204020204" pitchFamily="34" charset="-122"/>
                <a:ea typeface="微软雅黑" panose="020B0503020204020204" pitchFamily="34" charset="-122"/>
              </a:rPr>
              <a:t>志</a:t>
            </a:r>
          </a:p>
          <a:p>
            <a:pPr algn="ctr">
              <a:spcBef>
                <a:spcPct val="0"/>
              </a:spcBef>
              <a:buSzTx/>
              <a:buFontTx/>
              <a:buNone/>
            </a:pPr>
            <a:r>
              <a:rPr lang="zh-CN" altLang="en-US" sz="2000">
                <a:latin typeface="微软雅黑" panose="020B0503020204020204" pitchFamily="34" charset="-122"/>
                <a:ea typeface="微软雅黑" panose="020B0503020204020204" pitchFamily="34" charset="-122"/>
              </a:rPr>
              <a:t>寄</a:t>
            </a:r>
          </a:p>
          <a:p>
            <a:pPr algn="ctr">
              <a:spcBef>
                <a:spcPct val="0"/>
              </a:spcBef>
              <a:buSzTx/>
              <a:buFontTx/>
              <a:buNone/>
            </a:pPr>
            <a:r>
              <a:rPr lang="zh-CN" altLang="en-US" sz="2000">
                <a:latin typeface="微软雅黑" panose="020B0503020204020204" pitchFamily="34" charset="-122"/>
                <a:ea typeface="微软雅黑" panose="020B0503020204020204" pitchFamily="34" charset="-122"/>
              </a:rPr>
              <a:t>存</a:t>
            </a:r>
          </a:p>
          <a:p>
            <a:pPr algn="ctr">
              <a:spcBef>
                <a:spcPct val="0"/>
              </a:spcBef>
              <a:buSzTx/>
              <a:buFontTx/>
              <a:buNone/>
            </a:pPr>
            <a:r>
              <a:rPr lang="zh-CN" altLang="en-US" sz="2000">
                <a:latin typeface="微软雅黑" panose="020B0503020204020204" pitchFamily="34" charset="-122"/>
                <a:ea typeface="微软雅黑" panose="020B0503020204020204" pitchFamily="34" charset="-122"/>
              </a:rPr>
              <a:t>器</a:t>
            </a:r>
            <a:endParaRPr lang="en-US" altLang="zh-CN" sz="2000">
              <a:latin typeface="微软雅黑" panose="020B0503020204020204" pitchFamily="34" charset="-122"/>
              <a:ea typeface="微软雅黑" panose="020B0503020204020204" pitchFamily="34" charset="-122"/>
            </a:endParaRPr>
          </a:p>
        </p:txBody>
      </p:sp>
      <p:sp>
        <p:nvSpPr>
          <p:cNvPr id="64534" name="Line 34"/>
          <p:cNvSpPr>
            <a:spLocks noChangeShapeType="1"/>
          </p:cNvSpPr>
          <p:nvPr/>
        </p:nvSpPr>
        <p:spPr bwMode="auto">
          <a:xfrm flipH="1">
            <a:off x="2097088" y="4049713"/>
            <a:ext cx="539750"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64535" name="Group 35"/>
          <p:cNvGrpSpPr>
            <a:grpSpLocks/>
          </p:cNvGrpSpPr>
          <p:nvPr/>
        </p:nvGrpSpPr>
        <p:grpSpPr bwMode="auto">
          <a:xfrm>
            <a:off x="1376363" y="3149600"/>
            <a:ext cx="227012" cy="855663"/>
            <a:chOff x="895" y="1905"/>
            <a:chExt cx="143" cy="539"/>
          </a:xfrm>
        </p:grpSpPr>
        <p:sp>
          <p:nvSpPr>
            <p:cNvPr id="64594" name="Line 36"/>
            <p:cNvSpPr>
              <a:spLocks noChangeShapeType="1"/>
            </p:cNvSpPr>
            <p:nvPr/>
          </p:nvSpPr>
          <p:spPr bwMode="auto">
            <a:xfrm flipH="1">
              <a:off x="896" y="2443"/>
              <a:ext cx="142" cy="0"/>
            </a:xfrm>
            <a:prstGeom prst="line">
              <a:avLst/>
            </a:prstGeom>
            <a:noFill/>
            <a:ln w="2857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95" name="Line 37"/>
            <p:cNvSpPr>
              <a:spLocks noChangeShapeType="1"/>
            </p:cNvSpPr>
            <p:nvPr/>
          </p:nvSpPr>
          <p:spPr bwMode="auto">
            <a:xfrm flipV="1">
              <a:off x="895" y="1905"/>
              <a:ext cx="0" cy="539"/>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64536" name="Line 38"/>
          <p:cNvSpPr>
            <a:spLocks noChangeShapeType="1"/>
          </p:cNvSpPr>
          <p:nvPr/>
        </p:nvSpPr>
        <p:spPr bwMode="auto">
          <a:xfrm flipV="1">
            <a:off x="4392613" y="3194050"/>
            <a:ext cx="0" cy="539750"/>
          </a:xfrm>
          <a:prstGeom prst="line">
            <a:avLst/>
          </a:prstGeom>
          <a:noFill/>
          <a:ln w="381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64537" name="Group 39"/>
          <p:cNvGrpSpPr>
            <a:grpSpLocks/>
          </p:cNvGrpSpPr>
          <p:nvPr/>
        </p:nvGrpSpPr>
        <p:grpSpPr bwMode="auto">
          <a:xfrm>
            <a:off x="2366963" y="4406900"/>
            <a:ext cx="1530350" cy="1487488"/>
            <a:chOff x="1576" y="2924"/>
            <a:chExt cx="964" cy="937"/>
          </a:xfrm>
        </p:grpSpPr>
        <p:sp>
          <p:nvSpPr>
            <p:cNvPr id="64591" name="Line 40"/>
            <p:cNvSpPr>
              <a:spLocks noChangeShapeType="1"/>
            </p:cNvSpPr>
            <p:nvPr/>
          </p:nvSpPr>
          <p:spPr bwMode="auto">
            <a:xfrm>
              <a:off x="1576" y="2924"/>
              <a:ext cx="0" cy="935"/>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92" name="Line 41"/>
            <p:cNvSpPr>
              <a:spLocks noChangeShapeType="1"/>
            </p:cNvSpPr>
            <p:nvPr/>
          </p:nvSpPr>
          <p:spPr bwMode="auto">
            <a:xfrm>
              <a:off x="1576" y="3861"/>
              <a:ext cx="964"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93" name="Line 42"/>
            <p:cNvSpPr>
              <a:spLocks noChangeShapeType="1"/>
            </p:cNvSpPr>
            <p:nvPr/>
          </p:nvSpPr>
          <p:spPr bwMode="auto">
            <a:xfrm flipH="1">
              <a:off x="1576" y="2924"/>
              <a:ext cx="171" cy="0"/>
            </a:xfrm>
            <a:prstGeom prst="line">
              <a:avLst/>
            </a:prstGeom>
            <a:noFill/>
            <a:ln w="2857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64538" name="Group 43"/>
          <p:cNvGrpSpPr>
            <a:grpSpLocks/>
          </p:cNvGrpSpPr>
          <p:nvPr/>
        </p:nvGrpSpPr>
        <p:grpSpPr bwMode="auto">
          <a:xfrm>
            <a:off x="3222625" y="5173663"/>
            <a:ext cx="493713" cy="719137"/>
            <a:chOff x="2115" y="3405"/>
            <a:chExt cx="311" cy="453"/>
          </a:xfrm>
        </p:grpSpPr>
        <p:sp>
          <p:nvSpPr>
            <p:cNvPr id="64589" name="Line 44"/>
            <p:cNvSpPr>
              <a:spLocks noChangeShapeType="1"/>
            </p:cNvSpPr>
            <p:nvPr/>
          </p:nvSpPr>
          <p:spPr bwMode="auto">
            <a:xfrm flipV="1">
              <a:off x="2115" y="3405"/>
              <a:ext cx="0" cy="453"/>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90" name="Line 45"/>
            <p:cNvSpPr>
              <a:spLocks noChangeShapeType="1"/>
            </p:cNvSpPr>
            <p:nvPr/>
          </p:nvSpPr>
          <p:spPr bwMode="auto">
            <a:xfrm>
              <a:off x="2115" y="3407"/>
              <a:ext cx="311"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64539" name="Group 46"/>
          <p:cNvGrpSpPr>
            <a:grpSpLocks/>
          </p:cNvGrpSpPr>
          <p:nvPr/>
        </p:nvGrpSpPr>
        <p:grpSpPr bwMode="auto">
          <a:xfrm>
            <a:off x="1016000" y="3190875"/>
            <a:ext cx="4725988" cy="2298700"/>
            <a:chOff x="725" y="2158"/>
            <a:chExt cx="2977" cy="1448"/>
          </a:xfrm>
        </p:grpSpPr>
        <p:sp>
          <p:nvSpPr>
            <p:cNvPr id="64586" name="Line 47"/>
            <p:cNvSpPr>
              <a:spLocks noChangeShapeType="1"/>
            </p:cNvSpPr>
            <p:nvPr/>
          </p:nvSpPr>
          <p:spPr bwMode="auto">
            <a:xfrm flipV="1">
              <a:off x="725" y="3606"/>
              <a:ext cx="2977" cy="0"/>
            </a:xfrm>
            <a:prstGeom prst="line">
              <a:avLst/>
            </a:prstGeom>
            <a:noFill/>
            <a:ln w="3810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87" name="Line 48"/>
            <p:cNvSpPr>
              <a:spLocks noChangeShapeType="1"/>
            </p:cNvSpPr>
            <p:nvPr/>
          </p:nvSpPr>
          <p:spPr bwMode="auto">
            <a:xfrm>
              <a:off x="754" y="2158"/>
              <a:ext cx="0" cy="1389"/>
            </a:xfrm>
            <a:prstGeom prst="line">
              <a:avLst/>
            </a:prstGeom>
            <a:noFill/>
            <a:ln w="3810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88" name="Line 49"/>
            <p:cNvSpPr>
              <a:spLocks noChangeShapeType="1"/>
            </p:cNvSpPr>
            <p:nvPr/>
          </p:nvSpPr>
          <p:spPr bwMode="auto">
            <a:xfrm flipV="1">
              <a:off x="1916" y="3209"/>
              <a:ext cx="0" cy="369"/>
            </a:xfrm>
            <a:prstGeom prst="line">
              <a:avLst/>
            </a:prstGeom>
            <a:noFill/>
            <a:ln w="38100">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64540" name="Text Box 50"/>
          <p:cNvSpPr txBox="1">
            <a:spLocks noChangeArrowheads="1"/>
          </p:cNvSpPr>
          <p:nvPr/>
        </p:nvSpPr>
        <p:spPr bwMode="auto">
          <a:xfrm>
            <a:off x="522288" y="5849938"/>
            <a:ext cx="1035050" cy="376237"/>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FF3300"/>
                </a:solidFill>
                <a:latin typeface="微软雅黑" panose="020B0503020204020204" pitchFamily="34" charset="-122"/>
                <a:ea typeface="微软雅黑" panose="020B0503020204020204" pitchFamily="34" charset="-122"/>
              </a:rPr>
              <a:t>    </a:t>
            </a:r>
            <a:r>
              <a:rPr lang="en-US" altLang="zh-CN">
                <a:solidFill>
                  <a:schemeClr val="hlink"/>
                </a:solidFill>
                <a:latin typeface="微软雅黑" panose="020B0503020204020204" pitchFamily="34" charset="-122"/>
                <a:ea typeface="微软雅黑" panose="020B0503020204020204" pitchFamily="34" charset="-122"/>
              </a:rPr>
              <a:t>IR</a:t>
            </a:r>
          </a:p>
        </p:txBody>
      </p:sp>
      <p:sp>
        <p:nvSpPr>
          <p:cNvPr id="64541" name="Line 51"/>
          <p:cNvSpPr>
            <a:spLocks noChangeShapeType="1"/>
          </p:cNvSpPr>
          <p:nvPr/>
        </p:nvSpPr>
        <p:spPr bwMode="auto">
          <a:xfrm flipH="1">
            <a:off x="1557338" y="6073775"/>
            <a:ext cx="2341562" cy="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42" name="Line 52"/>
          <p:cNvSpPr>
            <a:spLocks noChangeShapeType="1"/>
          </p:cNvSpPr>
          <p:nvPr/>
        </p:nvSpPr>
        <p:spPr bwMode="auto">
          <a:xfrm flipV="1">
            <a:off x="701675" y="3149600"/>
            <a:ext cx="0" cy="2700338"/>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64543" name="Group 53"/>
          <p:cNvGrpSpPr>
            <a:grpSpLocks/>
          </p:cNvGrpSpPr>
          <p:nvPr/>
        </p:nvGrpSpPr>
        <p:grpSpPr bwMode="auto">
          <a:xfrm>
            <a:off x="5157788" y="2384425"/>
            <a:ext cx="1262062" cy="3870325"/>
            <a:chOff x="3333" y="1650"/>
            <a:chExt cx="795" cy="2438"/>
          </a:xfrm>
        </p:grpSpPr>
        <p:sp>
          <p:nvSpPr>
            <p:cNvPr id="64579" name="Text Box 54"/>
            <p:cNvSpPr txBox="1">
              <a:spLocks noChangeArrowheads="1"/>
            </p:cNvSpPr>
            <p:nvPr/>
          </p:nvSpPr>
          <p:spPr bwMode="auto">
            <a:xfrm>
              <a:off x="3447" y="1650"/>
              <a:ext cx="539"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zh-CN" altLang="en-US" sz="2000">
                  <a:solidFill>
                    <a:srgbClr val="008000"/>
                  </a:solidFill>
                  <a:latin typeface="微软雅黑" panose="020B0503020204020204" pitchFamily="34" charset="-122"/>
                  <a:ea typeface="微软雅黑" panose="020B0503020204020204" pitchFamily="34" charset="-122"/>
                </a:rPr>
                <a:t>地址</a:t>
              </a:r>
            </a:p>
          </p:txBody>
        </p:sp>
        <p:sp>
          <p:nvSpPr>
            <p:cNvPr id="64580" name="AutoShape 55"/>
            <p:cNvSpPr>
              <a:spLocks noChangeArrowheads="1"/>
            </p:cNvSpPr>
            <p:nvPr/>
          </p:nvSpPr>
          <p:spPr bwMode="auto">
            <a:xfrm>
              <a:off x="3362" y="2756"/>
              <a:ext cx="765" cy="284"/>
            </a:xfrm>
            <a:prstGeom prst="leftRightArrow">
              <a:avLst>
                <a:gd name="adj1" fmla="val 50000"/>
                <a:gd name="adj2" fmla="val 53873"/>
              </a:avLst>
            </a:prstGeom>
            <a:solidFill>
              <a:schemeClr val="bg1"/>
            </a:solidFill>
            <a:ln w="28575"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64581" name="Text Box 56"/>
            <p:cNvSpPr txBox="1">
              <a:spLocks noChangeArrowheads="1"/>
            </p:cNvSpPr>
            <p:nvPr/>
          </p:nvSpPr>
          <p:spPr bwMode="auto">
            <a:xfrm>
              <a:off x="3532" y="3634"/>
              <a:ext cx="482"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zh-CN" altLang="en-US" sz="2000">
                  <a:solidFill>
                    <a:srgbClr val="3333CC"/>
                  </a:solidFill>
                  <a:latin typeface="微软雅黑" panose="020B0503020204020204" pitchFamily="34" charset="-122"/>
                  <a:ea typeface="微软雅黑" panose="020B0503020204020204" pitchFamily="34" charset="-122"/>
                </a:rPr>
                <a:t>数据</a:t>
              </a:r>
            </a:p>
          </p:txBody>
        </p:sp>
        <p:sp>
          <p:nvSpPr>
            <p:cNvPr id="64582" name="AutoShape 57"/>
            <p:cNvSpPr>
              <a:spLocks noChangeArrowheads="1"/>
            </p:cNvSpPr>
            <p:nvPr/>
          </p:nvSpPr>
          <p:spPr bwMode="auto">
            <a:xfrm>
              <a:off x="3334" y="3804"/>
              <a:ext cx="794" cy="284"/>
            </a:xfrm>
            <a:prstGeom prst="leftRightArrow">
              <a:avLst>
                <a:gd name="adj1" fmla="val 50000"/>
                <a:gd name="adj2" fmla="val 55915"/>
              </a:avLst>
            </a:prstGeom>
            <a:solidFill>
              <a:schemeClr val="bg1"/>
            </a:solidFill>
            <a:ln w="28575" algn="ctr">
              <a:solidFill>
                <a:srgbClr val="3333CC"/>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64583" name="Text Box 58"/>
            <p:cNvSpPr txBox="1">
              <a:spLocks noChangeArrowheads="1"/>
            </p:cNvSpPr>
            <p:nvPr/>
          </p:nvSpPr>
          <p:spPr bwMode="auto">
            <a:xfrm>
              <a:off x="3504" y="2534"/>
              <a:ext cx="539"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zh-CN" altLang="en-US" sz="2000">
                  <a:solidFill>
                    <a:srgbClr val="FF3300"/>
                  </a:solidFill>
                  <a:latin typeface="微软雅黑" panose="020B0503020204020204" pitchFamily="34" charset="-122"/>
                  <a:ea typeface="微软雅黑" panose="020B0503020204020204" pitchFamily="34" charset="-122"/>
                </a:rPr>
                <a:t>控制</a:t>
              </a:r>
            </a:p>
          </p:txBody>
        </p:sp>
        <p:sp>
          <p:nvSpPr>
            <p:cNvPr id="64584" name="AutoShape 59"/>
            <p:cNvSpPr>
              <a:spLocks noChangeArrowheads="1"/>
            </p:cNvSpPr>
            <p:nvPr/>
          </p:nvSpPr>
          <p:spPr bwMode="auto">
            <a:xfrm>
              <a:off x="3333" y="1843"/>
              <a:ext cx="794" cy="341"/>
            </a:xfrm>
            <a:prstGeom prst="rightArrow">
              <a:avLst>
                <a:gd name="adj1" fmla="val 50000"/>
                <a:gd name="adj2" fmla="val 58211"/>
              </a:avLst>
            </a:prstGeom>
            <a:solidFill>
              <a:schemeClr val="bg1"/>
            </a:solidFill>
            <a:ln w="28575" algn="ctr">
              <a:solidFill>
                <a:srgbClr val="008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64585" name="Line 60"/>
            <p:cNvSpPr>
              <a:spLocks noChangeShapeType="1"/>
            </p:cNvSpPr>
            <p:nvPr/>
          </p:nvSpPr>
          <p:spPr bwMode="auto">
            <a:xfrm flipV="1">
              <a:off x="3731" y="2982"/>
              <a:ext cx="0" cy="624"/>
            </a:xfrm>
            <a:prstGeom prst="line">
              <a:avLst/>
            </a:prstGeom>
            <a:noFill/>
            <a:ln w="38100">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64544" name="Group 61"/>
          <p:cNvGrpSpPr>
            <a:grpSpLocks/>
          </p:cNvGrpSpPr>
          <p:nvPr/>
        </p:nvGrpSpPr>
        <p:grpSpPr bwMode="auto">
          <a:xfrm>
            <a:off x="3355975" y="3233738"/>
            <a:ext cx="1755775" cy="2127250"/>
            <a:chOff x="2199" y="2185"/>
            <a:chExt cx="1106" cy="1340"/>
          </a:xfrm>
        </p:grpSpPr>
        <p:sp>
          <p:nvSpPr>
            <p:cNvPr id="64567" name="Text Box 62"/>
            <p:cNvSpPr txBox="1">
              <a:spLocks noChangeArrowheads="1"/>
            </p:cNvSpPr>
            <p:nvPr/>
          </p:nvSpPr>
          <p:spPr bwMode="auto">
            <a:xfrm>
              <a:off x="2199" y="2185"/>
              <a:ext cx="737" cy="288"/>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sz="2400">
                  <a:latin typeface="微软雅黑" panose="020B0503020204020204" pitchFamily="34" charset="-122"/>
                  <a:ea typeface="微软雅黑" panose="020B0503020204020204" pitchFamily="34" charset="-122"/>
                </a:rPr>
                <a:t>GPRs</a:t>
              </a:r>
            </a:p>
          </p:txBody>
        </p:sp>
        <p:grpSp>
          <p:nvGrpSpPr>
            <p:cNvPr id="64568" name="Group 63"/>
            <p:cNvGrpSpPr>
              <a:grpSpLocks/>
            </p:cNvGrpSpPr>
            <p:nvPr/>
          </p:nvGrpSpPr>
          <p:grpSpPr bwMode="auto">
            <a:xfrm>
              <a:off x="2452" y="2500"/>
              <a:ext cx="853" cy="1025"/>
              <a:chOff x="2398" y="2273"/>
              <a:chExt cx="853" cy="1025"/>
            </a:xfrm>
          </p:grpSpPr>
          <p:grpSp>
            <p:nvGrpSpPr>
              <p:cNvPr id="64570" name="Group 64"/>
              <p:cNvGrpSpPr>
                <a:grpSpLocks/>
              </p:cNvGrpSpPr>
              <p:nvPr/>
            </p:nvGrpSpPr>
            <p:grpSpPr bwMode="auto">
              <a:xfrm>
                <a:off x="2398" y="2273"/>
                <a:ext cx="652" cy="992"/>
                <a:chOff x="2228" y="1678"/>
                <a:chExt cx="737" cy="992"/>
              </a:xfrm>
            </p:grpSpPr>
            <p:sp>
              <p:nvSpPr>
                <p:cNvPr id="64575" name="Rectangle 65"/>
                <p:cNvSpPr>
                  <a:spLocks noChangeArrowheads="1"/>
                </p:cNvSpPr>
                <p:nvPr/>
              </p:nvSpPr>
              <p:spPr bwMode="auto">
                <a:xfrm>
                  <a:off x="2228" y="1678"/>
                  <a:ext cx="737" cy="992"/>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64576" name="Line 66"/>
                <p:cNvSpPr>
                  <a:spLocks noChangeShapeType="1"/>
                </p:cNvSpPr>
                <p:nvPr/>
              </p:nvSpPr>
              <p:spPr bwMode="auto">
                <a:xfrm>
                  <a:off x="2228" y="1933"/>
                  <a:ext cx="7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77" name="Line 67"/>
                <p:cNvSpPr>
                  <a:spLocks noChangeShapeType="1"/>
                </p:cNvSpPr>
                <p:nvPr/>
              </p:nvSpPr>
              <p:spPr bwMode="auto">
                <a:xfrm>
                  <a:off x="2228" y="2188"/>
                  <a:ext cx="7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78" name="Line 68"/>
                <p:cNvSpPr>
                  <a:spLocks noChangeShapeType="1"/>
                </p:cNvSpPr>
                <p:nvPr/>
              </p:nvSpPr>
              <p:spPr bwMode="auto">
                <a:xfrm>
                  <a:off x="2228" y="2415"/>
                  <a:ext cx="7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64571" name="Text Box 69"/>
              <p:cNvSpPr txBox="1">
                <a:spLocks noChangeArrowheads="1"/>
              </p:cNvSpPr>
              <p:nvPr/>
            </p:nvSpPr>
            <p:spPr bwMode="auto">
              <a:xfrm>
                <a:off x="3051" y="2282"/>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latin typeface="微软雅黑" panose="020B0503020204020204" pitchFamily="34" charset="-122"/>
                    <a:ea typeface="微软雅黑" panose="020B0503020204020204" pitchFamily="34" charset="-122"/>
                  </a:rPr>
                  <a:t>0</a:t>
                </a:r>
              </a:p>
            </p:txBody>
          </p:sp>
          <p:sp>
            <p:nvSpPr>
              <p:cNvPr id="64572" name="Text Box 70"/>
              <p:cNvSpPr txBox="1">
                <a:spLocks noChangeArrowheads="1"/>
              </p:cNvSpPr>
              <p:nvPr/>
            </p:nvSpPr>
            <p:spPr bwMode="auto">
              <a:xfrm>
                <a:off x="3052" y="2525"/>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latin typeface="微软雅黑" panose="020B0503020204020204" pitchFamily="34" charset="-122"/>
                    <a:ea typeface="微软雅黑" panose="020B0503020204020204" pitchFamily="34" charset="-122"/>
                  </a:rPr>
                  <a:t>1</a:t>
                </a:r>
              </a:p>
            </p:txBody>
          </p:sp>
          <p:sp>
            <p:nvSpPr>
              <p:cNvPr id="64573" name="Text Box 71"/>
              <p:cNvSpPr txBox="1">
                <a:spLocks noChangeArrowheads="1"/>
              </p:cNvSpPr>
              <p:nvPr/>
            </p:nvSpPr>
            <p:spPr bwMode="auto">
              <a:xfrm>
                <a:off x="3052" y="2784"/>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latin typeface="微软雅黑" panose="020B0503020204020204" pitchFamily="34" charset="-122"/>
                    <a:ea typeface="微软雅黑" panose="020B0503020204020204" pitchFamily="34" charset="-122"/>
                  </a:rPr>
                  <a:t>2</a:t>
                </a:r>
              </a:p>
            </p:txBody>
          </p:sp>
          <p:sp>
            <p:nvSpPr>
              <p:cNvPr id="64574" name="Text Box 72"/>
              <p:cNvSpPr txBox="1">
                <a:spLocks noChangeArrowheads="1"/>
              </p:cNvSpPr>
              <p:nvPr/>
            </p:nvSpPr>
            <p:spPr bwMode="auto">
              <a:xfrm>
                <a:off x="3051" y="3067"/>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latin typeface="微软雅黑" panose="020B0503020204020204" pitchFamily="34" charset="-122"/>
                    <a:ea typeface="微软雅黑" panose="020B0503020204020204" pitchFamily="34" charset="-122"/>
                  </a:rPr>
                  <a:t>3</a:t>
                </a:r>
              </a:p>
            </p:txBody>
          </p:sp>
        </p:grpSp>
        <p:sp>
          <p:nvSpPr>
            <p:cNvPr id="64569" name="Rectangle 73"/>
            <p:cNvSpPr>
              <a:spLocks noChangeArrowheads="1"/>
            </p:cNvSpPr>
            <p:nvPr/>
          </p:nvSpPr>
          <p:spPr bwMode="auto">
            <a:xfrm>
              <a:off x="2455" y="2500"/>
              <a:ext cx="652" cy="992"/>
            </a:xfrm>
            <a:prstGeom prst="rect">
              <a:avLst/>
            </a:prstGeom>
            <a:solidFill>
              <a:srgbClr val="008000">
                <a:alpha val="16862"/>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grpSp>
      <p:grpSp>
        <p:nvGrpSpPr>
          <p:cNvPr id="64545" name="Group 74"/>
          <p:cNvGrpSpPr>
            <a:grpSpLocks/>
          </p:cNvGrpSpPr>
          <p:nvPr/>
        </p:nvGrpSpPr>
        <p:grpSpPr bwMode="auto">
          <a:xfrm>
            <a:off x="6416675" y="2249488"/>
            <a:ext cx="1397000" cy="4049712"/>
            <a:chOff x="4127" y="1565"/>
            <a:chExt cx="880" cy="2551"/>
          </a:xfrm>
        </p:grpSpPr>
        <p:grpSp>
          <p:nvGrpSpPr>
            <p:cNvPr id="64547" name="Group 75"/>
            <p:cNvGrpSpPr>
              <a:grpSpLocks/>
            </p:cNvGrpSpPr>
            <p:nvPr/>
          </p:nvGrpSpPr>
          <p:grpSpPr bwMode="auto">
            <a:xfrm>
              <a:off x="4127" y="1565"/>
              <a:ext cx="880" cy="2551"/>
              <a:chOff x="4156" y="1565"/>
              <a:chExt cx="908" cy="2551"/>
            </a:xfrm>
          </p:grpSpPr>
          <p:sp>
            <p:nvSpPr>
              <p:cNvPr id="64549" name="Text Box 76"/>
              <p:cNvSpPr txBox="1">
                <a:spLocks noChangeArrowheads="1"/>
              </p:cNvSpPr>
              <p:nvPr/>
            </p:nvSpPr>
            <p:spPr bwMode="auto">
              <a:xfrm>
                <a:off x="4156" y="1565"/>
                <a:ext cx="737" cy="288"/>
              </a:xfrm>
              <a:prstGeom prst="rect">
                <a:avLst/>
              </a:prstGeom>
              <a:solidFill>
                <a:srgbClr val="0000FF">
                  <a:alpha val="25882"/>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zh-CN" altLang="en-US" sz="2400">
                    <a:latin typeface="微软雅黑" panose="020B0503020204020204" pitchFamily="34" charset="-122"/>
                    <a:ea typeface="微软雅黑" panose="020B0503020204020204" pitchFamily="34" charset="-122"/>
                  </a:rPr>
                  <a:t>存储器</a:t>
                </a:r>
              </a:p>
            </p:txBody>
          </p:sp>
          <p:grpSp>
            <p:nvGrpSpPr>
              <p:cNvPr id="64550" name="Group 77"/>
              <p:cNvGrpSpPr>
                <a:grpSpLocks/>
              </p:cNvGrpSpPr>
              <p:nvPr/>
            </p:nvGrpSpPr>
            <p:grpSpPr bwMode="auto">
              <a:xfrm>
                <a:off x="4156" y="1877"/>
                <a:ext cx="737" cy="2211"/>
                <a:chOff x="3447" y="1423"/>
                <a:chExt cx="879" cy="2211"/>
              </a:xfrm>
            </p:grpSpPr>
            <p:sp>
              <p:nvSpPr>
                <p:cNvPr id="64559" name="Rectangle 78"/>
                <p:cNvSpPr>
                  <a:spLocks noChangeArrowheads="1"/>
                </p:cNvSpPr>
                <p:nvPr/>
              </p:nvSpPr>
              <p:spPr bwMode="auto">
                <a:xfrm>
                  <a:off x="3447" y="1423"/>
                  <a:ext cx="879" cy="2211"/>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64560" name="Line 79"/>
                <p:cNvSpPr>
                  <a:spLocks noChangeShapeType="1"/>
                </p:cNvSpPr>
                <p:nvPr/>
              </p:nvSpPr>
              <p:spPr bwMode="auto">
                <a:xfrm>
                  <a:off x="3447" y="1678"/>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61" name="Line 80"/>
                <p:cNvSpPr>
                  <a:spLocks noChangeShapeType="1"/>
                </p:cNvSpPr>
                <p:nvPr/>
              </p:nvSpPr>
              <p:spPr bwMode="auto">
                <a:xfrm>
                  <a:off x="3447" y="1962"/>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62" name="Line 81"/>
                <p:cNvSpPr>
                  <a:spLocks noChangeShapeType="1"/>
                </p:cNvSpPr>
                <p:nvPr/>
              </p:nvSpPr>
              <p:spPr bwMode="auto">
                <a:xfrm>
                  <a:off x="3447" y="2245"/>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63" name="Line 82"/>
                <p:cNvSpPr>
                  <a:spLocks noChangeShapeType="1"/>
                </p:cNvSpPr>
                <p:nvPr/>
              </p:nvSpPr>
              <p:spPr bwMode="auto">
                <a:xfrm>
                  <a:off x="3447" y="2529"/>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64" name="Line 83"/>
                <p:cNvSpPr>
                  <a:spLocks noChangeShapeType="1"/>
                </p:cNvSpPr>
                <p:nvPr/>
              </p:nvSpPr>
              <p:spPr bwMode="auto">
                <a:xfrm>
                  <a:off x="3447" y="2812"/>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65" name="Line 84"/>
                <p:cNvSpPr>
                  <a:spLocks noChangeShapeType="1"/>
                </p:cNvSpPr>
                <p:nvPr/>
              </p:nvSpPr>
              <p:spPr bwMode="auto">
                <a:xfrm>
                  <a:off x="3447" y="3096"/>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66" name="Line 85"/>
                <p:cNvSpPr>
                  <a:spLocks noChangeShapeType="1"/>
                </p:cNvSpPr>
                <p:nvPr/>
              </p:nvSpPr>
              <p:spPr bwMode="auto">
                <a:xfrm>
                  <a:off x="3447" y="3379"/>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64551" name="Text Box 86"/>
              <p:cNvSpPr txBox="1">
                <a:spLocks noChangeArrowheads="1"/>
              </p:cNvSpPr>
              <p:nvPr/>
            </p:nvSpPr>
            <p:spPr bwMode="auto">
              <a:xfrm>
                <a:off x="4864" y="1941"/>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0</a:t>
                </a:r>
              </a:p>
            </p:txBody>
          </p:sp>
          <p:sp>
            <p:nvSpPr>
              <p:cNvPr id="64552" name="Text Box 87"/>
              <p:cNvSpPr txBox="1">
                <a:spLocks noChangeArrowheads="1"/>
              </p:cNvSpPr>
              <p:nvPr/>
            </p:nvSpPr>
            <p:spPr bwMode="auto">
              <a:xfrm>
                <a:off x="4865" y="2160"/>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1</a:t>
                </a:r>
              </a:p>
            </p:txBody>
          </p:sp>
          <p:sp>
            <p:nvSpPr>
              <p:cNvPr id="64553" name="Text Box 88"/>
              <p:cNvSpPr txBox="1">
                <a:spLocks noChangeArrowheads="1"/>
              </p:cNvSpPr>
              <p:nvPr/>
            </p:nvSpPr>
            <p:spPr bwMode="auto">
              <a:xfrm>
                <a:off x="4865" y="2472"/>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2</a:t>
                </a:r>
              </a:p>
            </p:txBody>
          </p:sp>
          <p:sp>
            <p:nvSpPr>
              <p:cNvPr id="64554" name="Text Box 89"/>
              <p:cNvSpPr txBox="1">
                <a:spLocks noChangeArrowheads="1"/>
              </p:cNvSpPr>
              <p:nvPr/>
            </p:nvSpPr>
            <p:spPr bwMode="auto">
              <a:xfrm>
                <a:off x="4864" y="2755"/>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3</a:t>
                </a:r>
              </a:p>
            </p:txBody>
          </p:sp>
          <p:sp>
            <p:nvSpPr>
              <p:cNvPr id="64555" name="Text Box 90"/>
              <p:cNvSpPr txBox="1">
                <a:spLocks noChangeArrowheads="1"/>
              </p:cNvSpPr>
              <p:nvPr/>
            </p:nvSpPr>
            <p:spPr bwMode="auto">
              <a:xfrm>
                <a:off x="4865" y="2982"/>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4</a:t>
                </a:r>
              </a:p>
            </p:txBody>
          </p:sp>
          <p:sp>
            <p:nvSpPr>
              <p:cNvPr id="64556" name="Text Box 91"/>
              <p:cNvSpPr txBox="1">
                <a:spLocks noChangeArrowheads="1"/>
              </p:cNvSpPr>
              <p:nvPr/>
            </p:nvSpPr>
            <p:spPr bwMode="auto">
              <a:xfrm>
                <a:off x="4865" y="3322"/>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5</a:t>
                </a:r>
              </a:p>
            </p:txBody>
          </p:sp>
          <p:sp>
            <p:nvSpPr>
              <p:cNvPr id="64557" name="Text Box 92"/>
              <p:cNvSpPr txBox="1">
                <a:spLocks noChangeArrowheads="1"/>
              </p:cNvSpPr>
              <p:nvPr/>
            </p:nvSpPr>
            <p:spPr bwMode="auto">
              <a:xfrm>
                <a:off x="4864" y="3578"/>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6</a:t>
                </a:r>
              </a:p>
            </p:txBody>
          </p:sp>
          <p:sp>
            <p:nvSpPr>
              <p:cNvPr id="64558" name="Text Box 93"/>
              <p:cNvSpPr txBox="1">
                <a:spLocks noChangeArrowheads="1"/>
              </p:cNvSpPr>
              <p:nvPr/>
            </p:nvSpPr>
            <p:spPr bwMode="auto">
              <a:xfrm>
                <a:off x="4864" y="3885"/>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7</a:t>
                </a:r>
              </a:p>
            </p:txBody>
          </p:sp>
        </p:grpSp>
        <p:sp>
          <p:nvSpPr>
            <p:cNvPr id="64548" name="Rectangle 94"/>
            <p:cNvSpPr>
              <a:spLocks noChangeArrowheads="1"/>
            </p:cNvSpPr>
            <p:nvPr/>
          </p:nvSpPr>
          <p:spPr bwMode="auto">
            <a:xfrm>
              <a:off x="4127" y="1877"/>
              <a:ext cx="708" cy="2211"/>
            </a:xfrm>
            <a:prstGeom prst="rect">
              <a:avLst/>
            </a:prstGeom>
            <a:solidFill>
              <a:srgbClr val="008000">
                <a:alpha val="16862"/>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grpSp>
      <p:sp>
        <p:nvSpPr>
          <p:cNvPr id="64546" name="Rectangle 95"/>
          <p:cNvSpPr>
            <a:spLocks noChangeArrowheads="1"/>
          </p:cNvSpPr>
          <p:nvPr/>
        </p:nvSpPr>
        <p:spPr bwMode="auto">
          <a:xfrm>
            <a:off x="44450" y="2079625"/>
            <a:ext cx="7740650" cy="4545013"/>
          </a:xfrm>
          <a:prstGeom prst="rect">
            <a:avLst/>
          </a:prstGeom>
          <a:noFill/>
          <a:ln w="19050">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35</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53988"/>
                                        </p:tgtEl>
                                        <p:attrNameLst>
                                          <p:attrName>style.visibility</p:attrName>
                                        </p:attrNameLst>
                                      </p:cBhvr>
                                      <p:to>
                                        <p:strVal val="visible"/>
                                      </p:to>
                                    </p:set>
                                    <p:animEffect transition="in" filter="blinds(horizontal)">
                                      <p:cBhvr>
                                        <p:cTn id="7" dur="500"/>
                                        <p:tgtEl>
                                          <p:spTgt spid="5539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53989"/>
                                        </p:tgtEl>
                                        <p:attrNameLst>
                                          <p:attrName>style.visibility</p:attrName>
                                        </p:attrNameLst>
                                      </p:cBhvr>
                                      <p:to>
                                        <p:strVal val="visible"/>
                                      </p:to>
                                    </p:set>
                                    <p:animEffect transition="in" filter="blinds(horizontal)">
                                      <p:cBhvr>
                                        <p:cTn id="12" dur="500"/>
                                        <p:tgtEl>
                                          <p:spTgt spid="5539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988" grpId="0"/>
      <p:bldP spid="55398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457200" y="98425"/>
            <a:ext cx="8229600" cy="561975"/>
          </a:xfrm>
        </p:spPr>
        <p:txBody>
          <a:bodyPr/>
          <a:lstStyle/>
          <a:p>
            <a:r>
              <a:rPr lang="zh-CN" altLang="en-US" sz="3600"/>
              <a:t>计算机是如何工作的？</a:t>
            </a:r>
          </a:p>
        </p:txBody>
      </p:sp>
      <p:sp>
        <p:nvSpPr>
          <p:cNvPr id="555011" name="Text Box 3"/>
          <p:cNvSpPr txBox="1">
            <a:spLocks noChangeArrowheads="1"/>
          </p:cNvSpPr>
          <p:nvPr/>
        </p:nvSpPr>
        <p:spPr bwMode="auto">
          <a:xfrm>
            <a:off x="115888" y="1465263"/>
            <a:ext cx="8893175" cy="44258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20000"/>
              </a:spcBef>
              <a:buSzTx/>
              <a:buFont typeface="Wingdings" panose="05000000000000000000" pitchFamily="2" charset="2"/>
              <a:buChar char="l"/>
            </a:pPr>
            <a:r>
              <a:rPr lang="zh-CN" altLang="en-US" sz="2200" dirty="0">
                <a:latin typeface="微软雅黑" panose="020B0503020204020204" pitchFamily="34" charset="-122"/>
                <a:ea typeface="微软雅黑" panose="020B0503020204020204" pitchFamily="34" charset="-122"/>
              </a:rPr>
              <a:t>程序在执行前</a:t>
            </a:r>
          </a:p>
          <a:p>
            <a:pPr>
              <a:spcBef>
                <a:spcPct val="20000"/>
              </a:spcBef>
              <a:buSzTx/>
              <a:buFontTx/>
              <a:buNone/>
            </a:pPr>
            <a:r>
              <a:rPr lang="zh-CN" altLang="en-US" dirty="0">
                <a:solidFill>
                  <a:srgbClr val="FF3300"/>
                </a:solidFill>
                <a:latin typeface="微软雅黑" panose="020B0503020204020204" pitchFamily="34" charset="-122"/>
                <a:ea typeface="微软雅黑" panose="020B0503020204020204" pitchFamily="34" charset="-122"/>
              </a:rPr>
              <a:t>	</a:t>
            </a:r>
            <a:r>
              <a:rPr lang="zh-CN" altLang="en-US" sz="2200" dirty="0">
                <a:solidFill>
                  <a:srgbClr val="FF3300"/>
                </a:solidFill>
                <a:latin typeface="微软雅黑" panose="020B0503020204020204" pitchFamily="34" charset="-122"/>
                <a:ea typeface="微软雅黑" panose="020B0503020204020204" pitchFamily="34" charset="-122"/>
              </a:rPr>
              <a:t>数据和指令事先存放在存储器中，每条指令和每个数据都有地址，指令按序存放，指令由</a:t>
            </a:r>
            <a:r>
              <a:rPr lang="en-US" altLang="zh-CN" sz="2200" dirty="0">
                <a:solidFill>
                  <a:srgbClr val="FF3300"/>
                </a:solidFill>
                <a:latin typeface="微软雅黑" panose="020B0503020204020204" pitchFamily="34" charset="-122"/>
                <a:ea typeface="微软雅黑" panose="020B0503020204020204" pitchFamily="34" charset="-122"/>
              </a:rPr>
              <a:t>OP</a:t>
            </a:r>
            <a:r>
              <a:rPr lang="zh-CN" altLang="en-US" sz="2200" dirty="0">
                <a:solidFill>
                  <a:srgbClr val="FF3300"/>
                </a:solidFill>
                <a:latin typeface="微软雅黑" panose="020B0503020204020204" pitchFamily="34" charset="-122"/>
                <a:ea typeface="微软雅黑" panose="020B0503020204020204" pitchFamily="34" charset="-122"/>
              </a:rPr>
              <a:t>、</a:t>
            </a:r>
            <a:r>
              <a:rPr lang="en-US" altLang="zh-CN" sz="2200" dirty="0">
                <a:solidFill>
                  <a:srgbClr val="FF3300"/>
                </a:solidFill>
                <a:latin typeface="微软雅黑" panose="020B0503020204020204" pitchFamily="34" charset="-122"/>
                <a:ea typeface="微软雅黑" panose="020B0503020204020204" pitchFamily="34" charset="-122"/>
              </a:rPr>
              <a:t>ADDR</a:t>
            </a:r>
            <a:r>
              <a:rPr lang="zh-CN" altLang="en-US" sz="2200" dirty="0">
                <a:solidFill>
                  <a:srgbClr val="FF3300"/>
                </a:solidFill>
                <a:latin typeface="微软雅黑" panose="020B0503020204020204" pitchFamily="34" charset="-122"/>
                <a:ea typeface="微软雅黑" panose="020B0503020204020204" pitchFamily="34" charset="-122"/>
              </a:rPr>
              <a:t>字段组成，程序起始地址置</a:t>
            </a:r>
            <a:r>
              <a:rPr lang="en-US" altLang="zh-CN" sz="2200" dirty="0">
                <a:solidFill>
                  <a:srgbClr val="FF3300"/>
                </a:solidFill>
                <a:latin typeface="微软雅黑" panose="020B0503020204020204" pitchFamily="34" charset="-122"/>
                <a:ea typeface="微软雅黑" panose="020B0503020204020204" pitchFamily="34" charset="-122"/>
              </a:rPr>
              <a:t>PC</a:t>
            </a:r>
          </a:p>
          <a:p>
            <a:pPr>
              <a:spcBef>
                <a:spcPct val="20000"/>
              </a:spcBef>
              <a:buSzTx/>
              <a:buFont typeface="Wingdings" panose="05000000000000000000" pitchFamily="2" charset="2"/>
              <a:buChar char="l"/>
            </a:pPr>
            <a:r>
              <a:rPr lang="zh-CN" altLang="en-US" sz="2200" dirty="0">
                <a:latin typeface="微软雅黑" panose="020B0503020204020204" pitchFamily="34" charset="-122"/>
                <a:ea typeface="微软雅黑" panose="020B0503020204020204" pitchFamily="34" charset="-122"/>
              </a:rPr>
              <a:t>开始执行程序</a:t>
            </a:r>
            <a:endParaRPr lang="zh-CN" altLang="en-US" sz="2200" dirty="0">
              <a:solidFill>
                <a:srgbClr val="008000"/>
              </a:solidFill>
              <a:latin typeface="微软雅黑" panose="020B0503020204020204" pitchFamily="34" charset="-122"/>
              <a:ea typeface="微软雅黑" panose="020B0503020204020204" pitchFamily="34" charset="-122"/>
            </a:endParaRPr>
          </a:p>
          <a:p>
            <a:pPr>
              <a:spcBef>
                <a:spcPct val="20000"/>
              </a:spcBef>
              <a:buSzTx/>
              <a:buFont typeface="Wingdings" panose="05000000000000000000" pitchFamily="2" charset="2"/>
              <a:buNone/>
            </a:pPr>
            <a:r>
              <a:rPr lang="zh-CN" altLang="en-US" sz="2200" dirty="0">
                <a:solidFill>
                  <a:srgbClr val="3333CC"/>
                </a:solidFill>
                <a:latin typeface="微软雅黑" panose="020B0503020204020204" pitchFamily="34" charset="-122"/>
                <a:ea typeface="微软雅黑" panose="020B0503020204020204" pitchFamily="34" charset="-122"/>
              </a:rPr>
              <a:t>    第一步：</a:t>
            </a:r>
            <a:r>
              <a:rPr lang="zh-CN" altLang="en-US" sz="2200" dirty="0">
                <a:solidFill>
                  <a:srgbClr val="FF3300"/>
                </a:solidFill>
                <a:latin typeface="微软雅黑" panose="020B0503020204020204" pitchFamily="34" charset="-122"/>
                <a:ea typeface="微软雅黑" panose="020B0503020204020204" pitchFamily="34" charset="-122"/>
              </a:rPr>
              <a:t>根据</a:t>
            </a:r>
            <a:r>
              <a:rPr lang="en-US" altLang="zh-CN" sz="2200" dirty="0">
                <a:solidFill>
                  <a:srgbClr val="FF3300"/>
                </a:solidFill>
                <a:latin typeface="微软雅黑" panose="020B0503020204020204" pitchFamily="34" charset="-122"/>
                <a:ea typeface="微软雅黑" panose="020B0503020204020204" pitchFamily="34" charset="-122"/>
              </a:rPr>
              <a:t>PC</a:t>
            </a:r>
            <a:r>
              <a:rPr lang="zh-CN" altLang="en-US" sz="2200" dirty="0">
                <a:solidFill>
                  <a:srgbClr val="FF3300"/>
                </a:solidFill>
                <a:latin typeface="微软雅黑" panose="020B0503020204020204" pitchFamily="34" charset="-122"/>
                <a:ea typeface="微软雅黑" panose="020B0503020204020204" pitchFamily="34" charset="-122"/>
              </a:rPr>
              <a:t>取指令</a:t>
            </a:r>
            <a:endParaRPr lang="zh-CN" altLang="en-US" sz="2200" dirty="0">
              <a:solidFill>
                <a:srgbClr val="3333CC"/>
              </a:solidFill>
              <a:latin typeface="微软雅黑" panose="020B0503020204020204" pitchFamily="34" charset="-122"/>
              <a:ea typeface="微软雅黑" panose="020B0503020204020204" pitchFamily="34" charset="-122"/>
            </a:endParaRPr>
          </a:p>
          <a:p>
            <a:pPr>
              <a:spcBef>
                <a:spcPct val="20000"/>
              </a:spcBef>
              <a:buSzTx/>
              <a:buFont typeface="Wingdings" panose="05000000000000000000" pitchFamily="2" charset="2"/>
              <a:buNone/>
            </a:pPr>
            <a:r>
              <a:rPr lang="zh-CN" altLang="en-US" sz="2200" dirty="0">
                <a:solidFill>
                  <a:srgbClr val="3333CC"/>
                </a:solidFill>
                <a:latin typeface="微软雅黑" panose="020B0503020204020204" pitchFamily="34" charset="-122"/>
                <a:ea typeface="微软雅黑" panose="020B0503020204020204" pitchFamily="34" charset="-122"/>
              </a:rPr>
              <a:t>    第二步：</a:t>
            </a:r>
            <a:r>
              <a:rPr lang="zh-CN" altLang="en-US" sz="2200" dirty="0">
                <a:solidFill>
                  <a:srgbClr val="FF3300"/>
                </a:solidFill>
                <a:latin typeface="微软雅黑" panose="020B0503020204020204" pitchFamily="34" charset="-122"/>
                <a:ea typeface="微软雅黑" panose="020B0503020204020204" pitchFamily="34" charset="-122"/>
              </a:rPr>
              <a:t>指令译码</a:t>
            </a:r>
            <a:endParaRPr lang="zh-CN" altLang="en-US" sz="2200" dirty="0">
              <a:solidFill>
                <a:srgbClr val="3333CC"/>
              </a:solidFill>
              <a:latin typeface="微软雅黑" panose="020B0503020204020204" pitchFamily="34" charset="-122"/>
              <a:ea typeface="微软雅黑" panose="020B0503020204020204" pitchFamily="34" charset="-122"/>
            </a:endParaRPr>
          </a:p>
          <a:p>
            <a:pPr>
              <a:spcBef>
                <a:spcPct val="20000"/>
              </a:spcBef>
              <a:buSzTx/>
              <a:buFont typeface="Wingdings" panose="05000000000000000000" pitchFamily="2" charset="2"/>
              <a:buNone/>
            </a:pPr>
            <a:r>
              <a:rPr lang="zh-CN" altLang="en-US" sz="2200" dirty="0">
                <a:solidFill>
                  <a:srgbClr val="3333CC"/>
                </a:solidFill>
                <a:latin typeface="微软雅黑" panose="020B0503020204020204" pitchFamily="34" charset="-122"/>
                <a:ea typeface="微软雅黑" panose="020B0503020204020204" pitchFamily="34" charset="-122"/>
              </a:rPr>
              <a:t>    第三步：</a:t>
            </a:r>
            <a:r>
              <a:rPr lang="zh-CN" altLang="en-US" sz="2200" dirty="0">
                <a:solidFill>
                  <a:srgbClr val="FF3300"/>
                </a:solidFill>
                <a:latin typeface="微软雅黑" panose="020B0503020204020204" pitchFamily="34" charset="-122"/>
                <a:ea typeface="微软雅黑" panose="020B0503020204020204" pitchFamily="34" charset="-122"/>
              </a:rPr>
              <a:t>取操作数</a:t>
            </a:r>
            <a:endParaRPr lang="zh-CN" altLang="en-US" sz="2200" dirty="0">
              <a:solidFill>
                <a:srgbClr val="3333CC"/>
              </a:solidFill>
              <a:latin typeface="微软雅黑" panose="020B0503020204020204" pitchFamily="34" charset="-122"/>
              <a:ea typeface="微软雅黑" panose="020B0503020204020204" pitchFamily="34" charset="-122"/>
            </a:endParaRPr>
          </a:p>
          <a:p>
            <a:pPr>
              <a:spcBef>
                <a:spcPct val="20000"/>
              </a:spcBef>
              <a:buSzTx/>
              <a:buFont typeface="Wingdings" panose="05000000000000000000" pitchFamily="2" charset="2"/>
              <a:buNone/>
            </a:pPr>
            <a:r>
              <a:rPr lang="zh-CN" altLang="en-US" sz="2200" dirty="0">
                <a:solidFill>
                  <a:srgbClr val="3333CC"/>
                </a:solidFill>
                <a:latin typeface="微软雅黑" panose="020B0503020204020204" pitchFamily="34" charset="-122"/>
                <a:ea typeface="微软雅黑" panose="020B0503020204020204" pitchFamily="34" charset="-122"/>
              </a:rPr>
              <a:t>    第四步：</a:t>
            </a:r>
            <a:r>
              <a:rPr lang="zh-CN" altLang="en-US" sz="2200" dirty="0">
                <a:solidFill>
                  <a:srgbClr val="FF3300"/>
                </a:solidFill>
                <a:latin typeface="微软雅黑" panose="020B0503020204020204" pitchFamily="34" charset="-122"/>
                <a:ea typeface="微软雅黑" panose="020B0503020204020204" pitchFamily="34" charset="-122"/>
              </a:rPr>
              <a:t>指令执行</a:t>
            </a:r>
            <a:endParaRPr lang="zh-CN" altLang="en-US" sz="2200" dirty="0">
              <a:solidFill>
                <a:srgbClr val="3333CC"/>
              </a:solidFill>
              <a:latin typeface="微软雅黑" panose="020B0503020204020204" pitchFamily="34" charset="-122"/>
              <a:ea typeface="微软雅黑" panose="020B0503020204020204" pitchFamily="34" charset="-122"/>
            </a:endParaRPr>
          </a:p>
          <a:p>
            <a:pPr>
              <a:spcBef>
                <a:spcPct val="20000"/>
              </a:spcBef>
              <a:buSzTx/>
              <a:buFont typeface="Wingdings" panose="05000000000000000000" pitchFamily="2" charset="2"/>
              <a:buNone/>
            </a:pPr>
            <a:r>
              <a:rPr lang="zh-CN" altLang="en-US" sz="2200" dirty="0">
                <a:solidFill>
                  <a:srgbClr val="3333CC"/>
                </a:solidFill>
                <a:latin typeface="微软雅黑" panose="020B0503020204020204" pitchFamily="34" charset="-122"/>
                <a:ea typeface="微软雅黑" panose="020B0503020204020204" pitchFamily="34" charset="-122"/>
              </a:rPr>
              <a:t>    第五步：</a:t>
            </a:r>
            <a:r>
              <a:rPr lang="zh-CN" altLang="en-US" sz="2200" dirty="0">
                <a:solidFill>
                  <a:srgbClr val="FF3300"/>
                </a:solidFill>
                <a:latin typeface="微软雅黑" panose="020B0503020204020204" pitchFamily="34" charset="-122"/>
                <a:ea typeface="微软雅黑" panose="020B0503020204020204" pitchFamily="34" charset="-122"/>
              </a:rPr>
              <a:t>回写结果</a:t>
            </a:r>
            <a:endParaRPr lang="zh-CN" altLang="en-US" sz="2200" dirty="0">
              <a:solidFill>
                <a:srgbClr val="3333CC"/>
              </a:solidFill>
              <a:latin typeface="微软雅黑" panose="020B0503020204020204" pitchFamily="34" charset="-122"/>
              <a:ea typeface="微软雅黑" panose="020B0503020204020204" pitchFamily="34" charset="-122"/>
            </a:endParaRPr>
          </a:p>
          <a:p>
            <a:pPr>
              <a:spcBef>
                <a:spcPct val="20000"/>
              </a:spcBef>
              <a:buSzTx/>
              <a:buFont typeface="Wingdings" panose="05000000000000000000" pitchFamily="2" charset="2"/>
              <a:buNone/>
            </a:pPr>
            <a:r>
              <a:rPr lang="zh-CN" altLang="en-US" sz="2200" dirty="0">
                <a:solidFill>
                  <a:srgbClr val="3333CC"/>
                </a:solidFill>
                <a:latin typeface="微软雅黑" panose="020B0503020204020204" pitchFamily="34" charset="-122"/>
                <a:ea typeface="微软雅黑" panose="020B0503020204020204" pitchFamily="34" charset="-122"/>
              </a:rPr>
              <a:t>    第六步：</a:t>
            </a:r>
            <a:r>
              <a:rPr lang="zh-CN" altLang="en-US" sz="2200" dirty="0">
                <a:solidFill>
                  <a:srgbClr val="FF3300"/>
                </a:solidFill>
                <a:latin typeface="微软雅黑" panose="020B0503020204020204" pitchFamily="34" charset="-122"/>
                <a:ea typeface="微软雅黑" panose="020B0503020204020204" pitchFamily="34" charset="-122"/>
              </a:rPr>
              <a:t>修改</a:t>
            </a:r>
            <a:r>
              <a:rPr lang="en-US" altLang="zh-CN" sz="2200" dirty="0">
                <a:solidFill>
                  <a:srgbClr val="FF3300"/>
                </a:solidFill>
                <a:latin typeface="微软雅黑" panose="020B0503020204020204" pitchFamily="34" charset="-122"/>
                <a:ea typeface="微软雅黑" panose="020B0503020204020204" pitchFamily="34" charset="-122"/>
              </a:rPr>
              <a:t>PC</a:t>
            </a:r>
            <a:r>
              <a:rPr lang="zh-CN" altLang="en-US" sz="2200" dirty="0">
                <a:solidFill>
                  <a:srgbClr val="FF3300"/>
                </a:solidFill>
                <a:latin typeface="微软雅黑" panose="020B0503020204020204" pitchFamily="34" charset="-122"/>
                <a:ea typeface="微软雅黑" panose="020B0503020204020204" pitchFamily="34" charset="-122"/>
              </a:rPr>
              <a:t>的值</a:t>
            </a:r>
            <a:endParaRPr lang="zh-CN" altLang="en-US" sz="2200" dirty="0">
              <a:solidFill>
                <a:srgbClr val="3333CC"/>
              </a:solidFill>
              <a:latin typeface="微软雅黑" panose="020B0503020204020204" pitchFamily="34" charset="-122"/>
              <a:ea typeface="微软雅黑" panose="020B0503020204020204" pitchFamily="34" charset="-122"/>
            </a:endParaRPr>
          </a:p>
          <a:p>
            <a:pPr>
              <a:spcBef>
                <a:spcPct val="20000"/>
              </a:spcBef>
              <a:buSzTx/>
              <a:buFont typeface="Wingdings" panose="05000000000000000000" pitchFamily="2" charset="2"/>
              <a:buNone/>
            </a:pPr>
            <a:r>
              <a:rPr lang="zh-CN" altLang="en-US" sz="2200" dirty="0">
                <a:solidFill>
                  <a:srgbClr val="FF3300"/>
                </a:solidFill>
                <a:latin typeface="微软雅黑" panose="020B0503020204020204" pitchFamily="34" charset="-122"/>
                <a:ea typeface="微软雅黑" panose="020B0503020204020204" pitchFamily="34" charset="-122"/>
              </a:rPr>
              <a:t>     继续执行下一条指令</a:t>
            </a:r>
            <a:endParaRPr lang="zh-CN" altLang="en-US" sz="2200" dirty="0">
              <a:solidFill>
                <a:schemeClr val="tx2"/>
              </a:solidFill>
              <a:latin typeface="微软雅黑" panose="020B0503020204020204" pitchFamily="34" charset="-122"/>
              <a:ea typeface="微软雅黑" panose="020B0503020204020204" pitchFamily="34" charset="-122"/>
            </a:endParaRPr>
          </a:p>
        </p:txBody>
      </p:sp>
      <p:sp>
        <p:nvSpPr>
          <p:cNvPr id="65540" name="Text Box 4"/>
          <p:cNvSpPr txBox="1">
            <a:spLocks noChangeArrowheads="1"/>
          </p:cNvSpPr>
          <p:nvPr/>
        </p:nvSpPr>
        <p:spPr bwMode="auto">
          <a:xfrm>
            <a:off x="515156" y="933808"/>
            <a:ext cx="4670224"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zh-CN" altLang="en-US" sz="2400" dirty="0">
                <a:latin typeface="微软雅黑" panose="020B0503020204020204" pitchFamily="34" charset="-122"/>
                <a:ea typeface="微软雅黑" panose="020B0503020204020204" pitchFamily="34" charset="-122"/>
              </a:rPr>
              <a:t>程序由指令组成</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36</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55011">
                                            <p:txEl>
                                              <p:pRg st="1" end="1"/>
                                            </p:txEl>
                                          </p:spTgt>
                                        </p:tgtEl>
                                        <p:attrNameLst>
                                          <p:attrName>style.visibility</p:attrName>
                                        </p:attrNameLst>
                                      </p:cBhvr>
                                      <p:to>
                                        <p:strVal val="visible"/>
                                      </p:to>
                                    </p:set>
                                    <p:animEffect transition="in" filter="blinds(horizontal)">
                                      <p:cBhvr>
                                        <p:cTn id="7" dur="500"/>
                                        <p:tgtEl>
                                          <p:spTgt spid="55501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55011">
                                            <p:txEl>
                                              <p:pRg st="3" end="3"/>
                                            </p:txEl>
                                          </p:spTgt>
                                        </p:tgtEl>
                                        <p:attrNameLst>
                                          <p:attrName>style.visibility</p:attrName>
                                        </p:attrNameLst>
                                      </p:cBhvr>
                                      <p:to>
                                        <p:strVal val="visible"/>
                                      </p:to>
                                    </p:set>
                                    <p:animEffect transition="in" filter="blinds(horizontal)">
                                      <p:cBhvr>
                                        <p:cTn id="12" dur="500"/>
                                        <p:tgtEl>
                                          <p:spTgt spid="555011">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55011">
                                            <p:txEl>
                                              <p:pRg st="4" end="4"/>
                                            </p:txEl>
                                          </p:spTgt>
                                        </p:tgtEl>
                                        <p:attrNameLst>
                                          <p:attrName>style.visibility</p:attrName>
                                        </p:attrNameLst>
                                      </p:cBhvr>
                                      <p:to>
                                        <p:strVal val="visible"/>
                                      </p:to>
                                    </p:set>
                                    <p:animEffect transition="in" filter="blinds(horizontal)">
                                      <p:cBhvr>
                                        <p:cTn id="17" dur="500"/>
                                        <p:tgtEl>
                                          <p:spTgt spid="555011">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55011">
                                            <p:txEl>
                                              <p:pRg st="5" end="5"/>
                                            </p:txEl>
                                          </p:spTgt>
                                        </p:tgtEl>
                                        <p:attrNameLst>
                                          <p:attrName>style.visibility</p:attrName>
                                        </p:attrNameLst>
                                      </p:cBhvr>
                                      <p:to>
                                        <p:strVal val="visible"/>
                                      </p:to>
                                    </p:set>
                                    <p:animEffect transition="in" filter="blinds(horizontal)">
                                      <p:cBhvr>
                                        <p:cTn id="22" dur="500"/>
                                        <p:tgtEl>
                                          <p:spTgt spid="555011">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55011">
                                            <p:txEl>
                                              <p:pRg st="6" end="6"/>
                                            </p:txEl>
                                          </p:spTgt>
                                        </p:tgtEl>
                                        <p:attrNameLst>
                                          <p:attrName>style.visibility</p:attrName>
                                        </p:attrNameLst>
                                      </p:cBhvr>
                                      <p:to>
                                        <p:strVal val="visible"/>
                                      </p:to>
                                    </p:set>
                                    <p:animEffect transition="in" filter="blinds(horizontal)">
                                      <p:cBhvr>
                                        <p:cTn id="27" dur="500"/>
                                        <p:tgtEl>
                                          <p:spTgt spid="555011">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55011">
                                            <p:txEl>
                                              <p:pRg st="7" end="7"/>
                                            </p:txEl>
                                          </p:spTgt>
                                        </p:tgtEl>
                                        <p:attrNameLst>
                                          <p:attrName>style.visibility</p:attrName>
                                        </p:attrNameLst>
                                      </p:cBhvr>
                                      <p:to>
                                        <p:strVal val="visible"/>
                                      </p:to>
                                    </p:set>
                                    <p:animEffect transition="in" filter="blinds(horizontal)">
                                      <p:cBhvr>
                                        <p:cTn id="32" dur="500"/>
                                        <p:tgtEl>
                                          <p:spTgt spid="555011">
                                            <p:txEl>
                                              <p:pRg st="7" end="7"/>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555011">
                                            <p:txEl>
                                              <p:pRg st="8" end="8"/>
                                            </p:txEl>
                                          </p:spTgt>
                                        </p:tgtEl>
                                        <p:attrNameLst>
                                          <p:attrName>style.visibility</p:attrName>
                                        </p:attrNameLst>
                                      </p:cBhvr>
                                      <p:to>
                                        <p:strVal val="visible"/>
                                      </p:to>
                                    </p:set>
                                    <p:animEffect transition="in" filter="blinds(horizontal)">
                                      <p:cBhvr>
                                        <p:cTn id="37" dur="500"/>
                                        <p:tgtEl>
                                          <p:spTgt spid="555011">
                                            <p:txEl>
                                              <p:pRg st="8" end="8"/>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555011">
                                            <p:txEl>
                                              <p:pRg st="9" end="9"/>
                                            </p:txEl>
                                          </p:spTgt>
                                        </p:tgtEl>
                                        <p:attrNameLst>
                                          <p:attrName>style.visibility</p:attrName>
                                        </p:attrNameLst>
                                      </p:cBhvr>
                                      <p:to>
                                        <p:strVal val="visible"/>
                                      </p:to>
                                    </p:set>
                                    <p:animEffect transition="in" filter="blinds(horizontal)">
                                      <p:cBhvr>
                                        <p:cTn id="42" dur="500"/>
                                        <p:tgtEl>
                                          <p:spTgt spid="55501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457200" y="98425"/>
            <a:ext cx="8229600" cy="561975"/>
          </a:xfrm>
        </p:spPr>
        <p:txBody>
          <a:bodyPr/>
          <a:lstStyle/>
          <a:p>
            <a:r>
              <a:rPr lang="zh-CN" altLang="en-US" sz="3600"/>
              <a:t>指令和数据</a:t>
            </a:r>
          </a:p>
        </p:txBody>
      </p:sp>
      <p:sp>
        <p:nvSpPr>
          <p:cNvPr id="556035" name="Rectangle 3"/>
          <p:cNvSpPr>
            <a:spLocks noGrp="1" noChangeArrowheads="1"/>
          </p:cNvSpPr>
          <p:nvPr>
            <p:ph type="body" idx="1"/>
          </p:nvPr>
        </p:nvSpPr>
        <p:spPr>
          <a:xfrm>
            <a:off x="250825" y="863600"/>
            <a:ext cx="8596313" cy="3356816"/>
          </a:xfrm>
        </p:spPr>
        <p:txBody>
          <a:bodyPr/>
          <a:lstStyle/>
          <a:p>
            <a:pPr>
              <a:lnSpc>
                <a:spcPct val="120000"/>
              </a:lnSpc>
              <a:spcBef>
                <a:spcPts val="1200"/>
              </a:spcBef>
            </a:pPr>
            <a:r>
              <a:rPr lang="zh-CN" altLang="en-US" sz="2200" dirty="0">
                <a:solidFill>
                  <a:srgbClr val="007635"/>
                </a:solidFill>
                <a:latin typeface="微软雅黑" panose="020B0503020204020204" pitchFamily="34" charset="-122"/>
                <a:ea typeface="微软雅黑" panose="020B0503020204020204" pitchFamily="34" charset="-122"/>
              </a:rPr>
              <a:t>程序启动前</a:t>
            </a:r>
            <a:r>
              <a:rPr lang="zh-CN" altLang="en-US" sz="2200" dirty="0">
                <a:latin typeface="微软雅黑" panose="020B0503020204020204" pitchFamily="34" charset="-122"/>
                <a:ea typeface="微软雅黑" panose="020B0503020204020204" pitchFamily="34" charset="-122"/>
              </a:rPr>
              <a:t>，指令和数据都存放在存储器中，形式上没有差别，都是</a:t>
            </a:r>
            <a:r>
              <a:rPr lang="en-US" altLang="zh-CN" sz="2200" dirty="0">
                <a:latin typeface="微软雅黑" panose="020B0503020204020204" pitchFamily="34" charset="-122"/>
                <a:ea typeface="微软雅黑" panose="020B0503020204020204" pitchFamily="34" charset="-122"/>
              </a:rPr>
              <a:t>0/1</a:t>
            </a:r>
            <a:r>
              <a:rPr lang="zh-CN" altLang="en-US" sz="2200" dirty="0">
                <a:latin typeface="微软雅黑" panose="020B0503020204020204" pitchFamily="34" charset="-122"/>
                <a:ea typeface="微软雅黑" panose="020B0503020204020204" pitchFamily="34" charset="-122"/>
              </a:rPr>
              <a:t>序列</a:t>
            </a:r>
          </a:p>
          <a:p>
            <a:pPr>
              <a:lnSpc>
                <a:spcPct val="120000"/>
              </a:lnSpc>
              <a:spcBef>
                <a:spcPts val="1200"/>
              </a:spcBef>
            </a:pPr>
            <a:r>
              <a:rPr lang="zh-CN" altLang="en-US" sz="2200" dirty="0">
                <a:latin typeface="微软雅黑" panose="020B0503020204020204" pitchFamily="34" charset="-122"/>
                <a:ea typeface="微软雅黑" panose="020B0503020204020204" pitchFamily="34" charset="-122"/>
              </a:rPr>
              <a:t>采用”</a:t>
            </a:r>
            <a:r>
              <a:rPr lang="zh-CN" altLang="en-US" sz="2200" dirty="0">
                <a:solidFill>
                  <a:srgbClr val="FF3300"/>
                </a:solidFill>
                <a:latin typeface="微软雅黑" panose="020B0503020204020204" pitchFamily="34" charset="-122"/>
                <a:ea typeface="微软雅黑" panose="020B0503020204020204" pitchFamily="34" charset="-122"/>
              </a:rPr>
              <a:t>存储程序</a:t>
            </a:r>
            <a:r>
              <a:rPr lang="zh-CN" altLang="en-US" sz="2200" dirty="0">
                <a:latin typeface="微软雅黑" panose="020B0503020204020204" pitchFamily="34" charset="-122"/>
                <a:ea typeface="微软雅黑" panose="020B0503020204020204" pitchFamily="34" charset="-122"/>
              </a:rPr>
              <a:t>“工作方式：</a:t>
            </a:r>
          </a:p>
          <a:p>
            <a:pPr lvl="1">
              <a:lnSpc>
                <a:spcPct val="120000"/>
              </a:lnSpc>
              <a:spcBef>
                <a:spcPts val="1200"/>
              </a:spcBef>
            </a:pPr>
            <a:r>
              <a:rPr lang="zh-CN" altLang="en-US" sz="2200" dirty="0">
                <a:latin typeface="微软雅黑" panose="020B0503020204020204" pitchFamily="34" charset="-122"/>
                <a:ea typeface="微软雅黑" panose="020B0503020204020204" pitchFamily="34" charset="-122"/>
              </a:rPr>
              <a:t>程序由指令组成，程序被启动后，计算机能自动取出一条一条指令执行，在执行过程中无需人的干预。</a:t>
            </a:r>
          </a:p>
          <a:p>
            <a:pPr>
              <a:lnSpc>
                <a:spcPct val="120000"/>
              </a:lnSpc>
              <a:spcBef>
                <a:spcPts val="1200"/>
              </a:spcBef>
            </a:pPr>
            <a:r>
              <a:rPr lang="zh-CN" altLang="en-US" sz="2200" dirty="0">
                <a:solidFill>
                  <a:srgbClr val="007635"/>
                </a:solidFill>
                <a:latin typeface="微软雅黑" panose="020B0503020204020204" pitchFamily="34" charset="-122"/>
                <a:ea typeface="微软雅黑" panose="020B0503020204020204" pitchFamily="34" charset="-122"/>
              </a:rPr>
              <a:t>指令执行过程中</a:t>
            </a:r>
            <a:r>
              <a:rPr lang="zh-CN" altLang="en-US" sz="2200" dirty="0">
                <a:solidFill>
                  <a:srgbClr val="005024"/>
                </a:solidFill>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指令和数据被从存储器取到</a:t>
            </a:r>
            <a:r>
              <a:rPr lang="en-US" altLang="zh-CN" sz="2200" dirty="0">
                <a:latin typeface="微软雅黑" panose="020B0503020204020204" pitchFamily="34" charset="-122"/>
                <a:ea typeface="微软雅黑" panose="020B0503020204020204" pitchFamily="34" charset="-122"/>
              </a:rPr>
              <a:t>CPU</a:t>
            </a:r>
            <a:r>
              <a:rPr lang="zh-CN" altLang="en-US" sz="2200" dirty="0">
                <a:latin typeface="微软雅黑" panose="020B0503020204020204" pitchFamily="34" charset="-122"/>
                <a:ea typeface="微软雅黑" panose="020B0503020204020204" pitchFamily="34" charset="-122"/>
              </a:rPr>
              <a:t>，存放在</a:t>
            </a:r>
            <a:r>
              <a:rPr lang="en-US" altLang="zh-CN" sz="2200" dirty="0">
                <a:latin typeface="微软雅黑" panose="020B0503020204020204" pitchFamily="34" charset="-122"/>
                <a:ea typeface="微软雅黑" panose="020B0503020204020204" pitchFamily="34" charset="-122"/>
              </a:rPr>
              <a:t>CPU</a:t>
            </a:r>
            <a:r>
              <a:rPr lang="zh-CN" altLang="en-US" sz="2200" dirty="0">
                <a:latin typeface="微软雅黑" panose="020B0503020204020204" pitchFamily="34" charset="-122"/>
                <a:ea typeface="微软雅黑" panose="020B0503020204020204" pitchFamily="34" charset="-122"/>
              </a:rPr>
              <a:t>内的寄存器中：指令在</a:t>
            </a:r>
            <a:r>
              <a:rPr lang="en-US" altLang="zh-CN" sz="2200" dirty="0">
                <a:solidFill>
                  <a:srgbClr val="FF0000"/>
                </a:solidFill>
                <a:latin typeface="微软雅黑" panose="020B0503020204020204" pitchFamily="34" charset="-122"/>
                <a:ea typeface="微软雅黑" panose="020B0503020204020204" pitchFamily="34" charset="-122"/>
              </a:rPr>
              <a:t>IR</a:t>
            </a:r>
            <a:r>
              <a:rPr lang="zh-CN" altLang="en-US" sz="2200" dirty="0">
                <a:latin typeface="微软雅黑" panose="020B0503020204020204" pitchFamily="34" charset="-122"/>
                <a:ea typeface="微软雅黑" panose="020B0503020204020204" pitchFamily="34" charset="-122"/>
              </a:rPr>
              <a:t>中，数据在</a:t>
            </a:r>
            <a:r>
              <a:rPr lang="en-US" altLang="zh-CN" sz="2200" dirty="0">
                <a:solidFill>
                  <a:srgbClr val="FF0000"/>
                </a:solidFill>
                <a:latin typeface="微软雅黑" panose="020B0503020204020204" pitchFamily="34" charset="-122"/>
                <a:ea typeface="微软雅黑" panose="020B0503020204020204" pitchFamily="34" charset="-122"/>
              </a:rPr>
              <a:t>GPR</a:t>
            </a:r>
            <a:r>
              <a:rPr lang="zh-CN" altLang="en-US" sz="2200" dirty="0">
                <a:latin typeface="微软雅黑" panose="020B0503020204020204" pitchFamily="34" charset="-122"/>
                <a:ea typeface="微软雅黑" panose="020B0503020204020204" pitchFamily="34" charset="-122"/>
              </a:rPr>
              <a:t>中。</a:t>
            </a:r>
          </a:p>
        </p:txBody>
      </p:sp>
      <p:sp>
        <p:nvSpPr>
          <p:cNvPr id="556036" name="Text Box 4"/>
          <p:cNvSpPr txBox="1">
            <a:spLocks noChangeArrowheads="1"/>
          </p:cNvSpPr>
          <p:nvPr/>
        </p:nvSpPr>
        <p:spPr bwMode="auto">
          <a:xfrm>
            <a:off x="457200" y="4316413"/>
            <a:ext cx="8505825" cy="24399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200" b="1">
                <a:solidFill>
                  <a:srgbClr val="FF3300"/>
                </a:solidFill>
                <a:ea typeface="微软雅黑" panose="020B0503020204020204" pitchFamily="34" charset="-122"/>
              </a:rPr>
              <a:t>指令中需给出的信息</a:t>
            </a:r>
            <a:r>
              <a:rPr lang="zh-CN" altLang="en-US" sz="2200" b="1">
                <a:ea typeface="微软雅黑" panose="020B0503020204020204" pitchFamily="34" charset="-122"/>
              </a:rPr>
              <a:t>：</a:t>
            </a:r>
          </a:p>
          <a:p>
            <a:pPr>
              <a:spcBef>
                <a:spcPct val="50000"/>
              </a:spcBef>
            </a:pPr>
            <a:r>
              <a:rPr lang="zh-CN" altLang="en-US" sz="2200" b="1">
                <a:solidFill>
                  <a:srgbClr val="3333CC"/>
                </a:solidFill>
                <a:ea typeface="微软雅黑" panose="020B0503020204020204" pitchFamily="34" charset="-122"/>
              </a:rPr>
              <a:t>操作性质（操作码）</a:t>
            </a:r>
          </a:p>
          <a:p>
            <a:pPr>
              <a:spcBef>
                <a:spcPct val="50000"/>
              </a:spcBef>
            </a:pPr>
            <a:r>
              <a:rPr lang="zh-CN" altLang="en-US" sz="2200" b="1">
                <a:solidFill>
                  <a:srgbClr val="3333CC"/>
                </a:solidFill>
                <a:ea typeface="微软雅黑" panose="020B0503020204020204" pitchFamily="34" charset="-122"/>
              </a:rPr>
              <a:t>源操作数</a:t>
            </a:r>
            <a:r>
              <a:rPr lang="en-US" altLang="zh-CN" sz="2200" b="1">
                <a:solidFill>
                  <a:srgbClr val="3333CC"/>
                </a:solidFill>
                <a:ea typeface="微软雅黑" panose="020B0503020204020204" pitchFamily="34" charset="-122"/>
              </a:rPr>
              <a:t>1 </a:t>
            </a:r>
            <a:r>
              <a:rPr lang="zh-CN" altLang="en-US" sz="2200" b="1">
                <a:ea typeface="微软雅黑" panose="020B0503020204020204" pitchFamily="34" charset="-122"/>
              </a:rPr>
              <a:t>或</a:t>
            </a:r>
            <a:r>
              <a:rPr lang="en-US" altLang="zh-CN" sz="2200" b="1">
                <a:ea typeface="微软雅黑" panose="020B0503020204020204" pitchFamily="34" charset="-122"/>
              </a:rPr>
              <a:t>/</a:t>
            </a:r>
            <a:r>
              <a:rPr lang="zh-CN" altLang="en-US" sz="2200" b="1">
                <a:ea typeface="微软雅黑" panose="020B0503020204020204" pitchFamily="34" charset="-122"/>
              </a:rPr>
              <a:t>和</a:t>
            </a:r>
            <a:r>
              <a:rPr lang="zh-CN" altLang="en-US" sz="2200" b="1">
                <a:solidFill>
                  <a:srgbClr val="3333CC"/>
                </a:solidFill>
                <a:ea typeface="微软雅黑" panose="020B0503020204020204" pitchFamily="34" charset="-122"/>
              </a:rPr>
              <a:t> 源操作数</a:t>
            </a:r>
            <a:r>
              <a:rPr lang="en-US" altLang="zh-CN" sz="2200" b="1">
                <a:solidFill>
                  <a:srgbClr val="3333CC"/>
                </a:solidFill>
                <a:ea typeface="微软雅黑" panose="020B0503020204020204" pitchFamily="34" charset="-122"/>
              </a:rPr>
              <a:t>2   </a:t>
            </a:r>
            <a:r>
              <a:rPr lang="en-US" altLang="zh-CN" sz="2200" b="1">
                <a:solidFill>
                  <a:srgbClr val="007635"/>
                </a:solidFill>
                <a:ea typeface="微软雅黑" panose="020B0503020204020204" pitchFamily="34" charset="-122"/>
              </a:rPr>
              <a:t> </a:t>
            </a:r>
            <a:r>
              <a:rPr lang="zh-CN" altLang="en-US" sz="2200" b="1">
                <a:solidFill>
                  <a:srgbClr val="007635"/>
                </a:solidFill>
                <a:ea typeface="微软雅黑" panose="020B0503020204020204" pitchFamily="34" charset="-122"/>
              </a:rPr>
              <a:t>（立即数、寄存器编号、</a:t>
            </a:r>
            <a:r>
              <a:rPr lang="zh-CN" altLang="en-US" sz="2200" b="1">
                <a:solidFill>
                  <a:srgbClr val="FF3300"/>
                </a:solidFill>
                <a:ea typeface="微软雅黑" panose="020B0503020204020204" pitchFamily="34" charset="-122"/>
              </a:rPr>
              <a:t>存储地址</a:t>
            </a:r>
            <a:r>
              <a:rPr lang="zh-CN" altLang="en-US" sz="2200" b="1">
                <a:solidFill>
                  <a:srgbClr val="007635"/>
                </a:solidFill>
                <a:ea typeface="微软雅黑" panose="020B0503020204020204" pitchFamily="34" charset="-122"/>
              </a:rPr>
              <a:t>）</a:t>
            </a:r>
          </a:p>
          <a:p>
            <a:pPr>
              <a:spcBef>
                <a:spcPct val="50000"/>
              </a:spcBef>
            </a:pPr>
            <a:r>
              <a:rPr lang="zh-CN" altLang="en-US" sz="2200" b="1">
                <a:solidFill>
                  <a:srgbClr val="3333CC"/>
                </a:solidFill>
                <a:ea typeface="微软雅黑" panose="020B0503020204020204" pitchFamily="34" charset="-122"/>
              </a:rPr>
              <a:t>目的操作数地址   </a:t>
            </a:r>
            <a:r>
              <a:rPr lang="zh-CN" altLang="en-US" sz="2200" b="1">
                <a:solidFill>
                  <a:srgbClr val="007635"/>
                </a:solidFill>
                <a:ea typeface="微软雅黑" panose="020B0503020204020204" pitchFamily="34" charset="-122"/>
              </a:rPr>
              <a:t>（寄存器编号、</a:t>
            </a:r>
            <a:r>
              <a:rPr lang="zh-CN" altLang="en-US" sz="2200" b="1">
                <a:solidFill>
                  <a:srgbClr val="FF3300"/>
                </a:solidFill>
                <a:ea typeface="微软雅黑" panose="020B0503020204020204" pitchFamily="34" charset="-122"/>
              </a:rPr>
              <a:t>存储地址</a:t>
            </a:r>
            <a:r>
              <a:rPr lang="zh-CN" altLang="en-US" sz="2200" b="1">
                <a:solidFill>
                  <a:srgbClr val="007635"/>
                </a:solidFill>
                <a:ea typeface="微软雅黑" panose="020B0503020204020204" pitchFamily="34" charset="-122"/>
              </a:rPr>
              <a:t>）</a:t>
            </a:r>
          </a:p>
          <a:p>
            <a:pPr>
              <a:spcBef>
                <a:spcPct val="50000"/>
              </a:spcBef>
            </a:pPr>
            <a:r>
              <a:rPr lang="zh-CN" altLang="en-US" sz="2200" b="1">
                <a:ea typeface="微软雅黑" panose="020B0503020204020204" pitchFamily="34" charset="-122"/>
              </a:rPr>
              <a:t>存储地址的描述与</a:t>
            </a:r>
            <a:r>
              <a:rPr lang="zh-CN" altLang="en-US" sz="2200" b="1">
                <a:solidFill>
                  <a:srgbClr val="CC3300"/>
                </a:solidFill>
                <a:ea typeface="微软雅黑" panose="020B0503020204020204" pitchFamily="34" charset="-122"/>
              </a:rPr>
              <a:t>操作数的数据结构</a:t>
            </a:r>
            <a:r>
              <a:rPr lang="zh-CN" altLang="en-US" sz="2200" b="1">
                <a:ea typeface="微软雅黑" panose="020B0503020204020204" pitchFamily="34" charset="-122"/>
              </a:rPr>
              <a:t>有关！</a:t>
            </a:r>
          </a:p>
        </p:txBody>
      </p:sp>
      <p:sp>
        <p:nvSpPr>
          <p:cNvPr id="556037" name="Text Box 5"/>
          <p:cNvSpPr txBox="1">
            <a:spLocks noChangeArrowheads="1"/>
          </p:cNvSpPr>
          <p:nvPr/>
        </p:nvSpPr>
        <p:spPr bwMode="auto">
          <a:xfrm>
            <a:off x="3851275" y="4103688"/>
            <a:ext cx="49069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2000" b="1">
                <a:solidFill>
                  <a:srgbClr val="FF0000"/>
                </a:solidFill>
                <a:latin typeface="微软雅黑" panose="020B0503020204020204" pitchFamily="34" charset="-122"/>
                <a:ea typeface="微软雅黑" panose="020B0503020204020204" pitchFamily="34" charset="-122"/>
              </a:rPr>
              <a:t>IR</a:t>
            </a:r>
            <a:r>
              <a:rPr lang="zh-CN" altLang="en-US" sz="2000" b="1">
                <a:solidFill>
                  <a:srgbClr val="FF0000"/>
                </a:solidFill>
                <a:latin typeface="微软雅黑" panose="020B0503020204020204" pitchFamily="34" charset="-122"/>
                <a:ea typeface="微软雅黑" panose="020B0503020204020204" pitchFamily="34" charset="-122"/>
              </a:rPr>
              <a:t>？</a:t>
            </a:r>
            <a:r>
              <a:rPr lang="en-US" altLang="zh-CN" sz="2000" b="1">
                <a:solidFill>
                  <a:srgbClr val="FF0000"/>
                </a:solidFill>
                <a:latin typeface="微软雅黑" panose="020B0503020204020204" pitchFamily="34" charset="-122"/>
                <a:ea typeface="微软雅黑" panose="020B0503020204020204" pitchFamily="34" charset="-122"/>
              </a:rPr>
              <a:t>GPR</a:t>
            </a:r>
            <a:r>
              <a:rPr lang="zh-CN" altLang="en-US" sz="2000" b="1">
                <a:solidFill>
                  <a:srgbClr val="FF0000"/>
                </a:solidFill>
                <a:latin typeface="微软雅黑" panose="020B0503020204020204" pitchFamily="34" charset="-122"/>
                <a:ea typeface="微软雅黑" panose="020B0503020204020204" pitchFamily="34" charset="-122"/>
              </a:rPr>
              <a:t>？</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37</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56035">
                                            <p:txEl>
                                              <p:pRg st="0" end="0"/>
                                            </p:txEl>
                                          </p:spTgt>
                                        </p:tgtEl>
                                        <p:attrNameLst>
                                          <p:attrName>style.visibility</p:attrName>
                                        </p:attrNameLst>
                                      </p:cBhvr>
                                      <p:to>
                                        <p:strVal val="visible"/>
                                      </p:to>
                                    </p:set>
                                    <p:animEffect transition="in" filter="blinds(horizontal)">
                                      <p:cBhvr>
                                        <p:cTn id="7" dur="500"/>
                                        <p:tgtEl>
                                          <p:spTgt spid="5560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56035">
                                            <p:txEl>
                                              <p:pRg st="1" end="1"/>
                                            </p:txEl>
                                          </p:spTgt>
                                        </p:tgtEl>
                                        <p:attrNameLst>
                                          <p:attrName>style.visibility</p:attrName>
                                        </p:attrNameLst>
                                      </p:cBhvr>
                                      <p:to>
                                        <p:strVal val="visible"/>
                                      </p:to>
                                    </p:set>
                                    <p:animEffect transition="in" filter="blinds(horizontal)">
                                      <p:cBhvr>
                                        <p:cTn id="12" dur="500"/>
                                        <p:tgtEl>
                                          <p:spTgt spid="55603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56035">
                                            <p:txEl>
                                              <p:pRg st="2" end="2"/>
                                            </p:txEl>
                                          </p:spTgt>
                                        </p:tgtEl>
                                        <p:attrNameLst>
                                          <p:attrName>style.visibility</p:attrName>
                                        </p:attrNameLst>
                                      </p:cBhvr>
                                      <p:to>
                                        <p:strVal val="visible"/>
                                      </p:to>
                                    </p:set>
                                    <p:animEffect transition="in" filter="blinds(horizontal)">
                                      <p:cBhvr>
                                        <p:cTn id="17" dur="500"/>
                                        <p:tgtEl>
                                          <p:spTgt spid="55603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56035">
                                            <p:txEl>
                                              <p:pRg st="3" end="3"/>
                                            </p:txEl>
                                          </p:spTgt>
                                        </p:tgtEl>
                                        <p:attrNameLst>
                                          <p:attrName>style.visibility</p:attrName>
                                        </p:attrNameLst>
                                      </p:cBhvr>
                                      <p:to>
                                        <p:strVal val="visible"/>
                                      </p:to>
                                    </p:set>
                                    <p:animEffect transition="in" filter="blinds(horizontal)">
                                      <p:cBhvr>
                                        <p:cTn id="22" dur="500"/>
                                        <p:tgtEl>
                                          <p:spTgt spid="55603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56037"/>
                                        </p:tgtEl>
                                        <p:attrNameLst>
                                          <p:attrName>style.visibility</p:attrName>
                                        </p:attrNameLst>
                                      </p:cBhvr>
                                      <p:to>
                                        <p:strVal val="visible"/>
                                      </p:to>
                                    </p:set>
                                    <p:animEffect transition="in" filter="blinds(horizontal)">
                                      <p:cBhvr>
                                        <p:cTn id="27" dur="500"/>
                                        <p:tgtEl>
                                          <p:spTgt spid="55603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556036">
                                            <p:txEl>
                                              <p:pRg st="0" end="0"/>
                                            </p:txEl>
                                          </p:spTgt>
                                        </p:tgtEl>
                                        <p:attrNameLst>
                                          <p:attrName>style.visibility</p:attrName>
                                        </p:attrNameLst>
                                      </p:cBhvr>
                                      <p:to>
                                        <p:strVal val="visible"/>
                                      </p:to>
                                    </p:set>
                                    <p:animEffect transition="in" filter="wipe(down)">
                                      <p:cBhvr>
                                        <p:cTn id="32" dur="500"/>
                                        <p:tgtEl>
                                          <p:spTgt spid="556036">
                                            <p:txEl>
                                              <p:pRg st="0" end="0"/>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556036">
                                            <p:txEl>
                                              <p:pRg st="1" end="1"/>
                                            </p:txEl>
                                          </p:spTgt>
                                        </p:tgtEl>
                                        <p:attrNameLst>
                                          <p:attrName>style.visibility</p:attrName>
                                        </p:attrNameLst>
                                      </p:cBhvr>
                                      <p:to>
                                        <p:strVal val="visible"/>
                                      </p:to>
                                    </p:set>
                                    <p:animEffect transition="in" filter="blinds(horizontal)">
                                      <p:cBhvr>
                                        <p:cTn id="37" dur="500"/>
                                        <p:tgtEl>
                                          <p:spTgt spid="556036">
                                            <p:txEl>
                                              <p:pRg st="1" end="1"/>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556036">
                                            <p:txEl>
                                              <p:pRg st="2" end="2"/>
                                            </p:txEl>
                                          </p:spTgt>
                                        </p:tgtEl>
                                        <p:attrNameLst>
                                          <p:attrName>style.visibility</p:attrName>
                                        </p:attrNameLst>
                                      </p:cBhvr>
                                      <p:to>
                                        <p:strVal val="visible"/>
                                      </p:to>
                                    </p:set>
                                    <p:animEffect transition="in" filter="blinds(horizontal)">
                                      <p:cBhvr>
                                        <p:cTn id="42" dur="500"/>
                                        <p:tgtEl>
                                          <p:spTgt spid="556036">
                                            <p:txEl>
                                              <p:pRg st="2" end="2"/>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556036">
                                            <p:txEl>
                                              <p:pRg st="3" end="3"/>
                                            </p:txEl>
                                          </p:spTgt>
                                        </p:tgtEl>
                                        <p:attrNameLst>
                                          <p:attrName>style.visibility</p:attrName>
                                        </p:attrNameLst>
                                      </p:cBhvr>
                                      <p:to>
                                        <p:strVal val="visible"/>
                                      </p:to>
                                    </p:set>
                                    <p:animEffect transition="in" filter="blinds(horizontal)">
                                      <p:cBhvr>
                                        <p:cTn id="47" dur="500"/>
                                        <p:tgtEl>
                                          <p:spTgt spid="556036">
                                            <p:txEl>
                                              <p:pRg st="3" end="3"/>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556036">
                                            <p:txEl>
                                              <p:pRg st="4" end="4"/>
                                            </p:txEl>
                                          </p:spTgt>
                                        </p:tgtEl>
                                        <p:attrNameLst>
                                          <p:attrName>style.visibility</p:attrName>
                                        </p:attrNameLst>
                                      </p:cBhvr>
                                      <p:to>
                                        <p:strVal val="visible"/>
                                      </p:to>
                                    </p:set>
                                    <p:animEffect transition="in" filter="blinds(horizontal)">
                                      <p:cBhvr>
                                        <p:cTn id="52" dur="500"/>
                                        <p:tgtEl>
                                          <p:spTgt spid="55603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603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stretch>
            <a:fillRect/>
          </a:stretch>
        </p:blipFill>
        <p:spPr>
          <a:xfrm>
            <a:off x="784494" y="1042021"/>
            <a:ext cx="7117812" cy="3747467"/>
          </a:xfrm>
          <a:prstGeom prst="rect">
            <a:avLst/>
          </a:prstGeom>
        </p:spPr>
      </p:pic>
      <p:sp>
        <p:nvSpPr>
          <p:cNvPr id="68611" name="Rectangle 3"/>
          <p:cNvSpPr>
            <a:spLocks noGrp="1" noChangeArrowheads="1"/>
          </p:cNvSpPr>
          <p:nvPr>
            <p:ph type="title"/>
          </p:nvPr>
        </p:nvSpPr>
        <p:spPr>
          <a:xfrm>
            <a:off x="373063" y="43021"/>
            <a:ext cx="8369300" cy="1056957"/>
          </a:xfrm>
          <a:noFill/>
        </p:spPr>
        <p:txBody>
          <a:bodyPr lIns="92075" tIns="46038" rIns="92075" bIns="46038" anchor="ctr"/>
          <a:lstStyle/>
          <a:p>
            <a:pPr algn="ctr"/>
            <a:r>
              <a:rPr lang="zh-CN" altLang="en-US" sz="3600" dirty="0">
                <a:solidFill>
                  <a:srgbClr val="FF3300"/>
                </a:solidFill>
              </a:rPr>
              <a:t>硬件与软件的界面</a:t>
            </a:r>
            <a:br>
              <a:rPr lang="en-US" altLang="zh-CN" sz="3600" dirty="0">
                <a:solidFill>
                  <a:srgbClr val="FF3300"/>
                </a:solidFill>
              </a:rPr>
            </a:br>
            <a:r>
              <a:rPr lang="en-US" altLang="zh-CN" sz="3600" dirty="0">
                <a:solidFill>
                  <a:srgbClr val="FF3300"/>
                </a:solidFill>
              </a:rPr>
              <a:t>Hardware/Software  Interface</a:t>
            </a:r>
            <a:endParaRPr lang="zh-CN" altLang="en-US" sz="3600" dirty="0">
              <a:solidFill>
                <a:srgbClr val="FF3300"/>
              </a:solidFill>
            </a:endParaRPr>
          </a:p>
        </p:txBody>
      </p:sp>
      <p:sp>
        <p:nvSpPr>
          <p:cNvPr id="68612" name="Text Box 4"/>
          <p:cNvSpPr txBox="1">
            <a:spLocks noChangeArrowheads="1"/>
          </p:cNvSpPr>
          <p:nvPr/>
        </p:nvSpPr>
        <p:spPr bwMode="auto">
          <a:xfrm>
            <a:off x="495300" y="5929313"/>
            <a:ext cx="7696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30000"/>
              </a:spcBef>
            </a:pPr>
            <a:r>
              <a:rPr kumimoji="1" lang="zh-CN" altLang="en-US" sz="2800" dirty="0">
                <a:solidFill>
                  <a:schemeClr val="accent2"/>
                </a:solidFill>
                <a:latin typeface="黑体" panose="02010609060101010101" pitchFamily="49" charset="-122"/>
                <a:ea typeface="黑体" panose="02010609060101010101" pitchFamily="49" charset="-122"/>
              </a:rPr>
              <a:t>机器语言由指令代码构成，能被硬件直接执行。   </a:t>
            </a:r>
          </a:p>
        </p:txBody>
      </p:sp>
      <p:sp>
        <p:nvSpPr>
          <p:cNvPr id="68613" name="Rectangle 8"/>
          <p:cNvSpPr>
            <a:spLocks noChangeArrowheads="1"/>
          </p:cNvSpPr>
          <p:nvPr/>
        </p:nvSpPr>
        <p:spPr bwMode="auto">
          <a:xfrm>
            <a:off x="441325" y="4789488"/>
            <a:ext cx="8588375" cy="107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spcBef>
                <a:spcPct val="30000"/>
              </a:spcBef>
            </a:pPr>
            <a:r>
              <a:rPr lang="zh-CN" altLang="en-US" sz="2800" b="1" dirty="0">
                <a:solidFill>
                  <a:srgbClr val="ED1611"/>
                </a:solidFill>
              </a:rPr>
              <a:t>软件和硬件的界面： </a:t>
            </a:r>
            <a:r>
              <a:rPr lang="en-US" altLang="zh-CN" sz="2800" b="1" dirty="0"/>
              <a:t>ISA</a:t>
            </a:r>
            <a:r>
              <a:rPr lang="zh-CN" altLang="en-US" sz="2800" b="1" dirty="0"/>
              <a:t>（</a:t>
            </a:r>
            <a:r>
              <a:rPr lang="en-US" altLang="zh-CN" sz="2400" b="1" dirty="0"/>
              <a:t>Instruction Set Architecture </a:t>
            </a:r>
            <a:r>
              <a:rPr lang="zh-CN" altLang="en-US" sz="2400" b="1" dirty="0"/>
              <a:t>）</a:t>
            </a:r>
            <a:endParaRPr lang="zh-CN" altLang="en-US" sz="2800" b="1" dirty="0"/>
          </a:p>
          <a:p>
            <a:pPr>
              <a:spcBef>
                <a:spcPct val="30000"/>
              </a:spcBef>
            </a:pPr>
            <a:r>
              <a:rPr lang="zh-CN" altLang="en-US" sz="2800" dirty="0">
                <a:solidFill>
                  <a:schemeClr val="tx2"/>
                </a:solidFill>
                <a:ea typeface="黑体" panose="02010609060101010101" pitchFamily="49" charset="-122"/>
              </a:rPr>
              <a:t>                                     指令集体系结构</a:t>
            </a:r>
          </a:p>
        </p:txBody>
      </p:sp>
      <p:sp>
        <p:nvSpPr>
          <p:cNvPr id="68614" name="Text Box 9"/>
          <p:cNvSpPr txBox="1">
            <a:spLocks noChangeArrowheads="1"/>
          </p:cNvSpPr>
          <p:nvPr/>
        </p:nvSpPr>
        <p:spPr bwMode="auto">
          <a:xfrm>
            <a:off x="1536700" y="1663700"/>
            <a:ext cx="1727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3600" b="1" dirty="0">
                <a:solidFill>
                  <a:schemeClr val="accent2"/>
                </a:solidFill>
              </a:rPr>
              <a:t>软件</a:t>
            </a:r>
          </a:p>
        </p:txBody>
      </p:sp>
      <p:sp>
        <p:nvSpPr>
          <p:cNvPr id="68615" name="Text Box 10"/>
          <p:cNvSpPr txBox="1">
            <a:spLocks noChangeArrowheads="1"/>
          </p:cNvSpPr>
          <p:nvPr/>
        </p:nvSpPr>
        <p:spPr bwMode="auto">
          <a:xfrm>
            <a:off x="1625600" y="3416300"/>
            <a:ext cx="1727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3600" b="1" dirty="0">
                <a:solidFill>
                  <a:schemeClr val="accent2"/>
                </a:solidFill>
              </a:rPr>
              <a:t>硬件</a:t>
            </a:r>
          </a:p>
        </p:txBody>
      </p:sp>
      <p:sp>
        <p:nvSpPr>
          <p:cNvPr id="3" name="文本框 2"/>
          <p:cNvSpPr txBox="1"/>
          <p:nvPr/>
        </p:nvSpPr>
        <p:spPr>
          <a:xfrm>
            <a:off x="4122682" y="2522921"/>
            <a:ext cx="441435" cy="584775"/>
          </a:xfrm>
          <a:prstGeom prst="rect">
            <a:avLst/>
          </a:prstGeom>
          <a:noFill/>
        </p:spPr>
        <p:txBody>
          <a:bodyPr wrap="square" rtlCol="0">
            <a:spAutoFit/>
          </a:bodyPr>
          <a:lstStyle/>
          <a:p>
            <a:r>
              <a:rPr lang="zh-CN" altLang="en-US" sz="3200" dirty="0">
                <a:solidFill>
                  <a:schemeClr val="accent2"/>
                </a:solidFill>
              </a:rPr>
              <a:t>？</a:t>
            </a:r>
          </a:p>
        </p:txBody>
      </p:sp>
      <p:sp>
        <p:nvSpPr>
          <p:cNvPr id="4" name="文本框 3"/>
          <p:cNvSpPr txBox="1"/>
          <p:nvPr/>
        </p:nvSpPr>
        <p:spPr>
          <a:xfrm>
            <a:off x="4343399" y="2545366"/>
            <a:ext cx="1923392" cy="472807"/>
          </a:xfrm>
          <a:prstGeom prst="rect">
            <a:avLst/>
          </a:prstGeom>
          <a:noFill/>
        </p:spPr>
        <p:txBody>
          <a:bodyPr wrap="square" rtlCol="0">
            <a:spAutoFit/>
          </a:bodyPr>
          <a:lstStyle/>
          <a:p>
            <a:r>
              <a:rPr lang="en-US" altLang="zh-CN" sz="2400" dirty="0">
                <a:solidFill>
                  <a:schemeClr val="accent2"/>
                </a:solidFill>
              </a:rPr>
              <a:t>Instruction set</a:t>
            </a:r>
            <a:endParaRPr lang="zh-CN" altLang="en-US" sz="2400" dirty="0">
              <a:solidFill>
                <a:schemeClr val="accent2"/>
              </a:solidFill>
            </a:endParaRPr>
          </a:p>
        </p:txBody>
      </p:sp>
      <p:sp>
        <p:nvSpPr>
          <p:cNvPr id="5" name="灯片编号占位符 4"/>
          <p:cNvSpPr>
            <a:spLocks noGrp="1"/>
          </p:cNvSpPr>
          <p:nvPr>
            <p:ph type="sldNum" sz="quarter" idx="4"/>
          </p:nvPr>
        </p:nvSpPr>
        <p:spPr/>
        <p:txBody>
          <a:bodyPr/>
          <a:lstStyle/>
          <a:p>
            <a:fld id="{B889F279-0C5D-4FA7-8CEA-9D3E73AA67A1}" type="slidenum">
              <a:rPr lang="zh-CN" altLang="en-US" smtClean="0"/>
              <a:pPr/>
              <a:t>38</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8614"/>
                                        </p:tgtEl>
                                        <p:attrNameLst>
                                          <p:attrName>style.visibility</p:attrName>
                                        </p:attrNameLst>
                                      </p:cBhvr>
                                      <p:to>
                                        <p:strVal val="visible"/>
                                      </p:to>
                                    </p:set>
                                    <p:animEffect transition="in" filter="wipe(down)">
                                      <p:cBhvr>
                                        <p:cTn id="10" dur="500"/>
                                        <p:tgtEl>
                                          <p:spTgt spid="686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8615"/>
                                        </p:tgtEl>
                                        <p:attrNameLst>
                                          <p:attrName>style.visibility</p:attrName>
                                        </p:attrNameLst>
                                      </p:cBhvr>
                                      <p:to>
                                        <p:strVal val="visible"/>
                                      </p:to>
                                    </p:set>
                                    <p:animEffect transition="in" filter="wipe(down)">
                                      <p:cBhvr>
                                        <p:cTn id="13" dur="500"/>
                                        <p:tgtEl>
                                          <p:spTgt spid="6861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3"/>
                                        </p:tgtEl>
                                        <p:attrNameLst>
                                          <p:attrName>style.visibility</p:attrName>
                                        </p:attrNameLst>
                                      </p:cBhvr>
                                      <p:to>
                                        <p:strVal val="hidden"/>
                                      </p:to>
                                    </p:set>
                                  </p:childTnLst>
                                </p:cTn>
                              </p:par>
                            </p:childTnLst>
                          </p:cTn>
                        </p:par>
                        <p:par>
                          <p:cTn id="21" fill="hold">
                            <p:stCondLst>
                              <p:cond delay="0"/>
                            </p:stCondLst>
                            <p:childTnLst>
                              <p:par>
                                <p:cTn id="22" presetID="22" presetClass="entr" presetSubtype="4"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down)">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68613"/>
                                        </p:tgtEl>
                                        <p:attrNameLst>
                                          <p:attrName>style.visibility</p:attrName>
                                        </p:attrNameLst>
                                      </p:cBhvr>
                                      <p:to>
                                        <p:strVal val="visible"/>
                                      </p:to>
                                    </p:set>
                                    <p:animEffect transition="in" filter="wipe(down)">
                                      <p:cBhvr>
                                        <p:cTn id="29" dur="500"/>
                                        <p:tgtEl>
                                          <p:spTgt spid="6861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68612"/>
                                        </p:tgtEl>
                                        <p:attrNameLst>
                                          <p:attrName>style.visibility</p:attrName>
                                        </p:attrNameLst>
                                      </p:cBhvr>
                                      <p:to>
                                        <p:strVal val="visible"/>
                                      </p:to>
                                    </p:set>
                                    <p:animEffect transition="in" filter="wipe(down)">
                                      <p:cBhvr>
                                        <p:cTn id="34" dur="500"/>
                                        <p:tgtEl>
                                          <p:spTgt spid="686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2" grpId="0"/>
      <p:bldP spid="68613" grpId="0"/>
      <p:bldP spid="68614" grpId="0"/>
      <p:bldP spid="68615" grpId="0"/>
      <p:bldP spid="3" grpId="0"/>
      <p:bldP spid="3" grpId="1"/>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762000" y="0"/>
            <a:ext cx="7543800" cy="1143000"/>
          </a:xfrm>
          <a:noFill/>
        </p:spPr>
        <p:txBody>
          <a:bodyPr lIns="92075" tIns="46038" rIns="92075" bIns="46038" anchor="ctr"/>
          <a:lstStyle/>
          <a:p>
            <a:r>
              <a:rPr lang="en-US" altLang="zh-CN" sz="3600">
                <a:solidFill>
                  <a:srgbClr val="FF3300"/>
                </a:solidFill>
              </a:rPr>
              <a:t>Software </a:t>
            </a:r>
            <a:endParaRPr lang="en-US" altLang="zh-CN"/>
          </a:p>
        </p:txBody>
      </p:sp>
      <p:sp>
        <p:nvSpPr>
          <p:cNvPr id="245763" name="Rectangle 3"/>
          <p:cNvSpPr>
            <a:spLocks noGrp="1" noChangeArrowheads="1"/>
          </p:cNvSpPr>
          <p:nvPr>
            <p:ph type="body" idx="1"/>
          </p:nvPr>
        </p:nvSpPr>
        <p:spPr>
          <a:xfrm>
            <a:off x="53975" y="909638"/>
            <a:ext cx="8945563" cy="5942012"/>
          </a:xfrm>
          <a:noFill/>
        </p:spPr>
        <p:txBody>
          <a:bodyPr/>
          <a:lstStyle/>
          <a:p>
            <a:pPr>
              <a:spcBef>
                <a:spcPct val="40000"/>
              </a:spcBef>
            </a:pPr>
            <a:r>
              <a:rPr lang="en-US" altLang="zh-CN" sz="2200">
                <a:latin typeface="微软雅黑" panose="020B0503020204020204" pitchFamily="34" charset="-122"/>
                <a:ea typeface="微软雅黑" panose="020B0503020204020204" pitchFamily="34" charset="-122"/>
              </a:rPr>
              <a:t>System software(</a:t>
            </a:r>
            <a:r>
              <a:rPr lang="zh-CN" altLang="en-US" sz="2200">
                <a:latin typeface="微软雅黑" panose="020B0503020204020204" pitchFamily="34" charset="-122"/>
                <a:ea typeface="微软雅黑" panose="020B0503020204020204" pitchFamily="34" charset="-122"/>
              </a:rPr>
              <a:t>系统软件</a:t>
            </a:r>
            <a:r>
              <a:rPr lang="en-US" altLang="zh-CN" sz="2200">
                <a:latin typeface="微软雅黑" panose="020B0503020204020204" pitchFamily="34" charset="-122"/>
                <a:ea typeface="微软雅黑" panose="020B0503020204020204" pitchFamily="34" charset="-122"/>
              </a:rPr>
              <a:t>) -</a:t>
            </a:r>
            <a:r>
              <a:rPr lang="en-US" altLang="zh-CN" sz="2200">
                <a:solidFill>
                  <a:srgbClr val="663300"/>
                </a:solidFill>
                <a:latin typeface="微软雅黑" panose="020B0503020204020204" pitchFamily="34" charset="-122"/>
                <a:ea typeface="微软雅黑" panose="020B0503020204020204" pitchFamily="34" charset="-122"/>
              </a:rPr>
              <a:t> </a:t>
            </a:r>
            <a:r>
              <a:rPr lang="zh-CN" altLang="en-US" sz="2200">
                <a:solidFill>
                  <a:schemeClr val="hlink"/>
                </a:solidFill>
                <a:latin typeface="微软雅黑" panose="020B0503020204020204" pitchFamily="34" charset="-122"/>
                <a:ea typeface="微软雅黑" panose="020B0503020204020204" pitchFamily="34" charset="-122"/>
              </a:rPr>
              <a:t>简化编程，并使硬件资源被有效利用</a:t>
            </a:r>
            <a:r>
              <a:rPr lang="en-US" altLang="zh-CN" sz="2200">
                <a:solidFill>
                  <a:schemeClr val="hlink"/>
                </a:solidFill>
                <a:latin typeface="微软雅黑" panose="020B0503020204020204" pitchFamily="34" charset="-122"/>
                <a:ea typeface="微软雅黑" panose="020B0503020204020204" pitchFamily="34" charset="-122"/>
              </a:rPr>
              <a:t>   </a:t>
            </a:r>
          </a:p>
          <a:p>
            <a:pPr marL="573088" lvl="1"/>
            <a:r>
              <a:rPr lang="zh-CN" altLang="en-US" sz="2200">
                <a:solidFill>
                  <a:srgbClr val="663300"/>
                </a:solidFill>
                <a:latin typeface="微软雅黑" panose="020B0503020204020204" pitchFamily="34" charset="-122"/>
                <a:ea typeface="微软雅黑" panose="020B0503020204020204" pitchFamily="34" charset="-122"/>
              </a:rPr>
              <a:t>操作系统（</a:t>
            </a:r>
            <a:r>
              <a:rPr lang="en-US" altLang="zh-CN" sz="2200">
                <a:solidFill>
                  <a:srgbClr val="663300"/>
                </a:solidFill>
                <a:latin typeface="微软雅黑" panose="020B0503020204020204" pitchFamily="34" charset="-122"/>
                <a:ea typeface="微软雅黑" panose="020B0503020204020204" pitchFamily="34" charset="-122"/>
              </a:rPr>
              <a:t>Operating System</a:t>
            </a:r>
            <a:r>
              <a:rPr lang="zh-CN" altLang="en-US" sz="2200">
                <a:solidFill>
                  <a:srgbClr val="663300"/>
                </a:solidFill>
                <a:latin typeface="微软雅黑" panose="020B0503020204020204" pitchFamily="34" charset="-122"/>
                <a:ea typeface="微软雅黑" panose="020B0503020204020204" pitchFamily="34" charset="-122"/>
              </a:rPr>
              <a:t>）：</a:t>
            </a:r>
            <a:r>
              <a:rPr lang="zh-CN" altLang="en-US" sz="2200">
                <a:solidFill>
                  <a:schemeClr val="hlink"/>
                </a:solidFill>
                <a:latin typeface="微软雅黑" panose="020B0503020204020204" pitchFamily="34" charset="-122"/>
                <a:ea typeface="微软雅黑" panose="020B0503020204020204" pitchFamily="34" charset="-122"/>
              </a:rPr>
              <a:t>硬件资源管理，用户接口</a:t>
            </a:r>
          </a:p>
          <a:p>
            <a:pPr marL="573088" lvl="1"/>
            <a:r>
              <a:rPr lang="zh-CN" altLang="en-US" sz="2200">
                <a:solidFill>
                  <a:srgbClr val="663300"/>
                </a:solidFill>
                <a:latin typeface="微软雅黑" panose="020B0503020204020204" pitchFamily="34" charset="-122"/>
                <a:ea typeface="微软雅黑" panose="020B0503020204020204" pitchFamily="34" charset="-122"/>
              </a:rPr>
              <a:t>语言处理系统：翻译程序</a:t>
            </a:r>
            <a:r>
              <a:rPr lang="en-US" altLang="zh-CN" sz="2200">
                <a:solidFill>
                  <a:srgbClr val="663300"/>
                </a:solidFill>
                <a:latin typeface="微软雅黑" panose="020B0503020204020204" pitchFamily="34" charset="-122"/>
                <a:ea typeface="微软雅黑" panose="020B0503020204020204" pitchFamily="34" charset="-122"/>
              </a:rPr>
              <a:t>+ </a:t>
            </a:r>
            <a:r>
              <a:rPr lang="en-US" altLang="zh-CN" sz="2200">
                <a:solidFill>
                  <a:schemeClr val="tx1"/>
                </a:solidFill>
                <a:latin typeface="微软雅黑" panose="020B0503020204020204" pitchFamily="34" charset="-122"/>
                <a:ea typeface="微软雅黑" panose="020B0503020204020204" pitchFamily="34" charset="-122"/>
              </a:rPr>
              <a:t>Linker, Debug, etc</a:t>
            </a:r>
            <a:r>
              <a:rPr lang="en-US" altLang="zh-CN" sz="2200">
                <a:solidFill>
                  <a:srgbClr val="663300"/>
                </a:solidFill>
                <a:latin typeface="微软雅黑" panose="020B0503020204020204" pitchFamily="34" charset="-122"/>
                <a:ea typeface="微软雅黑" panose="020B0503020204020204" pitchFamily="34" charset="-122"/>
              </a:rPr>
              <a:t> …</a:t>
            </a:r>
          </a:p>
          <a:p>
            <a:pPr marL="1095375" lvl="2"/>
            <a:r>
              <a:rPr lang="zh-CN" altLang="en-US" sz="2200">
                <a:solidFill>
                  <a:srgbClr val="663300"/>
                </a:solidFill>
                <a:latin typeface="微软雅黑" panose="020B0503020204020204" pitchFamily="34" charset="-122"/>
                <a:ea typeface="微软雅黑" panose="020B0503020204020204" pitchFamily="34" charset="-122"/>
              </a:rPr>
              <a:t>翻译程序</a:t>
            </a:r>
            <a:r>
              <a:rPr lang="en-US" altLang="zh-CN" sz="2200">
                <a:solidFill>
                  <a:srgbClr val="663300"/>
                </a:solidFill>
                <a:latin typeface="微软雅黑" panose="020B0503020204020204" pitchFamily="34" charset="-122"/>
                <a:ea typeface="微软雅黑" panose="020B0503020204020204" pitchFamily="34" charset="-122"/>
              </a:rPr>
              <a:t>(Translator)</a:t>
            </a:r>
            <a:r>
              <a:rPr lang="zh-CN" altLang="en-US" sz="2200">
                <a:solidFill>
                  <a:srgbClr val="663300"/>
                </a:solidFill>
                <a:latin typeface="微软雅黑" panose="020B0503020204020204" pitchFamily="34" charset="-122"/>
                <a:ea typeface="微软雅黑" panose="020B0503020204020204" pitchFamily="34" charset="-122"/>
              </a:rPr>
              <a:t>有三类：</a:t>
            </a:r>
          </a:p>
          <a:p>
            <a:pPr marL="1274763" lvl="3" indent="0">
              <a:spcBef>
                <a:spcPct val="40000"/>
              </a:spcBef>
              <a:buSzPct val="85000"/>
              <a:buFont typeface="Wingdings" panose="05000000000000000000" pitchFamily="2" charset="2"/>
              <a:buNone/>
            </a:pPr>
            <a:r>
              <a:rPr lang="zh-CN" altLang="en-US" sz="2200" b="1">
                <a:solidFill>
                  <a:srgbClr val="ED1611"/>
                </a:solidFill>
                <a:latin typeface="微软雅黑" panose="020B0503020204020204" pitchFamily="34" charset="-122"/>
                <a:ea typeface="微软雅黑" panose="020B0503020204020204" pitchFamily="34" charset="-122"/>
              </a:rPr>
              <a:t>汇编程序</a:t>
            </a:r>
            <a:r>
              <a:rPr lang="en-US" altLang="zh-CN" sz="2200" b="1">
                <a:solidFill>
                  <a:srgbClr val="ED1611"/>
                </a:solidFill>
                <a:latin typeface="微软雅黑" panose="020B0503020204020204" pitchFamily="34" charset="-122"/>
                <a:ea typeface="微软雅黑" panose="020B0503020204020204" pitchFamily="34" charset="-122"/>
              </a:rPr>
              <a:t>(Assembler)</a:t>
            </a:r>
            <a:r>
              <a:rPr lang="zh-CN" altLang="en-US" sz="2200" b="1">
                <a:solidFill>
                  <a:srgbClr val="ED1611"/>
                </a:solidFill>
                <a:latin typeface="微软雅黑" panose="020B0503020204020204" pitchFamily="34" charset="-122"/>
                <a:ea typeface="微软雅黑" panose="020B0503020204020204" pitchFamily="34" charset="-122"/>
              </a:rPr>
              <a:t>：</a:t>
            </a:r>
            <a:r>
              <a:rPr lang="zh-CN" altLang="en-US" sz="2200" b="1">
                <a:solidFill>
                  <a:schemeClr val="accent2"/>
                </a:solidFill>
                <a:latin typeface="微软雅黑" panose="020B0503020204020204" pitchFamily="34" charset="-122"/>
                <a:ea typeface="微软雅黑" panose="020B0503020204020204" pitchFamily="34" charset="-122"/>
              </a:rPr>
              <a:t>汇编语言源程序→机器目标程序</a:t>
            </a:r>
          </a:p>
          <a:p>
            <a:pPr marL="1274763" lvl="3" indent="0">
              <a:spcBef>
                <a:spcPct val="40000"/>
              </a:spcBef>
              <a:buSzPct val="85000"/>
              <a:buFont typeface="Wingdings" panose="05000000000000000000" pitchFamily="2" charset="2"/>
              <a:buNone/>
            </a:pPr>
            <a:r>
              <a:rPr lang="zh-CN" altLang="en-US" sz="2200" b="1">
                <a:solidFill>
                  <a:srgbClr val="ED1611"/>
                </a:solidFill>
                <a:latin typeface="微软雅黑" panose="020B0503020204020204" pitchFamily="34" charset="-122"/>
                <a:ea typeface="微软雅黑" panose="020B0503020204020204" pitchFamily="34" charset="-122"/>
              </a:rPr>
              <a:t>编译程序</a:t>
            </a:r>
            <a:r>
              <a:rPr lang="en-US" altLang="zh-CN" sz="2200" b="1">
                <a:solidFill>
                  <a:srgbClr val="ED1611"/>
                </a:solidFill>
                <a:latin typeface="微软雅黑" panose="020B0503020204020204" pitchFamily="34" charset="-122"/>
                <a:ea typeface="微软雅黑" panose="020B0503020204020204" pitchFamily="34" charset="-122"/>
              </a:rPr>
              <a:t>(Complier)</a:t>
            </a:r>
            <a:r>
              <a:rPr lang="zh-CN" altLang="en-US" sz="2200" b="1">
                <a:solidFill>
                  <a:srgbClr val="ED1611"/>
                </a:solidFill>
                <a:latin typeface="微软雅黑" panose="020B0503020204020204" pitchFamily="34" charset="-122"/>
                <a:ea typeface="微软雅黑" panose="020B0503020204020204" pitchFamily="34" charset="-122"/>
              </a:rPr>
              <a:t>：</a:t>
            </a:r>
            <a:r>
              <a:rPr lang="zh-CN" altLang="en-US" sz="2200" b="1">
                <a:solidFill>
                  <a:schemeClr val="accent2"/>
                </a:solidFill>
                <a:latin typeface="微软雅黑" panose="020B0503020204020204" pitchFamily="34" charset="-122"/>
                <a:ea typeface="微软雅黑" panose="020B0503020204020204" pitchFamily="34" charset="-122"/>
              </a:rPr>
              <a:t>高级语言源程序→汇编</a:t>
            </a:r>
            <a:r>
              <a:rPr lang="en-US" altLang="zh-CN" sz="2200" b="1">
                <a:solidFill>
                  <a:schemeClr val="accent2"/>
                </a:solidFill>
                <a:latin typeface="微软雅黑" panose="020B0503020204020204" pitchFamily="34" charset="-122"/>
                <a:ea typeface="微软雅黑" panose="020B0503020204020204" pitchFamily="34" charset="-122"/>
              </a:rPr>
              <a:t>/</a:t>
            </a:r>
            <a:r>
              <a:rPr lang="zh-CN" altLang="en-US" sz="2200" b="1">
                <a:solidFill>
                  <a:schemeClr val="accent2"/>
                </a:solidFill>
                <a:latin typeface="微软雅黑" panose="020B0503020204020204" pitchFamily="34" charset="-122"/>
                <a:ea typeface="微软雅黑" panose="020B0503020204020204" pitchFamily="34" charset="-122"/>
              </a:rPr>
              <a:t>机器目标程序</a:t>
            </a:r>
            <a:endParaRPr lang="zh-CN" altLang="en-US" sz="2200" b="1">
              <a:solidFill>
                <a:srgbClr val="000000"/>
              </a:solidFill>
              <a:latin typeface="微软雅黑" panose="020B0503020204020204" pitchFamily="34" charset="-122"/>
              <a:ea typeface="微软雅黑" panose="020B0503020204020204" pitchFamily="34" charset="-122"/>
            </a:endParaRPr>
          </a:p>
          <a:p>
            <a:pPr marL="1274763" lvl="3" indent="0">
              <a:spcBef>
                <a:spcPct val="40000"/>
              </a:spcBef>
              <a:buSzPct val="85000"/>
              <a:buFont typeface="Wingdings" panose="05000000000000000000" pitchFamily="2" charset="2"/>
              <a:buNone/>
            </a:pPr>
            <a:r>
              <a:rPr lang="zh-CN" altLang="en-US" sz="2200" b="1">
                <a:solidFill>
                  <a:srgbClr val="ED1611"/>
                </a:solidFill>
                <a:latin typeface="微软雅黑" panose="020B0503020204020204" pitchFamily="34" charset="-122"/>
                <a:ea typeface="微软雅黑" panose="020B0503020204020204" pitchFamily="34" charset="-122"/>
              </a:rPr>
              <a:t>解释程序</a:t>
            </a:r>
            <a:r>
              <a:rPr lang="en-US" altLang="zh-CN" sz="2200" b="1">
                <a:solidFill>
                  <a:srgbClr val="ED1611"/>
                </a:solidFill>
                <a:latin typeface="微软雅黑" panose="020B0503020204020204" pitchFamily="34" charset="-122"/>
                <a:ea typeface="微软雅黑" panose="020B0503020204020204" pitchFamily="34" charset="-122"/>
              </a:rPr>
              <a:t>(Interpreter )</a:t>
            </a:r>
            <a:r>
              <a:rPr lang="zh-CN" altLang="en-US" sz="2200" b="1">
                <a:solidFill>
                  <a:srgbClr val="ED1611"/>
                </a:solidFill>
                <a:latin typeface="微软雅黑" panose="020B0503020204020204" pitchFamily="34" charset="-122"/>
                <a:ea typeface="微软雅黑" panose="020B0503020204020204" pitchFamily="34" charset="-122"/>
              </a:rPr>
              <a:t>：</a:t>
            </a:r>
            <a:r>
              <a:rPr lang="zh-CN" altLang="en-US" sz="2200" b="1">
                <a:solidFill>
                  <a:schemeClr val="accent2"/>
                </a:solidFill>
                <a:latin typeface="微软雅黑" panose="020B0503020204020204" pitchFamily="34" charset="-122"/>
                <a:ea typeface="微软雅黑" panose="020B0503020204020204" pitchFamily="34" charset="-122"/>
              </a:rPr>
              <a:t>将高级语言语句逐条翻译成机器指令并立即执行</a:t>
            </a:r>
            <a:r>
              <a:rPr lang="en-US" altLang="zh-CN" sz="2200" b="1">
                <a:solidFill>
                  <a:schemeClr val="accent2"/>
                </a:solidFill>
                <a:latin typeface="微软雅黑" panose="020B0503020204020204" pitchFamily="34" charset="-122"/>
                <a:ea typeface="微软雅黑" panose="020B0503020204020204" pitchFamily="34" charset="-122"/>
              </a:rPr>
              <a:t>,</a:t>
            </a:r>
            <a:r>
              <a:rPr lang="zh-CN" altLang="en-US" sz="2200" b="1">
                <a:solidFill>
                  <a:schemeClr val="accent2"/>
                </a:solidFill>
                <a:latin typeface="微软雅黑" panose="020B0503020204020204" pitchFamily="34" charset="-122"/>
                <a:ea typeface="微软雅黑" panose="020B0503020204020204" pitchFamily="34" charset="-122"/>
              </a:rPr>
              <a:t>不生成目标文件。</a:t>
            </a:r>
            <a:endParaRPr lang="en-US" altLang="zh-CN" sz="2200" b="1">
              <a:solidFill>
                <a:schemeClr val="hlink"/>
              </a:solidFill>
              <a:latin typeface="微软雅黑" panose="020B0503020204020204" pitchFamily="34" charset="-122"/>
              <a:ea typeface="微软雅黑" panose="020B0503020204020204" pitchFamily="34" charset="-122"/>
            </a:endParaRPr>
          </a:p>
          <a:p>
            <a:pPr marL="573088" lvl="1"/>
            <a:r>
              <a:rPr lang="zh-CN" altLang="en-US" sz="2200">
                <a:solidFill>
                  <a:srgbClr val="663300"/>
                </a:solidFill>
                <a:latin typeface="微软雅黑" panose="020B0503020204020204" pitchFamily="34" charset="-122"/>
                <a:ea typeface="微软雅黑" panose="020B0503020204020204" pitchFamily="34" charset="-122"/>
              </a:rPr>
              <a:t>其他实用程序</a:t>
            </a:r>
            <a:r>
              <a:rPr lang="en-US" altLang="zh-CN" sz="2200">
                <a:solidFill>
                  <a:srgbClr val="663300"/>
                </a:solidFill>
                <a:latin typeface="微软雅黑" panose="020B0503020204020204" pitchFamily="34" charset="-122"/>
                <a:ea typeface="微软雅黑" panose="020B0503020204020204" pitchFamily="34" charset="-122"/>
              </a:rPr>
              <a:t>: </a:t>
            </a:r>
            <a:r>
              <a:rPr lang="zh-CN" altLang="en-US" sz="2200">
                <a:solidFill>
                  <a:srgbClr val="663300"/>
                </a:solidFill>
                <a:latin typeface="微软雅黑" panose="020B0503020204020204" pitchFamily="34" charset="-122"/>
                <a:ea typeface="微软雅黑" panose="020B0503020204020204" pitchFamily="34" charset="-122"/>
              </a:rPr>
              <a:t>如：磁盘碎片整理程序、备份程序等</a:t>
            </a:r>
            <a:endParaRPr lang="en-US" altLang="zh-CN" sz="2200">
              <a:solidFill>
                <a:srgbClr val="000000"/>
              </a:solidFill>
              <a:latin typeface="微软雅黑" panose="020B0503020204020204" pitchFamily="34" charset="-122"/>
              <a:ea typeface="微软雅黑" panose="020B0503020204020204" pitchFamily="34" charset="-122"/>
            </a:endParaRPr>
          </a:p>
          <a:p>
            <a:pPr>
              <a:spcBef>
                <a:spcPct val="40000"/>
              </a:spcBef>
            </a:pPr>
            <a:r>
              <a:rPr lang="en-US" altLang="zh-CN" sz="2200">
                <a:latin typeface="微软雅黑" panose="020B0503020204020204" pitchFamily="34" charset="-122"/>
                <a:ea typeface="微软雅黑" panose="020B0503020204020204" pitchFamily="34" charset="-122"/>
              </a:rPr>
              <a:t>Application software(</a:t>
            </a:r>
            <a:r>
              <a:rPr lang="zh-CN" altLang="en-US" sz="2200">
                <a:latin typeface="微软雅黑" panose="020B0503020204020204" pitchFamily="34" charset="-122"/>
                <a:ea typeface="微软雅黑" panose="020B0503020204020204" pitchFamily="34" charset="-122"/>
              </a:rPr>
              <a:t>应用软件</a:t>
            </a:r>
            <a:r>
              <a:rPr lang="en-US" altLang="zh-CN" sz="2200">
                <a:latin typeface="微软雅黑" panose="020B0503020204020204" pitchFamily="34" charset="-122"/>
                <a:ea typeface="微软雅黑" panose="020B0503020204020204" pitchFamily="34" charset="-122"/>
              </a:rPr>
              <a:t>)</a:t>
            </a:r>
            <a:r>
              <a:rPr lang="zh-CN" altLang="en-US" sz="2200">
                <a:latin typeface="微软雅黑" panose="020B0503020204020204" pitchFamily="34" charset="-122"/>
                <a:ea typeface="微软雅黑" panose="020B0503020204020204" pitchFamily="34" charset="-122"/>
              </a:rPr>
              <a:t> </a:t>
            </a:r>
            <a:r>
              <a:rPr lang="en-US" altLang="zh-CN" sz="2200">
                <a:latin typeface="微软雅黑" panose="020B0503020204020204" pitchFamily="34" charset="-122"/>
                <a:ea typeface="微软雅黑" panose="020B0503020204020204" pitchFamily="34" charset="-122"/>
              </a:rPr>
              <a:t>- </a:t>
            </a:r>
            <a:r>
              <a:rPr lang="zh-CN" altLang="en-US" sz="2200">
                <a:solidFill>
                  <a:schemeClr val="hlink"/>
                </a:solidFill>
                <a:latin typeface="微软雅黑" panose="020B0503020204020204" pitchFamily="34" charset="-122"/>
                <a:ea typeface="微软雅黑" panose="020B0503020204020204" pitchFamily="34" charset="-122"/>
              </a:rPr>
              <a:t>解决具体应用问题</a:t>
            </a:r>
            <a:r>
              <a:rPr lang="en-US" altLang="zh-CN" sz="2200">
                <a:solidFill>
                  <a:schemeClr val="hlink"/>
                </a:solidFill>
                <a:latin typeface="微软雅黑" panose="020B0503020204020204" pitchFamily="34" charset="-122"/>
                <a:ea typeface="微软雅黑" panose="020B0503020204020204" pitchFamily="34" charset="-122"/>
              </a:rPr>
              <a:t>/</a:t>
            </a:r>
            <a:r>
              <a:rPr lang="zh-CN" altLang="en-US" sz="2200">
                <a:solidFill>
                  <a:schemeClr val="hlink"/>
                </a:solidFill>
                <a:latin typeface="微软雅黑" panose="020B0503020204020204" pitchFamily="34" charset="-122"/>
                <a:ea typeface="微软雅黑" panose="020B0503020204020204" pitchFamily="34" charset="-122"/>
              </a:rPr>
              <a:t>完成具体应用</a:t>
            </a:r>
          </a:p>
          <a:p>
            <a:pPr marL="573088" lvl="1"/>
            <a:r>
              <a:rPr lang="zh-CN" altLang="en-US" sz="2200">
                <a:solidFill>
                  <a:srgbClr val="663300"/>
                </a:solidFill>
                <a:latin typeface="微软雅黑" panose="020B0503020204020204" pitchFamily="34" charset="-122"/>
                <a:ea typeface="微软雅黑" panose="020B0503020204020204" pitchFamily="34" charset="-122"/>
              </a:rPr>
              <a:t>各类媒体处理程序：</a:t>
            </a:r>
            <a:r>
              <a:rPr lang="en-US" altLang="zh-CN" sz="2200">
                <a:solidFill>
                  <a:srgbClr val="663300"/>
                </a:solidFill>
                <a:latin typeface="微软雅黑" panose="020B0503020204020204" pitchFamily="34" charset="-122"/>
                <a:ea typeface="微软雅黑" panose="020B0503020204020204" pitchFamily="34" charset="-122"/>
              </a:rPr>
              <a:t>Word/ Image/ Graphics/…</a:t>
            </a:r>
          </a:p>
          <a:p>
            <a:pPr marL="573088" lvl="1"/>
            <a:r>
              <a:rPr lang="zh-CN" altLang="en-US" sz="2200">
                <a:solidFill>
                  <a:srgbClr val="663300"/>
                </a:solidFill>
                <a:latin typeface="微软雅黑" panose="020B0503020204020204" pitchFamily="34" charset="-122"/>
                <a:ea typeface="微软雅黑" panose="020B0503020204020204" pitchFamily="34" charset="-122"/>
              </a:rPr>
              <a:t>管理信息系统 </a:t>
            </a:r>
            <a:r>
              <a:rPr lang="en-US" altLang="zh-CN" sz="2200">
                <a:solidFill>
                  <a:srgbClr val="663300"/>
                </a:solidFill>
                <a:latin typeface="微软雅黑" panose="020B0503020204020204" pitchFamily="34" charset="-122"/>
                <a:ea typeface="微软雅黑" panose="020B0503020204020204" pitchFamily="34" charset="-122"/>
              </a:rPr>
              <a:t>(MIS)  </a:t>
            </a:r>
          </a:p>
          <a:p>
            <a:pPr marL="573088" lvl="1"/>
            <a:r>
              <a:rPr lang="en-US" altLang="zh-CN" sz="2200">
                <a:solidFill>
                  <a:srgbClr val="663300"/>
                </a:solidFill>
                <a:latin typeface="微软雅黑" panose="020B0503020204020204" pitchFamily="34" charset="-122"/>
                <a:ea typeface="微软雅黑" panose="020B0503020204020204" pitchFamily="34" charset="-122"/>
              </a:rPr>
              <a:t>Game,  … </a:t>
            </a:r>
            <a:endParaRPr lang="zh-CN" altLang="en-US" sz="2200">
              <a:solidFill>
                <a:srgbClr val="663300"/>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39</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45763">
                                            <p:txEl>
                                              <p:pRg st="1" end="1"/>
                                            </p:txEl>
                                          </p:spTgt>
                                        </p:tgtEl>
                                        <p:attrNameLst>
                                          <p:attrName>style.visibility</p:attrName>
                                        </p:attrNameLst>
                                      </p:cBhvr>
                                      <p:to>
                                        <p:strVal val="visible"/>
                                      </p:to>
                                    </p:set>
                                    <p:animEffect transition="in" filter="blinds(horizontal)">
                                      <p:cBhvr>
                                        <p:cTn id="7" dur="500"/>
                                        <p:tgtEl>
                                          <p:spTgt spid="24576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45763">
                                            <p:txEl>
                                              <p:pRg st="2" end="2"/>
                                            </p:txEl>
                                          </p:spTgt>
                                        </p:tgtEl>
                                        <p:attrNameLst>
                                          <p:attrName>style.visibility</p:attrName>
                                        </p:attrNameLst>
                                      </p:cBhvr>
                                      <p:to>
                                        <p:strVal val="visible"/>
                                      </p:to>
                                    </p:set>
                                    <p:animEffect transition="in" filter="blinds(horizontal)">
                                      <p:cBhvr>
                                        <p:cTn id="12" dur="500"/>
                                        <p:tgtEl>
                                          <p:spTgt spid="24576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45763">
                                            <p:txEl>
                                              <p:pRg st="3" end="3"/>
                                            </p:txEl>
                                          </p:spTgt>
                                        </p:tgtEl>
                                        <p:attrNameLst>
                                          <p:attrName>style.visibility</p:attrName>
                                        </p:attrNameLst>
                                      </p:cBhvr>
                                      <p:to>
                                        <p:strVal val="visible"/>
                                      </p:to>
                                    </p:set>
                                    <p:animEffect transition="in" filter="blinds(horizontal)">
                                      <p:cBhvr>
                                        <p:cTn id="17" dur="500"/>
                                        <p:tgtEl>
                                          <p:spTgt spid="245763">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45763">
                                            <p:txEl>
                                              <p:pRg st="4" end="4"/>
                                            </p:txEl>
                                          </p:spTgt>
                                        </p:tgtEl>
                                        <p:attrNameLst>
                                          <p:attrName>style.visibility</p:attrName>
                                        </p:attrNameLst>
                                      </p:cBhvr>
                                      <p:to>
                                        <p:strVal val="visible"/>
                                      </p:to>
                                    </p:set>
                                    <p:animEffect transition="in" filter="blinds(horizontal)">
                                      <p:cBhvr>
                                        <p:cTn id="22" dur="500"/>
                                        <p:tgtEl>
                                          <p:spTgt spid="245763">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45763">
                                            <p:txEl>
                                              <p:pRg st="5" end="5"/>
                                            </p:txEl>
                                          </p:spTgt>
                                        </p:tgtEl>
                                        <p:attrNameLst>
                                          <p:attrName>style.visibility</p:attrName>
                                        </p:attrNameLst>
                                      </p:cBhvr>
                                      <p:to>
                                        <p:strVal val="visible"/>
                                      </p:to>
                                    </p:set>
                                    <p:animEffect transition="in" filter="blinds(horizontal)">
                                      <p:cBhvr>
                                        <p:cTn id="27" dur="500"/>
                                        <p:tgtEl>
                                          <p:spTgt spid="245763">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245763">
                                            <p:txEl>
                                              <p:pRg st="6" end="6"/>
                                            </p:txEl>
                                          </p:spTgt>
                                        </p:tgtEl>
                                        <p:attrNameLst>
                                          <p:attrName>style.visibility</p:attrName>
                                        </p:attrNameLst>
                                      </p:cBhvr>
                                      <p:to>
                                        <p:strVal val="visible"/>
                                      </p:to>
                                    </p:set>
                                    <p:animEffect transition="in" filter="blinds(horizontal)">
                                      <p:cBhvr>
                                        <p:cTn id="32" dur="500"/>
                                        <p:tgtEl>
                                          <p:spTgt spid="245763">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245763">
                                            <p:txEl>
                                              <p:pRg st="7" end="7"/>
                                            </p:txEl>
                                          </p:spTgt>
                                        </p:tgtEl>
                                        <p:attrNameLst>
                                          <p:attrName>style.visibility</p:attrName>
                                        </p:attrNameLst>
                                      </p:cBhvr>
                                      <p:to>
                                        <p:strVal val="visible"/>
                                      </p:to>
                                    </p:set>
                                    <p:animEffect transition="in" filter="blinds(horizontal)">
                                      <p:cBhvr>
                                        <p:cTn id="37" dur="500"/>
                                        <p:tgtEl>
                                          <p:spTgt spid="245763">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245763">
                                            <p:txEl>
                                              <p:pRg st="9" end="9"/>
                                            </p:txEl>
                                          </p:spTgt>
                                        </p:tgtEl>
                                        <p:attrNameLst>
                                          <p:attrName>style.visibility</p:attrName>
                                        </p:attrNameLst>
                                      </p:cBhvr>
                                      <p:to>
                                        <p:strVal val="visible"/>
                                      </p:to>
                                    </p:set>
                                    <p:animEffect transition="in" filter="blinds(horizontal)">
                                      <p:cBhvr>
                                        <p:cTn id="42" dur="500"/>
                                        <p:tgtEl>
                                          <p:spTgt spid="245763">
                                            <p:txEl>
                                              <p:pRg st="9" end="9"/>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245763">
                                            <p:txEl>
                                              <p:pRg st="10" end="10"/>
                                            </p:txEl>
                                          </p:spTgt>
                                        </p:tgtEl>
                                        <p:attrNameLst>
                                          <p:attrName>style.visibility</p:attrName>
                                        </p:attrNameLst>
                                      </p:cBhvr>
                                      <p:to>
                                        <p:strVal val="visible"/>
                                      </p:to>
                                    </p:set>
                                    <p:animEffect transition="in" filter="blinds(horizontal)">
                                      <p:cBhvr>
                                        <p:cTn id="47" dur="500"/>
                                        <p:tgtEl>
                                          <p:spTgt spid="245763">
                                            <p:txEl>
                                              <p:pRg st="10" end="10"/>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245763">
                                            <p:txEl>
                                              <p:pRg st="11" end="11"/>
                                            </p:txEl>
                                          </p:spTgt>
                                        </p:tgtEl>
                                        <p:attrNameLst>
                                          <p:attrName>style.visibility</p:attrName>
                                        </p:attrNameLst>
                                      </p:cBhvr>
                                      <p:to>
                                        <p:strVal val="visible"/>
                                      </p:to>
                                    </p:set>
                                    <p:animEffect transition="in" filter="blinds(horizontal)">
                                      <p:cBhvr>
                                        <p:cTn id="52" dur="500"/>
                                        <p:tgtEl>
                                          <p:spTgt spid="24576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800100" y="315913"/>
            <a:ext cx="5629275" cy="528637"/>
          </a:xfrm>
        </p:spPr>
        <p:txBody>
          <a:bodyPr/>
          <a:lstStyle/>
          <a:p>
            <a:r>
              <a:rPr lang="zh-CN" altLang="en-US" sz="3600" dirty="0"/>
              <a:t>第一讲 计算机系统简介</a:t>
            </a:r>
          </a:p>
        </p:txBody>
      </p:sp>
      <p:sp>
        <p:nvSpPr>
          <p:cNvPr id="372739" name="Rectangle 3"/>
          <p:cNvSpPr>
            <a:spLocks noGrp="1" noChangeArrowheads="1"/>
          </p:cNvSpPr>
          <p:nvPr>
            <p:ph type="body" idx="1"/>
          </p:nvPr>
        </p:nvSpPr>
        <p:spPr>
          <a:xfrm>
            <a:off x="406400" y="1155700"/>
            <a:ext cx="8191500" cy="4317079"/>
          </a:xfrm>
        </p:spPr>
        <p:txBody>
          <a:bodyPr/>
          <a:lstStyle/>
          <a:p>
            <a:pPr>
              <a:spcBef>
                <a:spcPct val="45000"/>
              </a:spcBef>
              <a:defRPr/>
            </a:pPr>
            <a:r>
              <a:rPr lang="zh-CN" altLang="en-US" sz="2200" dirty="0">
                <a:solidFill>
                  <a:srgbClr val="B3110D"/>
                </a:solidFill>
                <a:effectLst>
                  <a:outerShdw blurRad="38100" dist="38100" dir="2700000" algn="tl">
                    <a:srgbClr val="000000">
                      <a:alpha val="43137"/>
                    </a:srgbClr>
                  </a:outerShdw>
                </a:effectLst>
                <a:ea typeface="黑体" panose="02010609060101010101" pitchFamily="49" charset="-122"/>
              </a:rPr>
              <a:t>计算机发展简史</a:t>
            </a:r>
          </a:p>
          <a:p>
            <a:pPr lvl="1">
              <a:spcBef>
                <a:spcPct val="45000"/>
              </a:spcBef>
              <a:defRPr/>
            </a:pPr>
            <a:r>
              <a:rPr lang="en-US" altLang="zh-CN" sz="2200" dirty="0">
                <a:solidFill>
                  <a:srgbClr val="B3110D"/>
                </a:solidFill>
                <a:effectLst>
                  <a:outerShdw blurRad="38100" dist="38100" dir="2700000" algn="tl">
                    <a:srgbClr val="000000">
                      <a:alpha val="43137"/>
                    </a:srgbClr>
                  </a:outerShdw>
                </a:effectLst>
                <a:ea typeface="黑体" panose="02010609060101010101" pitchFamily="49" charset="-122"/>
              </a:rPr>
              <a:t>IAS</a:t>
            </a:r>
            <a:r>
              <a:rPr lang="zh-CN" altLang="en-US" sz="2200" dirty="0">
                <a:solidFill>
                  <a:srgbClr val="B3110D"/>
                </a:solidFill>
                <a:effectLst>
                  <a:outerShdw blurRad="38100" dist="38100" dir="2700000" algn="tl">
                    <a:srgbClr val="000000">
                      <a:alpha val="43137"/>
                    </a:srgbClr>
                  </a:outerShdw>
                </a:effectLst>
                <a:ea typeface="黑体" panose="02010609060101010101" pitchFamily="49" charset="-122"/>
              </a:rPr>
              <a:t>通用计算机模型机：冯</a:t>
            </a:r>
            <a:r>
              <a:rPr lang="en-US" altLang="zh-CN" sz="2200" dirty="0">
                <a:solidFill>
                  <a:srgbClr val="B3110D"/>
                </a:solidFill>
                <a:effectLst>
                  <a:outerShdw blurRad="38100" dist="38100" dir="2700000" algn="tl">
                    <a:srgbClr val="000000">
                      <a:alpha val="43137"/>
                    </a:srgbClr>
                  </a:outerShdw>
                </a:effectLst>
                <a:ea typeface="黑体" panose="02010609060101010101" pitchFamily="49" charset="-122"/>
              </a:rPr>
              <a:t>.</a:t>
            </a:r>
            <a:r>
              <a:rPr lang="zh-CN" altLang="en-US" sz="2200" dirty="0">
                <a:solidFill>
                  <a:srgbClr val="B3110D"/>
                </a:solidFill>
                <a:effectLst>
                  <a:outerShdw blurRad="38100" dist="38100" dir="2700000" algn="tl">
                    <a:srgbClr val="000000">
                      <a:alpha val="43137"/>
                    </a:srgbClr>
                  </a:outerShdw>
                </a:effectLst>
                <a:ea typeface="黑体" panose="02010609060101010101" pitchFamily="49" charset="-122"/>
              </a:rPr>
              <a:t>诺依曼结构</a:t>
            </a:r>
          </a:p>
          <a:p>
            <a:pPr lvl="1">
              <a:spcBef>
                <a:spcPct val="45000"/>
              </a:spcBef>
              <a:defRPr/>
            </a:pPr>
            <a:r>
              <a:rPr lang="en-US" altLang="zh-CN" sz="2200" dirty="0">
                <a:solidFill>
                  <a:srgbClr val="B3110D"/>
                </a:solidFill>
                <a:effectLst>
                  <a:outerShdw blurRad="38100" dist="38100" dir="2700000" algn="tl">
                    <a:srgbClr val="000000">
                      <a:alpha val="43137"/>
                    </a:srgbClr>
                  </a:outerShdw>
                </a:effectLst>
                <a:ea typeface="黑体" panose="02010609060101010101" pitchFamily="49" charset="-122"/>
              </a:rPr>
              <a:t>IBM360</a:t>
            </a:r>
            <a:r>
              <a:rPr lang="zh-CN" altLang="en-US" sz="2200" dirty="0">
                <a:solidFill>
                  <a:srgbClr val="B3110D"/>
                </a:solidFill>
                <a:effectLst>
                  <a:outerShdw blurRad="38100" dist="38100" dir="2700000" algn="tl">
                    <a:srgbClr val="000000">
                      <a:alpha val="43137"/>
                    </a:srgbClr>
                  </a:outerShdw>
                </a:effectLst>
                <a:ea typeface="黑体" panose="02010609060101010101" pitchFamily="49" charset="-122"/>
              </a:rPr>
              <a:t>系列机：引入兼容性（系列机）概念</a:t>
            </a:r>
          </a:p>
          <a:p>
            <a:pPr lvl="1">
              <a:spcBef>
                <a:spcPct val="45000"/>
              </a:spcBef>
              <a:defRPr/>
            </a:pPr>
            <a:r>
              <a:rPr lang="en-US" altLang="zh-CN" sz="2200" dirty="0">
                <a:solidFill>
                  <a:srgbClr val="B3110D"/>
                </a:solidFill>
                <a:effectLst>
                  <a:outerShdw blurRad="38100" dist="38100" dir="2700000" algn="tl">
                    <a:srgbClr val="000000">
                      <a:alpha val="43137"/>
                    </a:srgbClr>
                  </a:outerShdw>
                </a:effectLst>
                <a:ea typeface="黑体" panose="02010609060101010101" pitchFamily="49" charset="-122"/>
              </a:rPr>
              <a:t>DEC PDP-8</a:t>
            </a:r>
            <a:r>
              <a:rPr lang="zh-CN" altLang="en-US" sz="2200" dirty="0">
                <a:solidFill>
                  <a:srgbClr val="B3110D"/>
                </a:solidFill>
                <a:effectLst>
                  <a:outerShdw blurRad="38100" dist="38100" dir="2700000" algn="tl">
                    <a:srgbClr val="000000">
                      <a:alpha val="43137"/>
                    </a:srgbClr>
                  </a:outerShdw>
                </a:effectLst>
                <a:ea typeface="黑体" panose="02010609060101010101" pitchFamily="49" charset="-122"/>
              </a:rPr>
              <a:t>：引入总线结构</a:t>
            </a:r>
          </a:p>
          <a:p>
            <a:pPr>
              <a:spcBef>
                <a:spcPct val="45000"/>
              </a:spcBef>
              <a:defRPr/>
            </a:pPr>
            <a:r>
              <a:rPr lang="zh-CN" altLang="en-US" sz="2200" dirty="0">
                <a:ea typeface="黑体" panose="02010609060101010101" pitchFamily="49" charset="-122"/>
              </a:rPr>
              <a:t>计算机系统的组成</a:t>
            </a:r>
          </a:p>
          <a:p>
            <a:pPr lvl="1">
              <a:spcBef>
                <a:spcPct val="45000"/>
              </a:spcBef>
              <a:defRPr/>
            </a:pPr>
            <a:endParaRPr lang="zh-CN" altLang="en-US" sz="2200" dirty="0">
              <a:ea typeface="黑体" panose="02010609060101010101" pitchFamily="49" charset="-122"/>
            </a:endParaRPr>
          </a:p>
          <a:p>
            <a:pPr>
              <a:spcBef>
                <a:spcPct val="45000"/>
              </a:spcBef>
              <a:defRPr/>
            </a:pPr>
            <a:r>
              <a:rPr lang="zh-CN" altLang="en-US" sz="2200" dirty="0">
                <a:ea typeface="黑体" panose="02010609060101010101" pitchFamily="49" charset="-122"/>
              </a:rPr>
              <a:t>计算机层次结构</a:t>
            </a:r>
          </a:p>
          <a:p>
            <a:pPr lvl="1">
              <a:spcBef>
                <a:spcPct val="45000"/>
              </a:spcBef>
              <a:defRPr/>
            </a:pPr>
            <a:endParaRPr lang="zh-CN" altLang="en-US" sz="2200" dirty="0">
              <a:ea typeface="黑体" panose="02010609060101010101" pitchFamily="49" charset="-122"/>
            </a:endParaRPr>
          </a:p>
          <a:p>
            <a:pPr lvl="1">
              <a:spcBef>
                <a:spcPct val="45000"/>
              </a:spcBef>
              <a:defRPr/>
            </a:pPr>
            <a:endParaRPr lang="zh-CN" altLang="en-US" sz="2200" dirty="0">
              <a:ea typeface="黑体" panose="02010609060101010101" pitchFamily="49" charset="-122"/>
            </a:endParaRP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4</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72739">
                                            <p:txEl>
                                              <p:pRg st="1" end="1"/>
                                            </p:txEl>
                                          </p:spTgt>
                                        </p:tgtEl>
                                        <p:attrNameLst>
                                          <p:attrName>style.visibility</p:attrName>
                                        </p:attrNameLst>
                                      </p:cBhvr>
                                      <p:to>
                                        <p:strVal val="visible"/>
                                      </p:to>
                                    </p:set>
                                    <p:animEffect transition="in" filter="blinds(horizontal)">
                                      <p:cBhvr>
                                        <p:cTn id="7" dur="500"/>
                                        <p:tgtEl>
                                          <p:spTgt spid="372739">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2739">
                                            <p:txEl>
                                              <p:pRg st="2" end="2"/>
                                            </p:txEl>
                                          </p:spTgt>
                                        </p:tgtEl>
                                        <p:attrNameLst>
                                          <p:attrName>style.visibility</p:attrName>
                                        </p:attrNameLst>
                                      </p:cBhvr>
                                      <p:to>
                                        <p:strVal val="visible"/>
                                      </p:to>
                                    </p:set>
                                    <p:animEffect transition="in" filter="blinds(horizontal)">
                                      <p:cBhvr>
                                        <p:cTn id="10" dur="500"/>
                                        <p:tgtEl>
                                          <p:spTgt spid="372739">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72739">
                                            <p:txEl>
                                              <p:pRg st="3" end="3"/>
                                            </p:txEl>
                                          </p:spTgt>
                                        </p:tgtEl>
                                        <p:attrNameLst>
                                          <p:attrName>style.visibility</p:attrName>
                                        </p:attrNameLst>
                                      </p:cBhvr>
                                      <p:to>
                                        <p:strVal val="visible"/>
                                      </p:to>
                                    </p:set>
                                    <p:animEffect transition="in" filter="blinds(horizontal)">
                                      <p:cBhvr>
                                        <p:cTn id="13" dur="500"/>
                                        <p:tgtEl>
                                          <p:spTgt spid="3727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800100" y="315913"/>
            <a:ext cx="5629275" cy="528637"/>
          </a:xfrm>
        </p:spPr>
        <p:txBody>
          <a:bodyPr/>
          <a:lstStyle/>
          <a:p>
            <a:r>
              <a:rPr lang="zh-CN" altLang="en-US" sz="3600" dirty="0"/>
              <a:t>第一讲 计算机系统简介</a:t>
            </a:r>
          </a:p>
        </p:txBody>
      </p:sp>
      <p:sp>
        <p:nvSpPr>
          <p:cNvPr id="372739" name="Rectangle 3"/>
          <p:cNvSpPr>
            <a:spLocks noGrp="1" noChangeArrowheads="1"/>
          </p:cNvSpPr>
          <p:nvPr>
            <p:ph type="body" idx="1"/>
          </p:nvPr>
        </p:nvSpPr>
        <p:spPr>
          <a:xfrm>
            <a:off x="406400" y="1155700"/>
            <a:ext cx="8191500" cy="4807983"/>
          </a:xfrm>
        </p:spPr>
        <p:txBody>
          <a:bodyPr/>
          <a:lstStyle/>
          <a:p>
            <a:pPr>
              <a:spcBef>
                <a:spcPct val="45000"/>
              </a:spcBef>
              <a:defRPr/>
            </a:pPr>
            <a:r>
              <a:rPr lang="zh-CN" altLang="en-US" sz="2200" dirty="0">
                <a:ea typeface="黑体" panose="02010609060101010101" pitchFamily="49" charset="-122"/>
              </a:rPr>
              <a:t>计算机发展简史</a:t>
            </a:r>
          </a:p>
          <a:p>
            <a:pPr lvl="1">
              <a:spcBef>
                <a:spcPct val="45000"/>
              </a:spcBef>
              <a:defRPr/>
            </a:pPr>
            <a:r>
              <a:rPr lang="en-US" altLang="zh-CN" sz="2200" dirty="0">
                <a:ea typeface="黑体" panose="02010609060101010101" pitchFamily="49" charset="-122"/>
              </a:rPr>
              <a:t>IAS</a:t>
            </a:r>
            <a:r>
              <a:rPr lang="zh-CN" altLang="en-US" sz="2200" dirty="0">
                <a:ea typeface="黑体" panose="02010609060101010101" pitchFamily="49" charset="-122"/>
              </a:rPr>
              <a:t>通用计算机模型机：冯</a:t>
            </a:r>
            <a:r>
              <a:rPr lang="en-US" altLang="zh-CN" sz="2200" dirty="0">
                <a:ea typeface="黑体" panose="02010609060101010101" pitchFamily="49" charset="-122"/>
              </a:rPr>
              <a:t>.</a:t>
            </a:r>
            <a:r>
              <a:rPr lang="zh-CN" altLang="en-US" sz="2200" dirty="0">
                <a:ea typeface="黑体" panose="02010609060101010101" pitchFamily="49" charset="-122"/>
              </a:rPr>
              <a:t>诺依曼结构</a:t>
            </a:r>
          </a:p>
          <a:p>
            <a:pPr lvl="1">
              <a:spcBef>
                <a:spcPct val="45000"/>
              </a:spcBef>
              <a:defRPr/>
            </a:pPr>
            <a:r>
              <a:rPr lang="en-US" altLang="zh-CN" sz="2200" dirty="0">
                <a:ea typeface="黑体" panose="02010609060101010101" pitchFamily="49" charset="-122"/>
              </a:rPr>
              <a:t>IBM360</a:t>
            </a:r>
            <a:r>
              <a:rPr lang="zh-CN" altLang="en-US" sz="2200" dirty="0">
                <a:ea typeface="黑体" panose="02010609060101010101" pitchFamily="49" charset="-122"/>
              </a:rPr>
              <a:t>系列机：引入兼容性（系列机）概念</a:t>
            </a:r>
          </a:p>
          <a:p>
            <a:pPr lvl="1">
              <a:spcBef>
                <a:spcPct val="45000"/>
              </a:spcBef>
              <a:defRPr/>
            </a:pPr>
            <a:r>
              <a:rPr lang="en-US" altLang="zh-CN" sz="2200" dirty="0">
                <a:ea typeface="黑体" panose="02010609060101010101" pitchFamily="49" charset="-122"/>
              </a:rPr>
              <a:t>DEC PDP-8</a:t>
            </a:r>
            <a:r>
              <a:rPr lang="zh-CN" altLang="en-US" sz="2200" dirty="0">
                <a:ea typeface="黑体" panose="02010609060101010101" pitchFamily="49" charset="-122"/>
              </a:rPr>
              <a:t>：引入总线结构</a:t>
            </a:r>
          </a:p>
          <a:p>
            <a:pPr>
              <a:spcBef>
                <a:spcPct val="45000"/>
              </a:spcBef>
              <a:defRPr/>
            </a:pPr>
            <a:r>
              <a:rPr lang="zh-CN" altLang="en-US" sz="2200" dirty="0">
                <a:ea typeface="黑体" panose="02010609060101010101" pitchFamily="49" charset="-122"/>
              </a:rPr>
              <a:t>计算机系统的组成</a:t>
            </a:r>
            <a:endParaRPr lang="en-US" altLang="zh-CN" sz="2200" dirty="0">
              <a:ea typeface="黑体" panose="02010609060101010101" pitchFamily="49" charset="-122"/>
            </a:endParaRPr>
          </a:p>
          <a:p>
            <a:pPr lvl="1">
              <a:spcBef>
                <a:spcPct val="45000"/>
              </a:spcBef>
              <a:defRPr/>
            </a:pPr>
            <a:r>
              <a:rPr lang="zh-CN" altLang="en-US" sz="2200" dirty="0">
                <a:ea typeface="黑体" panose="02010609060101010101" pitchFamily="49" charset="-122"/>
              </a:rPr>
              <a:t>计算机硬件：</a:t>
            </a:r>
            <a:r>
              <a:rPr lang="en-US" altLang="zh-CN" sz="2200" dirty="0">
                <a:ea typeface="黑体" panose="02010609060101010101" pitchFamily="49" charset="-122"/>
              </a:rPr>
              <a:t>CPU + MM + I/O</a:t>
            </a:r>
            <a:endParaRPr lang="zh-CN" altLang="en-US" sz="2200" dirty="0">
              <a:ea typeface="黑体" panose="02010609060101010101" pitchFamily="49" charset="-122"/>
            </a:endParaRPr>
          </a:p>
          <a:p>
            <a:pPr lvl="1">
              <a:spcBef>
                <a:spcPct val="45000"/>
              </a:spcBef>
              <a:defRPr/>
            </a:pPr>
            <a:r>
              <a:rPr lang="zh-CN" altLang="en-US" sz="2200" dirty="0">
                <a:ea typeface="黑体" panose="02010609060101010101" pitchFamily="49" charset="-122"/>
              </a:rPr>
              <a:t>计算机软件：系统软件</a:t>
            </a:r>
            <a:r>
              <a:rPr lang="en-US" altLang="zh-CN" sz="2200" dirty="0">
                <a:ea typeface="黑体" panose="02010609060101010101" pitchFamily="49" charset="-122"/>
              </a:rPr>
              <a:t>+</a:t>
            </a:r>
            <a:r>
              <a:rPr lang="zh-CN" altLang="en-US" sz="2200" dirty="0">
                <a:ea typeface="黑体" panose="02010609060101010101" pitchFamily="49" charset="-122"/>
              </a:rPr>
              <a:t>应用软件</a:t>
            </a:r>
          </a:p>
          <a:p>
            <a:pPr>
              <a:spcBef>
                <a:spcPct val="45000"/>
              </a:spcBef>
              <a:defRPr/>
            </a:pPr>
            <a:r>
              <a:rPr lang="zh-CN" altLang="en-US" sz="2200" dirty="0">
                <a:solidFill>
                  <a:srgbClr val="C00000"/>
                </a:solidFill>
                <a:effectLst>
                  <a:outerShdw blurRad="38100" dist="38100" dir="2700000" algn="tl">
                    <a:srgbClr val="000000">
                      <a:alpha val="43137"/>
                    </a:srgbClr>
                  </a:outerShdw>
                </a:effectLst>
                <a:ea typeface="黑体" panose="02010609060101010101" pitchFamily="49" charset="-122"/>
              </a:rPr>
              <a:t>计算机层次结构</a:t>
            </a:r>
          </a:p>
          <a:p>
            <a:pPr lvl="1">
              <a:spcBef>
                <a:spcPct val="45000"/>
              </a:spcBef>
              <a:defRPr/>
            </a:pPr>
            <a:r>
              <a:rPr lang="zh-CN" altLang="en-US" sz="2200" dirty="0">
                <a:solidFill>
                  <a:srgbClr val="C00000"/>
                </a:solidFill>
                <a:effectLst>
                  <a:outerShdw blurRad="38100" dist="38100" dir="2700000" algn="tl">
                    <a:srgbClr val="000000">
                      <a:alpha val="43137"/>
                    </a:srgbClr>
                  </a:outerShdw>
                </a:effectLst>
                <a:ea typeface="黑体" panose="02010609060101010101" pitchFamily="49" charset="-122"/>
              </a:rPr>
              <a:t>计算机硬件和软件的接口：指令系统</a:t>
            </a:r>
          </a:p>
          <a:p>
            <a:pPr lvl="1">
              <a:spcBef>
                <a:spcPct val="45000"/>
              </a:spcBef>
              <a:defRPr/>
            </a:pPr>
            <a:r>
              <a:rPr lang="zh-CN" altLang="en-US" sz="2200" dirty="0">
                <a:solidFill>
                  <a:srgbClr val="C00000"/>
                </a:solidFill>
                <a:effectLst>
                  <a:outerShdw blurRad="38100" dist="38100" dir="2700000" algn="tl">
                    <a:srgbClr val="000000">
                      <a:alpha val="43137"/>
                    </a:srgbClr>
                  </a:outerShdw>
                </a:effectLst>
                <a:ea typeface="黑体" panose="02010609060101010101" pitchFamily="49" charset="-122"/>
              </a:rPr>
              <a:t>计算机软件如何在硬件上执行</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40</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72739">
                                            <p:txEl>
                                              <p:pRg st="8" end="8"/>
                                            </p:txEl>
                                          </p:spTgt>
                                        </p:tgtEl>
                                        <p:attrNameLst>
                                          <p:attrName>style.visibility</p:attrName>
                                        </p:attrNameLst>
                                      </p:cBhvr>
                                      <p:to>
                                        <p:strVal val="visible"/>
                                      </p:to>
                                    </p:set>
                                    <p:animEffect transition="in" filter="blinds(horizontal)">
                                      <p:cBhvr>
                                        <p:cTn id="7" dur="500"/>
                                        <p:tgtEl>
                                          <p:spTgt spid="372739">
                                            <p:txEl>
                                              <p:pRg st="8" end="8"/>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2739">
                                            <p:txEl>
                                              <p:pRg st="9" end="9"/>
                                            </p:txEl>
                                          </p:spTgt>
                                        </p:tgtEl>
                                        <p:attrNameLst>
                                          <p:attrName>style.visibility</p:attrName>
                                        </p:attrNameLst>
                                      </p:cBhvr>
                                      <p:to>
                                        <p:strVal val="visible"/>
                                      </p:to>
                                    </p:set>
                                    <p:animEffect transition="in" filter="blinds(horizontal)">
                                      <p:cBhvr>
                                        <p:cTn id="10" dur="500"/>
                                        <p:tgtEl>
                                          <p:spTgt spid="37273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182563" y="231775"/>
            <a:ext cx="8809037" cy="528638"/>
          </a:xfrm>
          <a:noFill/>
        </p:spPr>
        <p:txBody>
          <a:bodyPr/>
          <a:lstStyle/>
          <a:p>
            <a:r>
              <a:rPr lang="en-US" altLang="zh-CN" sz="3600" dirty="0">
                <a:solidFill>
                  <a:srgbClr val="FF3300"/>
                </a:solidFill>
              </a:rPr>
              <a:t>Computer H</a:t>
            </a:r>
            <a:r>
              <a:rPr lang="en-US" altLang="zh-CN" sz="3600" dirty="0"/>
              <a:t>ierarchy</a:t>
            </a:r>
            <a:r>
              <a:rPr lang="zh-CN" altLang="en-US" sz="3600" dirty="0"/>
              <a:t>（计算机系统层次）</a:t>
            </a:r>
          </a:p>
        </p:txBody>
      </p:sp>
      <p:sp>
        <p:nvSpPr>
          <p:cNvPr id="71683" name="Rectangle 4"/>
          <p:cNvSpPr>
            <a:spLocks noChangeArrowheads="1"/>
          </p:cNvSpPr>
          <p:nvPr/>
        </p:nvSpPr>
        <p:spPr bwMode="auto">
          <a:xfrm>
            <a:off x="4721225" y="3325813"/>
            <a:ext cx="4318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102000"/>
              </a:lnSpc>
            </a:pPr>
            <a:r>
              <a:rPr lang="en-US" altLang="zh-CN" sz="1800" b="1">
                <a:latin typeface="Arial" panose="020B0604020202020204" pitchFamily="34" charset="0"/>
              </a:rPr>
              <a:t>I/O</a:t>
            </a:r>
          </a:p>
        </p:txBody>
      </p:sp>
      <p:sp>
        <p:nvSpPr>
          <p:cNvPr id="71684" name="Rectangle 5"/>
          <p:cNvSpPr>
            <a:spLocks noChangeArrowheads="1"/>
          </p:cNvSpPr>
          <p:nvPr/>
        </p:nvSpPr>
        <p:spPr bwMode="auto">
          <a:xfrm>
            <a:off x="2584450" y="4340225"/>
            <a:ext cx="254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71685" name="Rectangle 6"/>
          <p:cNvSpPr>
            <a:spLocks noChangeArrowheads="1"/>
          </p:cNvSpPr>
          <p:nvPr/>
        </p:nvSpPr>
        <p:spPr bwMode="auto">
          <a:xfrm>
            <a:off x="2266950" y="3311525"/>
            <a:ext cx="609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102000"/>
              </a:lnSpc>
            </a:pPr>
            <a:r>
              <a:rPr lang="en-US" altLang="zh-CN" sz="1800" b="1">
                <a:latin typeface="Arial" panose="020B0604020202020204" pitchFamily="34" charset="0"/>
              </a:rPr>
              <a:t>CPU</a:t>
            </a:r>
          </a:p>
        </p:txBody>
      </p:sp>
      <p:sp>
        <p:nvSpPr>
          <p:cNvPr id="71686" name="Rectangle 7"/>
          <p:cNvSpPr>
            <a:spLocks noChangeArrowheads="1"/>
          </p:cNvSpPr>
          <p:nvPr/>
        </p:nvSpPr>
        <p:spPr bwMode="auto">
          <a:xfrm>
            <a:off x="2235200" y="3292475"/>
            <a:ext cx="3111500" cy="3810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71687" name="Line 8"/>
          <p:cNvSpPr>
            <a:spLocks noChangeShapeType="1"/>
          </p:cNvSpPr>
          <p:nvPr/>
        </p:nvSpPr>
        <p:spPr bwMode="auto">
          <a:xfrm>
            <a:off x="4471988" y="3292475"/>
            <a:ext cx="0" cy="406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688" name="Rectangle 9"/>
          <p:cNvSpPr>
            <a:spLocks noChangeArrowheads="1"/>
          </p:cNvSpPr>
          <p:nvPr/>
        </p:nvSpPr>
        <p:spPr bwMode="auto">
          <a:xfrm>
            <a:off x="2616200" y="2533650"/>
            <a:ext cx="1117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102000"/>
              </a:lnSpc>
            </a:pPr>
            <a:r>
              <a:rPr lang="en-US" altLang="zh-CN" sz="1800" b="1">
                <a:latin typeface="Arial" panose="020B0604020202020204" pitchFamily="34" charset="0"/>
              </a:rPr>
              <a:t>Compiler</a:t>
            </a:r>
          </a:p>
        </p:txBody>
      </p:sp>
      <p:sp>
        <p:nvSpPr>
          <p:cNvPr id="71689" name="Rectangle 10"/>
          <p:cNvSpPr>
            <a:spLocks noChangeArrowheads="1"/>
          </p:cNvSpPr>
          <p:nvPr/>
        </p:nvSpPr>
        <p:spPr bwMode="auto">
          <a:xfrm>
            <a:off x="2614613" y="2582863"/>
            <a:ext cx="1130300" cy="2571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71690" name="Rectangle 11"/>
          <p:cNvSpPr>
            <a:spLocks noChangeArrowheads="1"/>
          </p:cNvSpPr>
          <p:nvPr/>
        </p:nvSpPr>
        <p:spPr bwMode="auto">
          <a:xfrm>
            <a:off x="3778250" y="2447925"/>
            <a:ext cx="12065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102000"/>
              </a:lnSpc>
            </a:pPr>
            <a:r>
              <a:rPr lang="en-US" altLang="zh-CN" sz="1800" b="1">
                <a:latin typeface="Arial" panose="020B0604020202020204" pitchFamily="34" charset="0"/>
              </a:rPr>
              <a:t>Operating</a:t>
            </a:r>
          </a:p>
        </p:txBody>
      </p:sp>
      <p:sp>
        <p:nvSpPr>
          <p:cNvPr id="71691" name="Rectangle 12"/>
          <p:cNvSpPr>
            <a:spLocks noChangeArrowheads="1"/>
          </p:cNvSpPr>
          <p:nvPr/>
        </p:nvSpPr>
        <p:spPr bwMode="auto">
          <a:xfrm>
            <a:off x="4057650" y="2701925"/>
            <a:ext cx="9398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102000"/>
              </a:lnSpc>
            </a:pPr>
            <a:r>
              <a:rPr lang="en-US" altLang="zh-CN" sz="1800" b="1">
                <a:latin typeface="Arial" panose="020B0604020202020204" pitchFamily="34" charset="0"/>
              </a:rPr>
              <a:t>System</a:t>
            </a:r>
          </a:p>
        </p:txBody>
      </p:sp>
      <p:sp>
        <p:nvSpPr>
          <p:cNvPr id="71692" name="Line 13"/>
          <p:cNvSpPr>
            <a:spLocks noChangeShapeType="1"/>
          </p:cNvSpPr>
          <p:nvPr/>
        </p:nvSpPr>
        <p:spPr bwMode="auto">
          <a:xfrm flipV="1">
            <a:off x="3282950" y="2352675"/>
            <a:ext cx="0" cy="2476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693" name="Line 14"/>
          <p:cNvSpPr>
            <a:spLocks noChangeShapeType="1"/>
          </p:cNvSpPr>
          <p:nvPr/>
        </p:nvSpPr>
        <p:spPr bwMode="auto">
          <a:xfrm>
            <a:off x="3289300" y="2359025"/>
            <a:ext cx="18669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694" name="Line 15"/>
          <p:cNvSpPr>
            <a:spLocks noChangeShapeType="1"/>
          </p:cNvSpPr>
          <p:nvPr/>
        </p:nvSpPr>
        <p:spPr bwMode="auto">
          <a:xfrm>
            <a:off x="5175250" y="2365375"/>
            <a:ext cx="0" cy="749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695" name="Rectangle 16"/>
          <p:cNvSpPr>
            <a:spLocks noChangeArrowheads="1"/>
          </p:cNvSpPr>
          <p:nvPr/>
        </p:nvSpPr>
        <p:spPr bwMode="auto">
          <a:xfrm>
            <a:off x="2419350" y="1952625"/>
            <a:ext cx="1371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102000"/>
              </a:lnSpc>
            </a:pPr>
            <a:r>
              <a:rPr lang="en-US" altLang="zh-CN" sz="1800" b="1">
                <a:latin typeface="Arial" panose="020B0604020202020204" pitchFamily="34" charset="0"/>
              </a:rPr>
              <a:t>Application</a:t>
            </a:r>
          </a:p>
        </p:txBody>
      </p:sp>
      <p:sp>
        <p:nvSpPr>
          <p:cNvPr id="71696" name="Line 17"/>
          <p:cNvSpPr>
            <a:spLocks noChangeShapeType="1"/>
          </p:cNvSpPr>
          <p:nvPr/>
        </p:nvSpPr>
        <p:spPr bwMode="auto">
          <a:xfrm flipV="1">
            <a:off x="2178050" y="1857375"/>
            <a:ext cx="0" cy="1257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697" name="Line 18"/>
          <p:cNvSpPr>
            <a:spLocks noChangeShapeType="1"/>
          </p:cNvSpPr>
          <p:nvPr/>
        </p:nvSpPr>
        <p:spPr bwMode="auto">
          <a:xfrm>
            <a:off x="2209800" y="1870075"/>
            <a:ext cx="2743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698" name="Line 19"/>
          <p:cNvSpPr>
            <a:spLocks noChangeShapeType="1"/>
          </p:cNvSpPr>
          <p:nvPr/>
        </p:nvSpPr>
        <p:spPr bwMode="auto">
          <a:xfrm>
            <a:off x="4921250" y="1870075"/>
            <a:ext cx="0" cy="508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699" name="Rectangle 20"/>
          <p:cNvSpPr>
            <a:spLocks noChangeArrowheads="1"/>
          </p:cNvSpPr>
          <p:nvPr/>
        </p:nvSpPr>
        <p:spPr bwMode="auto">
          <a:xfrm>
            <a:off x="2863850" y="3743325"/>
            <a:ext cx="16510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wrap="none"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102000"/>
              </a:lnSpc>
            </a:pPr>
            <a:r>
              <a:rPr lang="en-US" altLang="zh-CN" sz="1800" b="1">
                <a:latin typeface="Arial" panose="020B0604020202020204" pitchFamily="34" charset="0"/>
              </a:rPr>
              <a:t>Digital Design</a:t>
            </a:r>
          </a:p>
        </p:txBody>
      </p:sp>
      <p:sp>
        <p:nvSpPr>
          <p:cNvPr id="71700" name="Rectangle 21"/>
          <p:cNvSpPr>
            <a:spLocks noChangeArrowheads="1"/>
          </p:cNvSpPr>
          <p:nvPr/>
        </p:nvSpPr>
        <p:spPr bwMode="auto">
          <a:xfrm>
            <a:off x="2400300" y="3673475"/>
            <a:ext cx="2654300" cy="342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71701" name="Rectangle 22"/>
          <p:cNvSpPr>
            <a:spLocks noChangeArrowheads="1"/>
          </p:cNvSpPr>
          <p:nvPr/>
        </p:nvSpPr>
        <p:spPr bwMode="auto">
          <a:xfrm>
            <a:off x="2647950" y="4111625"/>
            <a:ext cx="16764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wrap="none"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102000"/>
              </a:lnSpc>
            </a:pPr>
            <a:r>
              <a:rPr lang="en-US" altLang="zh-CN" sz="1800" b="1">
                <a:latin typeface="Arial" panose="020B0604020202020204" pitchFamily="34" charset="0"/>
              </a:rPr>
              <a:t>Circuit Design</a:t>
            </a:r>
          </a:p>
        </p:txBody>
      </p:sp>
      <p:sp>
        <p:nvSpPr>
          <p:cNvPr id="71702" name="Rectangle 23"/>
          <p:cNvSpPr>
            <a:spLocks noChangeArrowheads="1"/>
          </p:cNvSpPr>
          <p:nvPr/>
        </p:nvSpPr>
        <p:spPr bwMode="auto">
          <a:xfrm>
            <a:off x="2552700" y="4016375"/>
            <a:ext cx="2247900" cy="393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4360" name="Rectangle 24"/>
          <p:cNvSpPr>
            <a:spLocks noChangeArrowheads="1"/>
          </p:cNvSpPr>
          <p:nvPr/>
        </p:nvSpPr>
        <p:spPr bwMode="auto">
          <a:xfrm>
            <a:off x="338138" y="4708525"/>
            <a:ext cx="8412162"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r>
              <a:rPr lang="zh-CN" altLang="en-US" sz="1800" b="1">
                <a:latin typeface="Arial" panose="020B0604020202020204" pitchFamily="34" charset="0"/>
              </a:rPr>
              <a:t>° </a:t>
            </a:r>
            <a:r>
              <a:rPr lang="zh-CN" altLang="en-US" sz="2400" b="1">
                <a:latin typeface="黑体" panose="02010609060101010101" pitchFamily="49" charset="-122"/>
                <a:ea typeface="黑体" panose="02010609060101010101" pitchFamily="49" charset="-122"/>
              </a:rPr>
              <a:t>上图给出的是计算机系统的层次结构</a:t>
            </a:r>
          </a:p>
          <a:p>
            <a:r>
              <a:rPr lang="zh-CN" altLang="en-US" sz="2400" b="1">
                <a:solidFill>
                  <a:schemeClr val="accent2"/>
                </a:solidFill>
                <a:latin typeface="黑体" panose="02010609060101010101" pitchFamily="49" charset="-122"/>
                <a:ea typeface="黑体" panose="02010609060101010101" pitchFamily="49" charset="-122"/>
              </a:rPr>
              <a:t>    指令系统（即</a:t>
            </a:r>
            <a:r>
              <a:rPr lang="en-US" altLang="zh-CN" sz="2400" b="1">
                <a:solidFill>
                  <a:schemeClr val="accent2"/>
                </a:solidFill>
                <a:latin typeface="黑体" panose="02010609060101010101" pitchFamily="49" charset="-122"/>
                <a:ea typeface="黑体" panose="02010609060101010101" pitchFamily="49" charset="-122"/>
              </a:rPr>
              <a:t>ISA</a:t>
            </a:r>
            <a:r>
              <a:rPr lang="zh-CN" altLang="en-US" sz="2400" b="1">
                <a:solidFill>
                  <a:schemeClr val="accent2"/>
                </a:solidFill>
                <a:latin typeface="黑体" panose="02010609060101010101" pitchFamily="49" charset="-122"/>
                <a:ea typeface="黑体" panose="02010609060101010101" pitchFamily="49" charset="-122"/>
              </a:rPr>
              <a:t>）是软</a:t>
            </a:r>
            <a:r>
              <a:rPr lang="en-US" altLang="zh-CN" sz="2400" b="1">
                <a:solidFill>
                  <a:schemeClr val="accent2"/>
                </a:solidFill>
                <a:latin typeface="黑体" panose="02010609060101010101" pitchFamily="49" charset="-122"/>
                <a:ea typeface="黑体" panose="02010609060101010101" pitchFamily="49" charset="-122"/>
              </a:rPr>
              <a:t>/</a:t>
            </a:r>
            <a:r>
              <a:rPr lang="zh-CN" altLang="en-US" sz="2400" b="1">
                <a:solidFill>
                  <a:schemeClr val="accent2"/>
                </a:solidFill>
                <a:latin typeface="黑体" panose="02010609060101010101" pitchFamily="49" charset="-122"/>
                <a:ea typeface="黑体" panose="02010609060101010101" pitchFamily="49" charset="-122"/>
              </a:rPr>
              <a:t>硬件的交界面</a:t>
            </a:r>
            <a:endParaRPr lang="zh-CN" altLang="en-US" sz="2400" b="1" i="1">
              <a:solidFill>
                <a:schemeClr val="accent2"/>
              </a:solidFill>
              <a:latin typeface="黑体" panose="02010609060101010101" pitchFamily="49" charset="-122"/>
              <a:ea typeface="黑体" panose="02010609060101010101" pitchFamily="49" charset="-122"/>
            </a:endParaRPr>
          </a:p>
        </p:txBody>
      </p:sp>
      <p:sp>
        <p:nvSpPr>
          <p:cNvPr id="71704" name="Rectangle 25" descr="50%"/>
          <p:cNvSpPr>
            <a:spLocks noChangeArrowheads="1"/>
          </p:cNvSpPr>
          <p:nvPr/>
        </p:nvSpPr>
        <p:spPr bwMode="auto">
          <a:xfrm>
            <a:off x="1968500" y="3127375"/>
            <a:ext cx="3924300" cy="139700"/>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71705" name="Rectangle 26"/>
          <p:cNvSpPr>
            <a:spLocks noChangeArrowheads="1"/>
          </p:cNvSpPr>
          <p:nvPr/>
        </p:nvSpPr>
        <p:spPr bwMode="auto">
          <a:xfrm>
            <a:off x="5937250" y="2968625"/>
            <a:ext cx="17272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85000"/>
              </a:lnSpc>
            </a:pPr>
            <a:r>
              <a:rPr lang="en-US" altLang="zh-CN" sz="1800" b="1">
                <a:latin typeface="Arial" panose="020B0604020202020204" pitchFamily="34" charset="0"/>
              </a:rPr>
              <a:t>Instruction Set</a:t>
            </a:r>
          </a:p>
          <a:p>
            <a:pPr>
              <a:lnSpc>
                <a:spcPct val="85000"/>
              </a:lnSpc>
            </a:pPr>
            <a:r>
              <a:rPr lang="en-US" altLang="zh-CN" sz="1800" b="1">
                <a:latin typeface="Arial" panose="020B0604020202020204" pitchFamily="34" charset="0"/>
              </a:rPr>
              <a:t> Architecture</a:t>
            </a:r>
          </a:p>
        </p:txBody>
      </p:sp>
      <p:sp>
        <p:nvSpPr>
          <p:cNvPr id="14364" name="Rectangle 28"/>
          <p:cNvSpPr>
            <a:spLocks noChangeArrowheads="1"/>
          </p:cNvSpPr>
          <p:nvPr/>
        </p:nvSpPr>
        <p:spPr bwMode="auto">
          <a:xfrm>
            <a:off x="406400" y="5584825"/>
            <a:ext cx="792480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85000"/>
              </a:lnSpc>
            </a:pPr>
            <a:r>
              <a:rPr lang="zh-CN" altLang="en-US" sz="1800" b="1">
                <a:latin typeface="Arial" panose="020B0604020202020204" pitchFamily="34" charset="0"/>
              </a:rPr>
              <a:t>°</a:t>
            </a:r>
            <a:r>
              <a:rPr lang="zh-CN" altLang="en-US" sz="2400" b="1">
                <a:latin typeface="Arial" panose="020B0604020202020204" pitchFamily="34" charset="0"/>
                <a:ea typeface="黑体" panose="02010609060101010101" pitchFamily="49" charset="-122"/>
              </a:rPr>
              <a:t>不同用户工作在不同层次，所看到的计算机不一样</a:t>
            </a:r>
          </a:p>
        </p:txBody>
      </p:sp>
      <p:sp>
        <p:nvSpPr>
          <p:cNvPr id="14365" name="Line 29"/>
          <p:cNvSpPr>
            <a:spLocks noChangeShapeType="1"/>
          </p:cNvSpPr>
          <p:nvPr/>
        </p:nvSpPr>
        <p:spPr bwMode="auto">
          <a:xfrm flipH="1">
            <a:off x="4900613" y="1620838"/>
            <a:ext cx="1162050" cy="276225"/>
          </a:xfrm>
          <a:prstGeom prst="line">
            <a:avLst/>
          </a:prstGeom>
          <a:noFill/>
          <a:ln w="28575">
            <a:solidFill>
              <a:schemeClr val="accent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366" name="Text Box 30"/>
          <p:cNvSpPr txBox="1">
            <a:spLocks noChangeArrowheads="1"/>
          </p:cNvSpPr>
          <p:nvPr/>
        </p:nvSpPr>
        <p:spPr bwMode="auto">
          <a:xfrm>
            <a:off x="5953125" y="1012825"/>
            <a:ext cx="1574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000" b="1">
                <a:solidFill>
                  <a:srgbClr val="CC3300"/>
                </a:solidFill>
                <a:latin typeface="黑体" panose="02010609060101010101" pitchFamily="49" charset="-122"/>
                <a:ea typeface="黑体" panose="02010609060101010101" pitchFamily="49" charset="-122"/>
                <a:cs typeface="Arial" panose="020B0604020202020204" pitchFamily="34" charset="0"/>
              </a:rPr>
              <a:t>最终用户</a:t>
            </a:r>
            <a:r>
              <a:rPr lang="en-US" altLang="zh-CN" sz="2000" b="1">
                <a:solidFill>
                  <a:srgbClr val="CC3300"/>
                </a:solidFill>
                <a:latin typeface="Arial" panose="020B0604020202020204" pitchFamily="34" charset="0"/>
                <a:ea typeface="黑体" panose="02010609060101010101" pitchFamily="49" charset="-122"/>
                <a:cs typeface="Arial" panose="020B0604020202020204" pitchFamily="34" charset="0"/>
              </a:rPr>
              <a:t>End User</a:t>
            </a:r>
          </a:p>
        </p:txBody>
      </p:sp>
      <p:sp>
        <p:nvSpPr>
          <p:cNvPr id="14367" name="Line 31"/>
          <p:cNvSpPr>
            <a:spLocks noChangeShapeType="1"/>
          </p:cNvSpPr>
          <p:nvPr/>
        </p:nvSpPr>
        <p:spPr bwMode="auto">
          <a:xfrm>
            <a:off x="1693863" y="1911350"/>
            <a:ext cx="987425" cy="682625"/>
          </a:xfrm>
          <a:prstGeom prst="line">
            <a:avLst/>
          </a:prstGeom>
          <a:noFill/>
          <a:ln w="28575">
            <a:solidFill>
              <a:schemeClr val="accent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368" name="Text Box 32"/>
          <p:cNvSpPr txBox="1">
            <a:spLocks noChangeArrowheads="1"/>
          </p:cNvSpPr>
          <p:nvPr/>
        </p:nvSpPr>
        <p:spPr bwMode="auto">
          <a:xfrm>
            <a:off x="425450" y="989013"/>
            <a:ext cx="179705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000" b="1">
                <a:solidFill>
                  <a:srgbClr val="CC3300"/>
                </a:solidFill>
                <a:latin typeface="黑体" panose="02010609060101010101" pitchFamily="49" charset="-122"/>
                <a:ea typeface="黑体" panose="02010609060101010101" pitchFamily="49" charset="-122"/>
                <a:cs typeface="Arial" panose="020B0604020202020204" pitchFamily="34" charset="0"/>
              </a:rPr>
              <a:t>应用程序员</a:t>
            </a:r>
            <a:r>
              <a:rPr lang="en-US" altLang="zh-CN" sz="2000" b="1">
                <a:solidFill>
                  <a:srgbClr val="CC3300"/>
                </a:solidFill>
                <a:latin typeface="Arial" panose="020B0604020202020204" pitchFamily="34" charset="0"/>
                <a:ea typeface="黑体" panose="02010609060101010101" pitchFamily="49" charset="-122"/>
                <a:cs typeface="Arial" panose="020B0604020202020204" pitchFamily="34" charset="0"/>
              </a:rPr>
              <a:t>Application Programmer</a:t>
            </a:r>
          </a:p>
        </p:txBody>
      </p:sp>
      <p:sp>
        <p:nvSpPr>
          <p:cNvPr id="14369" name="Line 33"/>
          <p:cNvSpPr>
            <a:spLocks noChangeShapeType="1"/>
          </p:cNvSpPr>
          <p:nvPr/>
        </p:nvSpPr>
        <p:spPr bwMode="auto">
          <a:xfrm flipH="1">
            <a:off x="5148263" y="2201863"/>
            <a:ext cx="754062" cy="174625"/>
          </a:xfrm>
          <a:prstGeom prst="line">
            <a:avLst/>
          </a:prstGeom>
          <a:noFill/>
          <a:ln w="28575">
            <a:solidFill>
              <a:schemeClr val="accent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370" name="Text Box 34"/>
          <p:cNvSpPr txBox="1">
            <a:spLocks noChangeArrowheads="1"/>
          </p:cNvSpPr>
          <p:nvPr/>
        </p:nvSpPr>
        <p:spPr bwMode="auto">
          <a:xfrm>
            <a:off x="5243513" y="1890713"/>
            <a:ext cx="3100387"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30000"/>
              </a:spcBef>
            </a:pPr>
            <a:r>
              <a:rPr lang="zh-CN" altLang="en-US" sz="2000" b="1">
                <a:solidFill>
                  <a:srgbClr val="CC3300"/>
                </a:solidFill>
                <a:latin typeface="黑体" panose="02010609060101010101" pitchFamily="49" charset="-122"/>
                <a:ea typeface="黑体" panose="02010609060101010101" pitchFamily="49" charset="-122"/>
                <a:cs typeface="Arial" panose="020B0604020202020204" pitchFamily="34" charset="0"/>
              </a:rPr>
              <a:t>系统管理员</a:t>
            </a:r>
          </a:p>
          <a:p>
            <a:pPr algn="ctr">
              <a:spcBef>
                <a:spcPct val="30000"/>
              </a:spcBef>
            </a:pPr>
            <a:r>
              <a:rPr lang="en-US" altLang="zh-CN" sz="2000" b="1">
                <a:solidFill>
                  <a:srgbClr val="CC3300"/>
                </a:solidFill>
                <a:latin typeface="Arial" panose="020B0604020202020204" pitchFamily="34" charset="0"/>
                <a:ea typeface="黑体" panose="02010609060101010101" pitchFamily="49" charset="-122"/>
                <a:cs typeface="Arial" panose="020B0604020202020204" pitchFamily="34" charset="0"/>
              </a:rPr>
              <a:t>System Administrator</a:t>
            </a:r>
          </a:p>
        </p:txBody>
      </p:sp>
      <p:sp>
        <p:nvSpPr>
          <p:cNvPr id="14371" name="Line 35"/>
          <p:cNvSpPr>
            <a:spLocks noChangeShapeType="1"/>
          </p:cNvSpPr>
          <p:nvPr/>
        </p:nvSpPr>
        <p:spPr bwMode="auto">
          <a:xfrm>
            <a:off x="1768475" y="2716213"/>
            <a:ext cx="750888" cy="355600"/>
          </a:xfrm>
          <a:prstGeom prst="line">
            <a:avLst/>
          </a:prstGeom>
          <a:noFill/>
          <a:ln w="28575">
            <a:solidFill>
              <a:schemeClr val="accent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372" name="Text Box 36"/>
          <p:cNvSpPr txBox="1">
            <a:spLocks noChangeArrowheads="1"/>
          </p:cNvSpPr>
          <p:nvPr/>
        </p:nvSpPr>
        <p:spPr bwMode="auto">
          <a:xfrm>
            <a:off x="114300" y="2192338"/>
            <a:ext cx="170497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000" b="1">
                <a:solidFill>
                  <a:srgbClr val="CC3300"/>
                </a:solidFill>
                <a:latin typeface="黑体" panose="02010609060101010101" pitchFamily="49" charset="-122"/>
                <a:ea typeface="黑体" panose="02010609060101010101" pitchFamily="49" charset="-122"/>
                <a:cs typeface="Arial" panose="020B0604020202020204" pitchFamily="34" charset="0"/>
              </a:rPr>
              <a:t>系统程序员</a:t>
            </a:r>
            <a:r>
              <a:rPr lang="en-US" altLang="zh-CN" sz="2000" b="1">
                <a:solidFill>
                  <a:srgbClr val="CC3300"/>
                </a:solidFill>
                <a:latin typeface="Arial" panose="020B0604020202020204" pitchFamily="34" charset="0"/>
                <a:ea typeface="黑体" panose="02010609060101010101" pitchFamily="49" charset="-122"/>
                <a:cs typeface="Arial" panose="020B0604020202020204" pitchFamily="34" charset="0"/>
              </a:rPr>
              <a:t>System Programmer</a:t>
            </a:r>
          </a:p>
        </p:txBody>
      </p:sp>
      <p:sp>
        <p:nvSpPr>
          <p:cNvPr id="71715" name="Rectangle 37"/>
          <p:cNvSpPr>
            <a:spLocks noChangeArrowheads="1"/>
          </p:cNvSpPr>
          <p:nvPr/>
        </p:nvSpPr>
        <p:spPr bwMode="auto">
          <a:xfrm>
            <a:off x="3551238" y="3324225"/>
            <a:ext cx="5080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102000"/>
              </a:lnSpc>
            </a:pPr>
            <a:r>
              <a:rPr lang="en-US" altLang="zh-CN" sz="1800" b="1">
                <a:latin typeface="Arial" panose="020B0604020202020204" pitchFamily="34" charset="0"/>
              </a:rPr>
              <a:t>MM</a:t>
            </a:r>
          </a:p>
        </p:txBody>
      </p:sp>
      <p:sp>
        <p:nvSpPr>
          <p:cNvPr id="71716" name="Line 38"/>
          <p:cNvSpPr>
            <a:spLocks noChangeShapeType="1"/>
          </p:cNvSpPr>
          <p:nvPr/>
        </p:nvSpPr>
        <p:spPr bwMode="auto">
          <a:xfrm>
            <a:off x="3178175" y="3290888"/>
            <a:ext cx="0" cy="406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45" name="Oval 1029"/>
          <p:cNvSpPr>
            <a:spLocks noChangeArrowheads="1"/>
          </p:cNvSpPr>
          <p:nvPr/>
        </p:nvSpPr>
        <p:spPr bwMode="auto">
          <a:xfrm>
            <a:off x="1641475" y="2838451"/>
            <a:ext cx="6143625" cy="879474"/>
          </a:xfrm>
          <a:prstGeom prst="ellipse">
            <a:avLst/>
          </a:prstGeom>
          <a:solidFill>
            <a:schemeClr val="hlink">
              <a:alpha val="7843"/>
            </a:schemeClr>
          </a:solidFill>
          <a:ln w="28575">
            <a:solidFill>
              <a:schemeClr val="hlink"/>
            </a:solidFill>
            <a:round/>
            <a:headEnd/>
            <a:tailEnd/>
          </a:ln>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71718" name="Rectangle 1031"/>
          <p:cNvSpPr>
            <a:spLocks noChangeArrowheads="1"/>
          </p:cNvSpPr>
          <p:nvPr/>
        </p:nvSpPr>
        <p:spPr bwMode="auto">
          <a:xfrm>
            <a:off x="2570163" y="2808288"/>
            <a:ext cx="1371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102000"/>
              </a:lnSpc>
            </a:pPr>
            <a:r>
              <a:rPr lang="en-US" altLang="zh-CN" sz="1800" b="1">
                <a:latin typeface="Arial" panose="020B0604020202020204" pitchFamily="34" charset="0"/>
              </a:rPr>
              <a:t>Assembler</a:t>
            </a:r>
          </a:p>
        </p:txBody>
      </p:sp>
      <p:sp>
        <p:nvSpPr>
          <p:cNvPr id="71719" name="Rectangle 1032"/>
          <p:cNvSpPr>
            <a:spLocks noChangeArrowheads="1"/>
          </p:cNvSpPr>
          <p:nvPr/>
        </p:nvSpPr>
        <p:spPr bwMode="auto">
          <a:xfrm>
            <a:off x="2428875" y="2841625"/>
            <a:ext cx="1401763" cy="27146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317449" name="Rectangle 1033"/>
          <p:cNvSpPr>
            <a:spLocks noChangeArrowheads="1"/>
          </p:cNvSpPr>
          <p:nvPr/>
        </p:nvSpPr>
        <p:spPr bwMode="auto">
          <a:xfrm>
            <a:off x="444500" y="6067425"/>
            <a:ext cx="842010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85000"/>
              </a:lnSpc>
            </a:pPr>
            <a:r>
              <a:rPr lang="zh-CN" altLang="en-US" sz="1800" b="1">
                <a:latin typeface="Arial" panose="020B0604020202020204" pitchFamily="34" charset="0"/>
              </a:rPr>
              <a:t>°</a:t>
            </a:r>
            <a:r>
              <a:rPr lang="zh-CN" altLang="en-US" sz="2400" b="1">
                <a:solidFill>
                  <a:schemeClr val="accent1"/>
                </a:solidFill>
                <a:latin typeface="Arial" panose="020B0604020202020204" pitchFamily="34" charset="0"/>
                <a:ea typeface="黑体" panose="02010609060101010101" pitchFamily="49" charset="-122"/>
              </a:rPr>
              <a:t>中间阴影部分就是本课程主要内容，处于最核心的部分！</a:t>
            </a:r>
            <a:endParaRPr lang="en-US" altLang="zh-CN" sz="2400" b="1">
              <a:solidFill>
                <a:schemeClr val="accent1"/>
              </a:solidFill>
              <a:latin typeface="Arial" panose="020B0604020202020204" pitchFamily="34" charset="0"/>
              <a:ea typeface="黑体" panose="02010609060101010101" pitchFamily="49" charset="-122"/>
            </a:endParaRP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41</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4360">
                                            <p:txEl>
                                              <p:pRg st="0" end="0"/>
                                            </p:txEl>
                                          </p:spTgt>
                                        </p:tgtEl>
                                        <p:attrNameLst>
                                          <p:attrName>style.visibility</p:attrName>
                                        </p:attrNameLst>
                                      </p:cBhvr>
                                      <p:to>
                                        <p:strVal val="visible"/>
                                      </p:to>
                                    </p:set>
                                    <p:animEffect transition="in" filter="blinds(horizontal)">
                                      <p:cBhvr>
                                        <p:cTn id="7" dur="500"/>
                                        <p:tgtEl>
                                          <p:spTgt spid="1436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4360">
                                            <p:txEl>
                                              <p:pRg st="1" end="1"/>
                                            </p:txEl>
                                          </p:spTgt>
                                        </p:tgtEl>
                                        <p:attrNameLst>
                                          <p:attrName>style.visibility</p:attrName>
                                        </p:attrNameLst>
                                      </p:cBhvr>
                                      <p:to>
                                        <p:strVal val="visible"/>
                                      </p:to>
                                    </p:set>
                                    <p:animEffect transition="in" filter="blinds(horizontal)">
                                      <p:cBhvr>
                                        <p:cTn id="12" dur="500"/>
                                        <p:tgtEl>
                                          <p:spTgt spid="1436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4364">
                                            <p:txEl>
                                              <p:pRg st="0" end="0"/>
                                            </p:txEl>
                                          </p:spTgt>
                                        </p:tgtEl>
                                        <p:attrNameLst>
                                          <p:attrName>style.visibility</p:attrName>
                                        </p:attrNameLst>
                                      </p:cBhvr>
                                      <p:to>
                                        <p:strVal val="visible"/>
                                      </p:to>
                                    </p:set>
                                    <p:animEffect transition="in" filter="blinds(horizontal)">
                                      <p:cBhvr>
                                        <p:cTn id="17" dur="500"/>
                                        <p:tgtEl>
                                          <p:spTgt spid="14364">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4366"/>
                                        </p:tgtEl>
                                        <p:attrNameLst>
                                          <p:attrName>style.visibility</p:attrName>
                                        </p:attrNameLst>
                                      </p:cBhvr>
                                      <p:to>
                                        <p:strVal val="visible"/>
                                      </p:to>
                                    </p:set>
                                    <p:animEffect transition="in" filter="blinds(horizontal)">
                                      <p:cBhvr>
                                        <p:cTn id="22" dur="500"/>
                                        <p:tgtEl>
                                          <p:spTgt spid="14366"/>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4365"/>
                                        </p:tgtEl>
                                        <p:attrNameLst>
                                          <p:attrName>style.visibility</p:attrName>
                                        </p:attrNameLst>
                                      </p:cBhvr>
                                      <p:to>
                                        <p:strVal val="visible"/>
                                      </p:to>
                                    </p:set>
                                    <p:animEffect transition="in" filter="blinds(horizontal)">
                                      <p:cBhvr>
                                        <p:cTn id="25" dur="500"/>
                                        <p:tgtEl>
                                          <p:spTgt spid="14365"/>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4369"/>
                                        </p:tgtEl>
                                        <p:attrNameLst>
                                          <p:attrName>style.visibility</p:attrName>
                                        </p:attrNameLst>
                                      </p:cBhvr>
                                      <p:to>
                                        <p:strVal val="visible"/>
                                      </p:to>
                                    </p:set>
                                    <p:animEffect transition="in" filter="blinds(horizontal)">
                                      <p:cBhvr>
                                        <p:cTn id="30" dur="500"/>
                                        <p:tgtEl>
                                          <p:spTgt spid="14369"/>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4370"/>
                                        </p:tgtEl>
                                        <p:attrNameLst>
                                          <p:attrName>style.visibility</p:attrName>
                                        </p:attrNameLst>
                                      </p:cBhvr>
                                      <p:to>
                                        <p:strVal val="visible"/>
                                      </p:to>
                                    </p:set>
                                    <p:animEffect transition="in" filter="blinds(horizontal)">
                                      <p:cBhvr>
                                        <p:cTn id="33" dur="500"/>
                                        <p:tgtEl>
                                          <p:spTgt spid="14370"/>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4368"/>
                                        </p:tgtEl>
                                        <p:attrNameLst>
                                          <p:attrName>style.visibility</p:attrName>
                                        </p:attrNameLst>
                                      </p:cBhvr>
                                      <p:to>
                                        <p:strVal val="visible"/>
                                      </p:to>
                                    </p:set>
                                    <p:animEffect transition="in" filter="blinds(horizontal)">
                                      <p:cBhvr>
                                        <p:cTn id="38" dur="500"/>
                                        <p:tgtEl>
                                          <p:spTgt spid="14368"/>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14367"/>
                                        </p:tgtEl>
                                        <p:attrNameLst>
                                          <p:attrName>style.visibility</p:attrName>
                                        </p:attrNameLst>
                                      </p:cBhvr>
                                      <p:to>
                                        <p:strVal val="visible"/>
                                      </p:to>
                                    </p:set>
                                    <p:animEffect transition="in" filter="blinds(horizontal)">
                                      <p:cBhvr>
                                        <p:cTn id="41" dur="500"/>
                                        <p:tgtEl>
                                          <p:spTgt spid="14367"/>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14372"/>
                                        </p:tgtEl>
                                        <p:attrNameLst>
                                          <p:attrName>style.visibility</p:attrName>
                                        </p:attrNameLst>
                                      </p:cBhvr>
                                      <p:to>
                                        <p:strVal val="visible"/>
                                      </p:to>
                                    </p:set>
                                    <p:animEffect transition="in" filter="blinds(horizontal)">
                                      <p:cBhvr>
                                        <p:cTn id="46" dur="500"/>
                                        <p:tgtEl>
                                          <p:spTgt spid="14372"/>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14371"/>
                                        </p:tgtEl>
                                        <p:attrNameLst>
                                          <p:attrName>style.visibility</p:attrName>
                                        </p:attrNameLst>
                                      </p:cBhvr>
                                      <p:to>
                                        <p:strVal val="visible"/>
                                      </p:to>
                                    </p:set>
                                    <p:animEffect transition="in" filter="blinds(horizontal)">
                                      <p:cBhvr>
                                        <p:cTn id="49" dur="500"/>
                                        <p:tgtEl>
                                          <p:spTgt spid="14371"/>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43045"/>
                                        </p:tgtEl>
                                        <p:attrNameLst>
                                          <p:attrName>style.visibility</p:attrName>
                                        </p:attrNameLst>
                                      </p:cBhvr>
                                      <p:to>
                                        <p:strVal val="visible"/>
                                      </p:to>
                                    </p:set>
                                    <p:animEffect transition="in" filter="blinds(horizontal)">
                                      <p:cBhvr>
                                        <p:cTn id="54" dur="500"/>
                                        <p:tgtEl>
                                          <p:spTgt spid="43045"/>
                                        </p:tgtEl>
                                      </p:cBhvr>
                                    </p:animEffect>
                                  </p:childTnLst>
                                </p:cTn>
                              </p:par>
                              <p:par>
                                <p:cTn id="55" presetID="3" presetClass="entr" presetSubtype="10" fill="hold" nodeType="withEffect">
                                  <p:stCondLst>
                                    <p:cond delay="0"/>
                                  </p:stCondLst>
                                  <p:childTnLst>
                                    <p:set>
                                      <p:cBhvr>
                                        <p:cTn id="56" dur="1" fill="hold">
                                          <p:stCondLst>
                                            <p:cond delay="0"/>
                                          </p:stCondLst>
                                        </p:cTn>
                                        <p:tgtEl>
                                          <p:spTgt spid="317449">
                                            <p:txEl>
                                              <p:pRg st="0" end="0"/>
                                            </p:txEl>
                                          </p:spTgt>
                                        </p:tgtEl>
                                        <p:attrNameLst>
                                          <p:attrName>style.visibility</p:attrName>
                                        </p:attrNameLst>
                                      </p:cBhvr>
                                      <p:to>
                                        <p:strVal val="visible"/>
                                      </p:to>
                                    </p:set>
                                    <p:animEffect transition="in" filter="blinds(horizontal)">
                                      <p:cBhvr>
                                        <p:cTn id="57" dur="500"/>
                                        <p:tgtEl>
                                          <p:spTgt spid="3174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65" grpId="0" animBg="1"/>
      <p:bldP spid="14366" grpId="0"/>
      <p:bldP spid="14367" grpId="0" animBg="1"/>
      <p:bldP spid="14368" grpId="0"/>
      <p:bldP spid="14369" grpId="0" animBg="1"/>
      <p:bldP spid="14370" grpId="0"/>
      <p:bldP spid="14371" grpId="0" animBg="1"/>
      <p:bldP spid="14372" grpId="0"/>
      <p:bldP spid="4304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457200" y="88900"/>
            <a:ext cx="8229600" cy="561975"/>
          </a:xfrm>
        </p:spPr>
        <p:txBody>
          <a:bodyPr/>
          <a:lstStyle/>
          <a:p>
            <a:r>
              <a:rPr lang="zh-CN" altLang="en-US" sz="3600"/>
              <a:t>不同层次语言之间的等价转换</a:t>
            </a:r>
          </a:p>
        </p:txBody>
      </p:sp>
      <p:pic>
        <p:nvPicPr>
          <p:cNvPr id="798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116013"/>
            <a:ext cx="8812213" cy="489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8324" name="Rectangle 4"/>
          <p:cNvSpPr>
            <a:spLocks noChangeArrowheads="1"/>
          </p:cNvSpPr>
          <p:nvPr/>
        </p:nvSpPr>
        <p:spPr bwMode="auto">
          <a:xfrm>
            <a:off x="4005263" y="3746500"/>
            <a:ext cx="798512" cy="1147763"/>
          </a:xfrm>
          <a:prstGeom prst="rect">
            <a:avLst/>
          </a:prstGeom>
          <a:solidFill>
            <a:schemeClr val="accent2">
              <a:alpha val="34117"/>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68325" name="Rectangle 5"/>
          <p:cNvSpPr>
            <a:spLocks noChangeArrowheads="1"/>
          </p:cNvSpPr>
          <p:nvPr/>
        </p:nvSpPr>
        <p:spPr bwMode="auto">
          <a:xfrm>
            <a:off x="4837113" y="3751263"/>
            <a:ext cx="654050" cy="1147762"/>
          </a:xfrm>
          <a:prstGeom prst="rect">
            <a:avLst/>
          </a:prstGeom>
          <a:solidFill>
            <a:srgbClr val="800080">
              <a:alpha val="34117"/>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68326" name="Rectangle 6"/>
          <p:cNvSpPr>
            <a:spLocks noChangeArrowheads="1"/>
          </p:cNvSpPr>
          <p:nvPr/>
        </p:nvSpPr>
        <p:spPr bwMode="auto">
          <a:xfrm>
            <a:off x="5505450" y="3736975"/>
            <a:ext cx="654050" cy="1147763"/>
          </a:xfrm>
          <a:prstGeom prst="rect">
            <a:avLst/>
          </a:prstGeom>
          <a:solidFill>
            <a:srgbClr val="339966">
              <a:alpha val="3803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68327" name="Rectangle 7"/>
          <p:cNvSpPr>
            <a:spLocks noChangeArrowheads="1"/>
          </p:cNvSpPr>
          <p:nvPr/>
        </p:nvSpPr>
        <p:spPr bwMode="auto">
          <a:xfrm>
            <a:off x="6157913" y="3736975"/>
            <a:ext cx="2060575" cy="1147763"/>
          </a:xfrm>
          <a:prstGeom prst="rect">
            <a:avLst/>
          </a:prstGeom>
          <a:solidFill>
            <a:srgbClr val="FF0000">
              <a:alpha val="34117"/>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68328" name="Line 8"/>
          <p:cNvSpPr>
            <a:spLocks noChangeShapeType="1"/>
          </p:cNvSpPr>
          <p:nvPr/>
        </p:nvSpPr>
        <p:spPr bwMode="auto">
          <a:xfrm>
            <a:off x="3962400" y="4037013"/>
            <a:ext cx="4252913"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8329" name="Line 9"/>
          <p:cNvSpPr>
            <a:spLocks noChangeShapeType="1"/>
          </p:cNvSpPr>
          <p:nvPr/>
        </p:nvSpPr>
        <p:spPr bwMode="auto">
          <a:xfrm>
            <a:off x="3970338" y="4302125"/>
            <a:ext cx="4252912" cy="0"/>
          </a:xfrm>
          <a:prstGeom prst="line">
            <a:avLst/>
          </a:prstGeom>
          <a:noFill/>
          <a:ln w="2857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8330" name="Line 10"/>
          <p:cNvSpPr>
            <a:spLocks noChangeShapeType="1"/>
          </p:cNvSpPr>
          <p:nvPr/>
        </p:nvSpPr>
        <p:spPr bwMode="auto">
          <a:xfrm>
            <a:off x="3956050" y="4602163"/>
            <a:ext cx="4252913" cy="0"/>
          </a:xfrm>
          <a:prstGeom prst="line">
            <a:avLst/>
          </a:prstGeom>
          <a:noFill/>
          <a:ln w="2857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8331" name="Line 11"/>
          <p:cNvSpPr>
            <a:spLocks noChangeShapeType="1"/>
          </p:cNvSpPr>
          <p:nvPr/>
        </p:nvSpPr>
        <p:spPr bwMode="auto">
          <a:xfrm>
            <a:off x="3956050" y="4887913"/>
            <a:ext cx="4252913"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8332" name="Rectangle 12"/>
          <p:cNvSpPr>
            <a:spLocks noChangeArrowheads="1"/>
          </p:cNvSpPr>
          <p:nvPr/>
        </p:nvSpPr>
        <p:spPr bwMode="auto">
          <a:xfrm>
            <a:off x="4978400" y="2643188"/>
            <a:ext cx="1379538" cy="552450"/>
          </a:xfrm>
          <a:prstGeom prst="rect">
            <a:avLst/>
          </a:prstGeom>
          <a:solidFill>
            <a:srgbClr val="FFFF00">
              <a:alpha val="45097"/>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68333" name="Rectangle 13"/>
          <p:cNvSpPr>
            <a:spLocks noChangeArrowheads="1"/>
          </p:cNvSpPr>
          <p:nvPr/>
        </p:nvSpPr>
        <p:spPr bwMode="auto">
          <a:xfrm>
            <a:off x="4940300" y="1487488"/>
            <a:ext cx="1379538" cy="304800"/>
          </a:xfrm>
          <a:prstGeom prst="rect">
            <a:avLst/>
          </a:prstGeom>
          <a:solidFill>
            <a:srgbClr val="FFFF00">
              <a:alpha val="45097"/>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68334" name="Rectangle 14"/>
          <p:cNvSpPr>
            <a:spLocks noChangeArrowheads="1"/>
          </p:cNvSpPr>
          <p:nvPr/>
        </p:nvSpPr>
        <p:spPr bwMode="auto">
          <a:xfrm>
            <a:off x="4959350" y="1187450"/>
            <a:ext cx="1379538" cy="304800"/>
          </a:xfrm>
          <a:prstGeom prst="rect">
            <a:avLst/>
          </a:prstGeom>
          <a:solidFill>
            <a:schemeClr val="accent2">
              <a:alpha val="45097"/>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68335" name="Rectangle 15"/>
          <p:cNvSpPr>
            <a:spLocks noChangeArrowheads="1"/>
          </p:cNvSpPr>
          <p:nvPr/>
        </p:nvSpPr>
        <p:spPr bwMode="auto">
          <a:xfrm>
            <a:off x="4946650" y="1798638"/>
            <a:ext cx="1379538" cy="304800"/>
          </a:xfrm>
          <a:prstGeom prst="rect">
            <a:avLst/>
          </a:prstGeom>
          <a:solidFill>
            <a:srgbClr val="00FF00">
              <a:alpha val="3098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68336" name="Rectangle 16"/>
          <p:cNvSpPr>
            <a:spLocks noChangeArrowheads="1"/>
          </p:cNvSpPr>
          <p:nvPr/>
        </p:nvSpPr>
        <p:spPr bwMode="auto">
          <a:xfrm>
            <a:off x="4995863" y="3211513"/>
            <a:ext cx="1379537" cy="304800"/>
          </a:xfrm>
          <a:prstGeom prst="rect">
            <a:avLst/>
          </a:prstGeom>
          <a:solidFill>
            <a:srgbClr val="00FF00">
              <a:alpha val="3098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68337" name="Rectangle 17"/>
          <p:cNvSpPr>
            <a:spLocks noChangeArrowheads="1"/>
          </p:cNvSpPr>
          <p:nvPr/>
        </p:nvSpPr>
        <p:spPr bwMode="auto">
          <a:xfrm>
            <a:off x="4979988" y="2338388"/>
            <a:ext cx="1379537" cy="304800"/>
          </a:xfrm>
          <a:prstGeom prst="rect">
            <a:avLst/>
          </a:prstGeom>
          <a:solidFill>
            <a:schemeClr val="accent2">
              <a:alpha val="45097"/>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grpSp>
        <p:nvGrpSpPr>
          <p:cNvPr id="568338" name="Group 18"/>
          <p:cNvGrpSpPr>
            <a:grpSpLocks/>
          </p:cNvGrpSpPr>
          <p:nvPr/>
        </p:nvGrpSpPr>
        <p:grpSpPr bwMode="auto">
          <a:xfrm>
            <a:off x="4354513" y="3427413"/>
            <a:ext cx="2308225" cy="333375"/>
            <a:chOff x="2743" y="2249"/>
            <a:chExt cx="1454" cy="210"/>
          </a:xfrm>
        </p:grpSpPr>
        <p:sp>
          <p:nvSpPr>
            <p:cNvPr id="79893" name="Line 19"/>
            <p:cNvSpPr>
              <a:spLocks noChangeShapeType="1"/>
            </p:cNvSpPr>
            <p:nvPr/>
          </p:nvSpPr>
          <p:spPr bwMode="auto">
            <a:xfrm flipH="1">
              <a:off x="2743" y="2277"/>
              <a:ext cx="484" cy="15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94" name="Line 20"/>
            <p:cNvSpPr>
              <a:spLocks noChangeShapeType="1"/>
            </p:cNvSpPr>
            <p:nvPr/>
          </p:nvSpPr>
          <p:spPr bwMode="auto">
            <a:xfrm flipH="1">
              <a:off x="3310" y="2267"/>
              <a:ext cx="548" cy="156"/>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95" name="Line 21"/>
            <p:cNvSpPr>
              <a:spLocks noChangeShapeType="1"/>
            </p:cNvSpPr>
            <p:nvPr/>
          </p:nvSpPr>
          <p:spPr bwMode="auto">
            <a:xfrm>
              <a:off x="3520" y="2249"/>
              <a:ext cx="192" cy="201"/>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96" name="Line 22"/>
            <p:cNvSpPr>
              <a:spLocks noChangeShapeType="1"/>
            </p:cNvSpPr>
            <p:nvPr/>
          </p:nvSpPr>
          <p:spPr bwMode="auto">
            <a:xfrm>
              <a:off x="3676" y="2258"/>
              <a:ext cx="521" cy="201"/>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68343" name="Text Box 23"/>
          <p:cNvSpPr txBox="1">
            <a:spLocks noChangeArrowheads="1"/>
          </p:cNvSpPr>
          <p:nvPr/>
        </p:nvSpPr>
        <p:spPr bwMode="auto">
          <a:xfrm>
            <a:off x="6734175" y="2559050"/>
            <a:ext cx="19304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000" b="1">
                <a:ea typeface="微软雅黑" panose="020B0503020204020204" pitchFamily="34" charset="-122"/>
              </a:rPr>
              <a:t>每条指令由操作码和若干地址码组成</a:t>
            </a:r>
          </a:p>
        </p:txBody>
      </p:sp>
      <p:sp>
        <p:nvSpPr>
          <p:cNvPr id="568344" name="Text Box 24"/>
          <p:cNvSpPr txBox="1">
            <a:spLocks noChangeArrowheads="1"/>
          </p:cNvSpPr>
          <p:nvPr/>
        </p:nvSpPr>
        <p:spPr bwMode="auto">
          <a:xfrm>
            <a:off x="985838" y="6026150"/>
            <a:ext cx="65468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000" b="1">
                <a:solidFill>
                  <a:srgbClr val="FF0000"/>
                </a:solidFill>
                <a:ea typeface="微软雅黑" panose="020B0503020204020204" pitchFamily="34" charset="-122"/>
              </a:rPr>
              <a:t>任何高级语言程序最终通过执行若干条指令来完成！</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42</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68334"/>
                                        </p:tgtEl>
                                        <p:attrNameLst>
                                          <p:attrName>style.visibility</p:attrName>
                                        </p:attrNameLst>
                                      </p:cBhvr>
                                      <p:to>
                                        <p:strVal val="visible"/>
                                      </p:to>
                                    </p:set>
                                    <p:animEffect transition="in" filter="blinds(horizontal)">
                                      <p:cBhvr>
                                        <p:cTn id="7" dur="500"/>
                                        <p:tgtEl>
                                          <p:spTgt spid="5683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68337"/>
                                        </p:tgtEl>
                                        <p:attrNameLst>
                                          <p:attrName>style.visibility</p:attrName>
                                        </p:attrNameLst>
                                      </p:cBhvr>
                                      <p:to>
                                        <p:strVal val="visible"/>
                                      </p:to>
                                    </p:set>
                                    <p:animEffect transition="in" filter="blinds(horizontal)">
                                      <p:cBhvr>
                                        <p:cTn id="12" dur="500"/>
                                        <p:tgtEl>
                                          <p:spTgt spid="56833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68333"/>
                                        </p:tgtEl>
                                        <p:attrNameLst>
                                          <p:attrName>style.visibility</p:attrName>
                                        </p:attrNameLst>
                                      </p:cBhvr>
                                      <p:to>
                                        <p:strVal val="visible"/>
                                      </p:to>
                                    </p:set>
                                    <p:animEffect transition="in" filter="blinds(horizontal)">
                                      <p:cBhvr>
                                        <p:cTn id="17" dur="500"/>
                                        <p:tgtEl>
                                          <p:spTgt spid="56833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68332"/>
                                        </p:tgtEl>
                                        <p:attrNameLst>
                                          <p:attrName>style.visibility</p:attrName>
                                        </p:attrNameLst>
                                      </p:cBhvr>
                                      <p:to>
                                        <p:strVal val="visible"/>
                                      </p:to>
                                    </p:set>
                                    <p:animEffect transition="in" filter="blinds(horizontal)">
                                      <p:cBhvr>
                                        <p:cTn id="22" dur="500"/>
                                        <p:tgtEl>
                                          <p:spTgt spid="56833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68335"/>
                                        </p:tgtEl>
                                        <p:attrNameLst>
                                          <p:attrName>style.visibility</p:attrName>
                                        </p:attrNameLst>
                                      </p:cBhvr>
                                      <p:to>
                                        <p:strVal val="visible"/>
                                      </p:to>
                                    </p:set>
                                    <p:animEffect transition="in" filter="blinds(horizontal)">
                                      <p:cBhvr>
                                        <p:cTn id="27" dur="500"/>
                                        <p:tgtEl>
                                          <p:spTgt spid="56833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68336"/>
                                        </p:tgtEl>
                                        <p:attrNameLst>
                                          <p:attrName>style.visibility</p:attrName>
                                        </p:attrNameLst>
                                      </p:cBhvr>
                                      <p:to>
                                        <p:strVal val="visible"/>
                                      </p:to>
                                    </p:set>
                                    <p:animEffect transition="in" filter="blinds(horizontal)">
                                      <p:cBhvr>
                                        <p:cTn id="32" dur="500"/>
                                        <p:tgtEl>
                                          <p:spTgt spid="56833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68328"/>
                                        </p:tgtEl>
                                        <p:attrNameLst>
                                          <p:attrName>style.visibility</p:attrName>
                                        </p:attrNameLst>
                                      </p:cBhvr>
                                      <p:to>
                                        <p:strVal val="visible"/>
                                      </p:to>
                                    </p:set>
                                    <p:animEffect transition="in" filter="blinds(horizontal)">
                                      <p:cBhvr>
                                        <p:cTn id="37" dur="500"/>
                                        <p:tgtEl>
                                          <p:spTgt spid="56832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568329"/>
                                        </p:tgtEl>
                                        <p:attrNameLst>
                                          <p:attrName>style.visibility</p:attrName>
                                        </p:attrNameLst>
                                      </p:cBhvr>
                                      <p:to>
                                        <p:strVal val="visible"/>
                                      </p:to>
                                    </p:set>
                                    <p:animEffect transition="in" filter="blinds(horizontal)">
                                      <p:cBhvr>
                                        <p:cTn id="42" dur="500"/>
                                        <p:tgtEl>
                                          <p:spTgt spid="56832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568330"/>
                                        </p:tgtEl>
                                        <p:attrNameLst>
                                          <p:attrName>style.visibility</p:attrName>
                                        </p:attrNameLst>
                                      </p:cBhvr>
                                      <p:to>
                                        <p:strVal val="visible"/>
                                      </p:to>
                                    </p:set>
                                    <p:animEffect transition="in" filter="blinds(horizontal)">
                                      <p:cBhvr>
                                        <p:cTn id="47" dur="500"/>
                                        <p:tgtEl>
                                          <p:spTgt spid="56833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568331"/>
                                        </p:tgtEl>
                                        <p:attrNameLst>
                                          <p:attrName>style.visibility</p:attrName>
                                        </p:attrNameLst>
                                      </p:cBhvr>
                                      <p:to>
                                        <p:strVal val="visible"/>
                                      </p:to>
                                    </p:set>
                                    <p:animEffect transition="in" filter="blinds(horizontal)">
                                      <p:cBhvr>
                                        <p:cTn id="52" dur="500"/>
                                        <p:tgtEl>
                                          <p:spTgt spid="56833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568324"/>
                                        </p:tgtEl>
                                        <p:attrNameLst>
                                          <p:attrName>style.visibility</p:attrName>
                                        </p:attrNameLst>
                                      </p:cBhvr>
                                      <p:to>
                                        <p:strVal val="visible"/>
                                      </p:to>
                                    </p:set>
                                    <p:animEffect transition="in" filter="blinds(horizontal)">
                                      <p:cBhvr>
                                        <p:cTn id="57" dur="500"/>
                                        <p:tgtEl>
                                          <p:spTgt spid="568324"/>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568325"/>
                                        </p:tgtEl>
                                        <p:attrNameLst>
                                          <p:attrName>style.visibility</p:attrName>
                                        </p:attrNameLst>
                                      </p:cBhvr>
                                      <p:to>
                                        <p:strVal val="visible"/>
                                      </p:to>
                                    </p:set>
                                    <p:animEffect transition="in" filter="blinds(horizontal)">
                                      <p:cBhvr>
                                        <p:cTn id="62" dur="500"/>
                                        <p:tgtEl>
                                          <p:spTgt spid="568325"/>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568326"/>
                                        </p:tgtEl>
                                        <p:attrNameLst>
                                          <p:attrName>style.visibility</p:attrName>
                                        </p:attrNameLst>
                                      </p:cBhvr>
                                      <p:to>
                                        <p:strVal val="visible"/>
                                      </p:to>
                                    </p:set>
                                    <p:animEffect transition="in" filter="blinds(horizontal)">
                                      <p:cBhvr>
                                        <p:cTn id="67" dur="500"/>
                                        <p:tgtEl>
                                          <p:spTgt spid="568326"/>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568327"/>
                                        </p:tgtEl>
                                        <p:attrNameLst>
                                          <p:attrName>style.visibility</p:attrName>
                                        </p:attrNameLst>
                                      </p:cBhvr>
                                      <p:to>
                                        <p:strVal val="visible"/>
                                      </p:to>
                                    </p:set>
                                    <p:animEffect transition="in" filter="blinds(horizontal)">
                                      <p:cBhvr>
                                        <p:cTn id="72" dur="500"/>
                                        <p:tgtEl>
                                          <p:spTgt spid="568327"/>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3" presetClass="entr" presetSubtype="10" fill="hold" nodeType="clickEffect">
                                  <p:stCondLst>
                                    <p:cond delay="0"/>
                                  </p:stCondLst>
                                  <p:childTnLst>
                                    <p:set>
                                      <p:cBhvr>
                                        <p:cTn id="76" dur="1" fill="hold">
                                          <p:stCondLst>
                                            <p:cond delay="0"/>
                                          </p:stCondLst>
                                        </p:cTn>
                                        <p:tgtEl>
                                          <p:spTgt spid="568338"/>
                                        </p:tgtEl>
                                        <p:attrNameLst>
                                          <p:attrName>style.visibility</p:attrName>
                                        </p:attrNameLst>
                                      </p:cBhvr>
                                      <p:to>
                                        <p:strVal val="visible"/>
                                      </p:to>
                                    </p:set>
                                    <p:animEffect transition="in" filter="blinds(horizontal)">
                                      <p:cBhvr>
                                        <p:cTn id="77" dur="500"/>
                                        <p:tgtEl>
                                          <p:spTgt spid="568338"/>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568343"/>
                                        </p:tgtEl>
                                        <p:attrNameLst>
                                          <p:attrName>style.visibility</p:attrName>
                                        </p:attrNameLst>
                                      </p:cBhvr>
                                      <p:to>
                                        <p:strVal val="visible"/>
                                      </p:to>
                                    </p:set>
                                    <p:animEffect transition="in" filter="blinds(horizontal)">
                                      <p:cBhvr>
                                        <p:cTn id="82" dur="500"/>
                                        <p:tgtEl>
                                          <p:spTgt spid="568343"/>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568344"/>
                                        </p:tgtEl>
                                        <p:attrNameLst>
                                          <p:attrName>style.visibility</p:attrName>
                                        </p:attrNameLst>
                                      </p:cBhvr>
                                      <p:to>
                                        <p:strVal val="visible"/>
                                      </p:to>
                                    </p:set>
                                    <p:animEffect transition="in" filter="blinds(horizontal)">
                                      <p:cBhvr>
                                        <p:cTn id="87" dur="500"/>
                                        <p:tgtEl>
                                          <p:spTgt spid="568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8324" grpId="0" animBg="1"/>
      <p:bldP spid="568325" grpId="0" animBg="1"/>
      <p:bldP spid="568326" grpId="0" animBg="1"/>
      <p:bldP spid="568327" grpId="0" animBg="1"/>
      <p:bldP spid="568328" grpId="0" animBg="1"/>
      <p:bldP spid="568329" grpId="0" animBg="1"/>
      <p:bldP spid="568330" grpId="0" animBg="1"/>
      <p:bldP spid="568331" grpId="0" animBg="1"/>
      <p:bldP spid="568332" grpId="0" animBg="1"/>
      <p:bldP spid="568333" grpId="0" animBg="1"/>
      <p:bldP spid="568334" grpId="0" animBg="1"/>
      <p:bldP spid="568335" grpId="0" animBg="1"/>
      <p:bldP spid="568336" grpId="0" animBg="1"/>
      <p:bldP spid="568337" grpId="0" animBg="1"/>
      <p:bldP spid="568343" grpId="0"/>
      <p:bldP spid="56834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457200" y="53975"/>
            <a:ext cx="8229600" cy="561975"/>
          </a:xfrm>
        </p:spPr>
        <p:txBody>
          <a:bodyPr/>
          <a:lstStyle/>
          <a:p>
            <a:r>
              <a:rPr lang="zh-CN" altLang="en-US" sz="3600"/>
              <a:t>早期计算机系统的层次</a:t>
            </a:r>
          </a:p>
        </p:txBody>
      </p:sp>
      <p:sp>
        <p:nvSpPr>
          <p:cNvPr id="576515" name="Rectangle 3"/>
          <p:cNvSpPr>
            <a:spLocks noGrp="1" noChangeArrowheads="1"/>
          </p:cNvSpPr>
          <p:nvPr>
            <p:ph type="body" idx="1"/>
          </p:nvPr>
        </p:nvSpPr>
        <p:spPr>
          <a:xfrm>
            <a:off x="476250" y="1042988"/>
            <a:ext cx="5634038" cy="5591175"/>
          </a:xfrm>
        </p:spPr>
        <p:txBody>
          <a:bodyPr/>
          <a:lstStyle/>
          <a:p>
            <a:r>
              <a:rPr lang="zh-CN" altLang="en-US" sz="2400">
                <a:latin typeface="微软雅黑" panose="020B0503020204020204" pitchFamily="34" charset="-122"/>
                <a:ea typeface="微软雅黑" panose="020B0503020204020204" pitchFamily="34" charset="-122"/>
              </a:rPr>
              <a:t>最早的计算机用机器语言编程</a:t>
            </a:r>
          </a:p>
          <a:p>
            <a:pPr>
              <a:buFontTx/>
              <a:buNone/>
            </a:pPr>
            <a:r>
              <a:rPr lang="zh-CN" altLang="en-US" sz="2400">
                <a:latin typeface="微软雅黑" panose="020B0503020204020204" pitchFamily="34" charset="-122"/>
                <a:ea typeface="微软雅黑" panose="020B0503020204020204" pitchFamily="34" charset="-122"/>
              </a:rPr>
              <a:t>  </a:t>
            </a:r>
            <a:r>
              <a:rPr lang="zh-CN" altLang="en-US" sz="2400">
                <a:solidFill>
                  <a:srgbClr val="CC3300"/>
                </a:solidFill>
                <a:latin typeface="微软雅黑" panose="020B0503020204020204" pitchFamily="34" charset="-122"/>
                <a:ea typeface="微软雅黑" panose="020B0503020204020204" pitchFamily="34" charset="-122"/>
              </a:rPr>
              <a:t>机器语言称为第一代程序设计语言（</a:t>
            </a:r>
            <a:r>
              <a:rPr lang="en-US" altLang="zh-CN" sz="2400">
                <a:solidFill>
                  <a:srgbClr val="CC3300"/>
                </a:solidFill>
                <a:latin typeface="微软雅黑" panose="020B0503020204020204" pitchFamily="34" charset="-122"/>
                <a:ea typeface="微软雅黑" panose="020B0503020204020204" pitchFamily="34" charset="-122"/>
              </a:rPr>
              <a:t>First generation programming language </a:t>
            </a:r>
            <a:r>
              <a:rPr lang="zh-CN" altLang="en-US" sz="2400">
                <a:solidFill>
                  <a:srgbClr val="CC3300"/>
                </a:solidFill>
                <a:latin typeface="微软雅黑" panose="020B0503020204020204" pitchFamily="34" charset="-122"/>
                <a:ea typeface="微软雅黑" panose="020B0503020204020204" pitchFamily="34" charset="-122"/>
              </a:rPr>
              <a:t>，</a:t>
            </a:r>
            <a:r>
              <a:rPr lang="en-US" altLang="zh-CN" sz="2400">
                <a:solidFill>
                  <a:srgbClr val="CC3300"/>
                </a:solidFill>
                <a:latin typeface="微软雅黑" panose="020B0503020204020204" pitchFamily="34" charset="-122"/>
                <a:ea typeface="微软雅黑" panose="020B0503020204020204" pitchFamily="34" charset="-122"/>
              </a:rPr>
              <a:t>1GL </a:t>
            </a:r>
            <a:r>
              <a:rPr lang="zh-CN" altLang="en-US" sz="2400">
                <a:solidFill>
                  <a:srgbClr val="CC3300"/>
                </a:solidFill>
                <a:latin typeface="微软雅黑" panose="020B0503020204020204" pitchFamily="34" charset="-122"/>
                <a:ea typeface="微软雅黑" panose="020B0503020204020204" pitchFamily="34" charset="-122"/>
              </a:rPr>
              <a:t>）</a:t>
            </a:r>
          </a:p>
          <a:p>
            <a:pPr>
              <a:buFontTx/>
              <a:buNone/>
            </a:pPr>
            <a:endParaRPr lang="zh-CN" altLang="en-US" sz="2400">
              <a:solidFill>
                <a:srgbClr val="CC3300"/>
              </a:solidFill>
              <a:latin typeface="微软雅黑" panose="020B0503020204020204" pitchFamily="34" charset="-122"/>
              <a:ea typeface="微软雅黑" panose="020B0503020204020204" pitchFamily="34" charset="-122"/>
            </a:endParaRPr>
          </a:p>
          <a:p>
            <a:r>
              <a:rPr lang="zh-CN" altLang="en-US" sz="2400">
                <a:latin typeface="微软雅黑" panose="020B0503020204020204" pitchFamily="34" charset="-122"/>
                <a:ea typeface="微软雅黑" panose="020B0503020204020204" pitchFamily="34" charset="-122"/>
              </a:rPr>
              <a:t>后来用汇编语言编程</a:t>
            </a:r>
          </a:p>
          <a:p>
            <a:pPr>
              <a:buFontTx/>
              <a:buNone/>
            </a:pPr>
            <a:r>
              <a:rPr lang="zh-CN" altLang="en-US" sz="2400">
                <a:latin typeface="微软雅黑" panose="020B0503020204020204" pitchFamily="34" charset="-122"/>
                <a:ea typeface="微软雅黑" panose="020B0503020204020204" pitchFamily="34" charset="-122"/>
              </a:rPr>
              <a:t>  </a:t>
            </a:r>
            <a:r>
              <a:rPr lang="zh-CN" altLang="en-US" sz="2400">
                <a:solidFill>
                  <a:srgbClr val="CC3300"/>
                </a:solidFill>
                <a:latin typeface="微软雅黑" panose="020B0503020204020204" pitchFamily="34" charset="-122"/>
                <a:ea typeface="微软雅黑" panose="020B0503020204020204" pitchFamily="34" charset="-122"/>
              </a:rPr>
              <a:t>汇编语言称为第二代程序设计语言（</a:t>
            </a:r>
            <a:r>
              <a:rPr lang="en-US" altLang="zh-CN" sz="2400">
                <a:solidFill>
                  <a:srgbClr val="CC3300"/>
                </a:solidFill>
                <a:latin typeface="微软雅黑" panose="020B0503020204020204" pitchFamily="34" charset="-122"/>
                <a:ea typeface="微软雅黑" panose="020B0503020204020204" pitchFamily="34" charset="-122"/>
              </a:rPr>
              <a:t>Second generation programming language </a:t>
            </a:r>
            <a:r>
              <a:rPr lang="zh-CN" altLang="en-US" sz="2400">
                <a:solidFill>
                  <a:srgbClr val="CC3300"/>
                </a:solidFill>
                <a:latin typeface="微软雅黑" panose="020B0503020204020204" pitchFamily="34" charset="-122"/>
                <a:ea typeface="微软雅黑" panose="020B0503020204020204" pitchFamily="34" charset="-122"/>
              </a:rPr>
              <a:t>，</a:t>
            </a:r>
            <a:r>
              <a:rPr lang="en-US" altLang="zh-CN" sz="2400">
                <a:solidFill>
                  <a:srgbClr val="CC3300"/>
                </a:solidFill>
                <a:latin typeface="微软雅黑" panose="020B0503020204020204" pitchFamily="34" charset="-122"/>
                <a:ea typeface="微软雅黑" panose="020B0503020204020204" pitchFamily="34" charset="-122"/>
              </a:rPr>
              <a:t>2GL </a:t>
            </a:r>
            <a:r>
              <a:rPr lang="zh-CN" altLang="en-US" sz="2400">
                <a:solidFill>
                  <a:srgbClr val="CC3300"/>
                </a:solidFill>
                <a:latin typeface="微软雅黑" panose="020B0503020204020204" pitchFamily="34" charset="-122"/>
                <a:ea typeface="微软雅黑" panose="020B0503020204020204" pitchFamily="34" charset="-122"/>
              </a:rPr>
              <a:t>）</a:t>
            </a:r>
          </a:p>
          <a:p>
            <a:pPr>
              <a:buFontTx/>
              <a:buNone/>
            </a:pPr>
            <a:endParaRPr lang="zh-CN" altLang="en-US" sz="2400">
              <a:latin typeface="微软雅黑" panose="020B0503020204020204" pitchFamily="34" charset="-122"/>
              <a:ea typeface="微软雅黑" panose="020B0503020204020204" pitchFamily="34" charset="-122"/>
            </a:endParaRPr>
          </a:p>
        </p:txBody>
      </p:sp>
      <p:grpSp>
        <p:nvGrpSpPr>
          <p:cNvPr id="576516" name="Group 4"/>
          <p:cNvGrpSpPr>
            <a:grpSpLocks/>
          </p:cNvGrpSpPr>
          <p:nvPr/>
        </p:nvGrpSpPr>
        <p:grpSpPr bwMode="auto">
          <a:xfrm>
            <a:off x="6365875" y="1133475"/>
            <a:ext cx="2398713" cy="1357313"/>
            <a:chOff x="4010" y="714"/>
            <a:chExt cx="1511" cy="855"/>
          </a:xfrm>
        </p:grpSpPr>
        <p:sp>
          <p:nvSpPr>
            <p:cNvPr id="80907" name="Text Box 5"/>
            <p:cNvSpPr txBox="1">
              <a:spLocks noChangeArrowheads="1"/>
            </p:cNvSpPr>
            <p:nvPr/>
          </p:nvSpPr>
          <p:spPr bwMode="auto">
            <a:xfrm>
              <a:off x="4014" y="714"/>
              <a:ext cx="1507" cy="260"/>
            </a:xfrm>
            <a:prstGeom prst="rect">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100" b="1">
                  <a:ea typeface="微软雅黑" panose="020B0503020204020204" pitchFamily="34" charset="-122"/>
                </a:rPr>
                <a:t>应用程序</a:t>
              </a:r>
            </a:p>
          </p:txBody>
        </p:sp>
        <p:sp>
          <p:nvSpPr>
            <p:cNvPr id="80908" name="Text Box 6"/>
            <p:cNvSpPr txBox="1">
              <a:spLocks noChangeArrowheads="1"/>
            </p:cNvSpPr>
            <p:nvPr/>
          </p:nvSpPr>
          <p:spPr bwMode="auto">
            <a:xfrm>
              <a:off x="4010" y="1009"/>
              <a:ext cx="1507" cy="26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100" b="1">
                  <a:ea typeface="微软雅黑" panose="020B0503020204020204" pitchFamily="34" charset="-122"/>
                </a:rPr>
                <a:t>指令集体系结构</a:t>
              </a:r>
            </a:p>
          </p:txBody>
        </p:sp>
        <p:sp>
          <p:nvSpPr>
            <p:cNvPr id="80909" name="Text Box 7"/>
            <p:cNvSpPr txBox="1">
              <a:spLocks noChangeArrowheads="1"/>
            </p:cNvSpPr>
            <p:nvPr/>
          </p:nvSpPr>
          <p:spPr bwMode="auto">
            <a:xfrm>
              <a:off x="4014" y="1309"/>
              <a:ext cx="1507" cy="260"/>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100" b="1">
                  <a:ea typeface="微软雅黑" panose="020B0503020204020204" pitchFamily="34" charset="-122"/>
                </a:rPr>
                <a:t>计算机硬件</a:t>
              </a:r>
            </a:p>
          </p:txBody>
        </p:sp>
      </p:grpSp>
      <p:grpSp>
        <p:nvGrpSpPr>
          <p:cNvPr id="576520" name="Group 8"/>
          <p:cNvGrpSpPr>
            <a:grpSpLocks/>
          </p:cNvGrpSpPr>
          <p:nvPr/>
        </p:nvGrpSpPr>
        <p:grpSpPr bwMode="auto">
          <a:xfrm>
            <a:off x="6372225" y="3608388"/>
            <a:ext cx="2430463" cy="2303462"/>
            <a:chOff x="4014" y="2273"/>
            <a:chExt cx="1531" cy="1451"/>
          </a:xfrm>
        </p:grpSpPr>
        <p:sp>
          <p:nvSpPr>
            <p:cNvPr id="80902" name="Text Box 9"/>
            <p:cNvSpPr txBox="1">
              <a:spLocks noChangeArrowheads="1"/>
            </p:cNvSpPr>
            <p:nvPr/>
          </p:nvSpPr>
          <p:spPr bwMode="auto">
            <a:xfrm>
              <a:off x="4038" y="2577"/>
              <a:ext cx="1507" cy="260"/>
            </a:xfrm>
            <a:prstGeom prst="rect">
              <a:avLst/>
            </a:prstGeom>
            <a:solidFill>
              <a:srgbClr val="CC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100" b="1" dirty="0">
                  <a:ea typeface="微软雅黑" panose="020B0503020204020204" pitchFamily="34" charset="-122"/>
                </a:rPr>
                <a:t> 汇编程序</a:t>
              </a:r>
            </a:p>
          </p:txBody>
        </p:sp>
        <p:sp>
          <p:nvSpPr>
            <p:cNvPr id="80903" name="Text Box 10"/>
            <p:cNvSpPr txBox="1">
              <a:spLocks noChangeArrowheads="1"/>
            </p:cNvSpPr>
            <p:nvPr/>
          </p:nvSpPr>
          <p:spPr bwMode="auto">
            <a:xfrm>
              <a:off x="4027" y="2874"/>
              <a:ext cx="1507" cy="260"/>
            </a:xfrm>
            <a:prstGeom prst="rect">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100" b="1">
                  <a:ea typeface="微软雅黑" panose="020B0503020204020204" pitchFamily="34" charset="-122"/>
                </a:rPr>
                <a:t>操作系统</a:t>
              </a:r>
            </a:p>
          </p:txBody>
        </p:sp>
        <p:sp>
          <p:nvSpPr>
            <p:cNvPr id="80904" name="Text Box 11"/>
            <p:cNvSpPr txBox="1">
              <a:spLocks noChangeArrowheads="1"/>
            </p:cNvSpPr>
            <p:nvPr/>
          </p:nvSpPr>
          <p:spPr bwMode="auto">
            <a:xfrm>
              <a:off x="4023" y="3169"/>
              <a:ext cx="1507" cy="26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100" b="1">
                  <a:ea typeface="微软雅黑" panose="020B0503020204020204" pitchFamily="34" charset="-122"/>
                </a:rPr>
                <a:t>指令集体系结构</a:t>
              </a:r>
            </a:p>
          </p:txBody>
        </p:sp>
        <p:sp>
          <p:nvSpPr>
            <p:cNvPr id="80905" name="Text Box 12"/>
            <p:cNvSpPr txBox="1">
              <a:spLocks noChangeArrowheads="1"/>
            </p:cNvSpPr>
            <p:nvPr/>
          </p:nvSpPr>
          <p:spPr bwMode="auto">
            <a:xfrm>
              <a:off x="4014" y="3464"/>
              <a:ext cx="1507" cy="260"/>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100" b="1">
                  <a:ea typeface="微软雅黑" panose="020B0503020204020204" pitchFamily="34" charset="-122"/>
                </a:rPr>
                <a:t>计算机硬件</a:t>
              </a:r>
            </a:p>
          </p:txBody>
        </p:sp>
        <p:sp>
          <p:nvSpPr>
            <p:cNvPr id="80906" name="Text Box 13"/>
            <p:cNvSpPr txBox="1">
              <a:spLocks noChangeArrowheads="1"/>
            </p:cNvSpPr>
            <p:nvPr/>
          </p:nvSpPr>
          <p:spPr bwMode="auto">
            <a:xfrm>
              <a:off x="4038" y="2273"/>
              <a:ext cx="1507" cy="260"/>
            </a:xfrm>
            <a:prstGeom prst="rect">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100" b="1">
                  <a:ea typeface="微软雅黑" panose="020B0503020204020204" pitchFamily="34" charset="-122"/>
                </a:rPr>
                <a:t>应用程序</a:t>
              </a:r>
            </a:p>
          </p:txBody>
        </p:sp>
      </p:grpSp>
      <p:sp>
        <p:nvSpPr>
          <p:cNvPr id="2" name="灯片编号占位符 1"/>
          <p:cNvSpPr>
            <a:spLocks noGrp="1"/>
          </p:cNvSpPr>
          <p:nvPr>
            <p:ph type="sldNum" sz="quarter" idx="4"/>
          </p:nvPr>
        </p:nvSpPr>
        <p:spPr/>
        <p:txBody>
          <a:bodyPr/>
          <a:lstStyle/>
          <a:p>
            <a:fld id="{B889F279-0C5D-4FA7-8CEA-9D3E73AA67A1}" type="slidenum">
              <a:rPr lang="zh-CN" altLang="en-US" smtClean="0"/>
              <a:pPr/>
              <a:t>43</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76515">
                                            <p:txEl>
                                              <p:pRg st="0" end="0"/>
                                            </p:txEl>
                                          </p:spTgt>
                                        </p:tgtEl>
                                        <p:attrNameLst>
                                          <p:attrName>style.visibility</p:attrName>
                                        </p:attrNameLst>
                                      </p:cBhvr>
                                      <p:to>
                                        <p:strVal val="visible"/>
                                      </p:to>
                                    </p:set>
                                    <p:animEffect transition="in" filter="blinds(horizontal)">
                                      <p:cBhvr>
                                        <p:cTn id="7" dur="500"/>
                                        <p:tgtEl>
                                          <p:spTgt spid="57651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76515">
                                            <p:txEl>
                                              <p:pRg st="1" end="1"/>
                                            </p:txEl>
                                          </p:spTgt>
                                        </p:tgtEl>
                                        <p:attrNameLst>
                                          <p:attrName>style.visibility</p:attrName>
                                        </p:attrNameLst>
                                      </p:cBhvr>
                                      <p:to>
                                        <p:strVal val="visible"/>
                                      </p:to>
                                    </p:set>
                                    <p:animEffect transition="in" filter="blinds(horizontal)">
                                      <p:cBhvr>
                                        <p:cTn id="10" dur="500"/>
                                        <p:tgtEl>
                                          <p:spTgt spid="576515">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576516"/>
                                        </p:tgtEl>
                                        <p:attrNameLst>
                                          <p:attrName>style.visibility</p:attrName>
                                        </p:attrNameLst>
                                      </p:cBhvr>
                                      <p:to>
                                        <p:strVal val="visible"/>
                                      </p:to>
                                    </p:set>
                                    <p:animEffect transition="in" filter="blinds(horizontal)">
                                      <p:cBhvr>
                                        <p:cTn id="15" dur="500"/>
                                        <p:tgtEl>
                                          <p:spTgt spid="57651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576515">
                                            <p:txEl>
                                              <p:pRg st="3" end="3"/>
                                            </p:txEl>
                                          </p:spTgt>
                                        </p:tgtEl>
                                        <p:attrNameLst>
                                          <p:attrName>style.visibility</p:attrName>
                                        </p:attrNameLst>
                                      </p:cBhvr>
                                      <p:to>
                                        <p:strVal val="visible"/>
                                      </p:to>
                                    </p:set>
                                    <p:animEffect transition="in" filter="blinds(horizontal)">
                                      <p:cBhvr>
                                        <p:cTn id="20" dur="500"/>
                                        <p:tgtEl>
                                          <p:spTgt spid="576515">
                                            <p:txEl>
                                              <p:pRg st="3" end="3"/>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576515">
                                            <p:txEl>
                                              <p:pRg st="4" end="4"/>
                                            </p:txEl>
                                          </p:spTgt>
                                        </p:tgtEl>
                                        <p:attrNameLst>
                                          <p:attrName>style.visibility</p:attrName>
                                        </p:attrNameLst>
                                      </p:cBhvr>
                                      <p:to>
                                        <p:strVal val="visible"/>
                                      </p:to>
                                    </p:set>
                                    <p:animEffect transition="in" filter="blinds(horizontal)">
                                      <p:cBhvr>
                                        <p:cTn id="23" dur="500"/>
                                        <p:tgtEl>
                                          <p:spTgt spid="576515">
                                            <p:txEl>
                                              <p:pRg st="4" end="4"/>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576520"/>
                                        </p:tgtEl>
                                        <p:attrNameLst>
                                          <p:attrName>style.visibility</p:attrName>
                                        </p:attrNameLst>
                                      </p:cBhvr>
                                      <p:to>
                                        <p:strVal val="visible"/>
                                      </p:to>
                                    </p:set>
                                    <p:animEffect transition="in" filter="blinds(horizontal)">
                                      <p:cBhvr>
                                        <p:cTn id="28" dur="500"/>
                                        <p:tgtEl>
                                          <p:spTgt spid="5765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457200" y="53975"/>
            <a:ext cx="8229600" cy="561975"/>
          </a:xfrm>
        </p:spPr>
        <p:txBody>
          <a:bodyPr/>
          <a:lstStyle/>
          <a:p>
            <a:r>
              <a:rPr lang="zh-CN" altLang="en-US" sz="3600"/>
              <a:t>现代（传统）计算机系统的层次</a:t>
            </a:r>
          </a:p>
        </p:txBody>
      </p:sp>
      <p:sp>
        <p:nvSpPr>
          <p:cNvPr id="577539" name="Rectangle 3"/>
          <p:cNvSpPr>
            <a:spLocks noGrp="1" noChangeArrowheads="1"/>
          </p:cNvSpPr>
          <p:nvPr>
            <p:ph type="body" idx="1"/>
          </p:nvPr>
        </p:nvSpPr>
        <p:spPr>
          <a:xfrm>
            <a:off x="161925" y="1042988"/>
            <a:ext cx="5400675" cy="3806825"/>
          </a:xfrm>
        </p:spPr>
        <p:txBody>
          <a:bodyPr/>
          <a:lstStyle/>
          <a:p>
            <a:r>
              <a:rPr lang="zh-CN" altLang="en-US" sz="2400">
                <a:latin typeface="微软雅黑" panose="020B0503020204020204" pitchFamily="34" charset="-122"/>
                <a:ea typeface="微软雅黑" panose="020B0503020204020204" pitchFamily="34" charset="-122"/>
              </a:rPr>
              <a:t>现代计算机用高级语言编程</a:t>
            </a:r>
          </a:p>
          <a:p>
            <a:pPr>
              <a:buFontTx/>
              <a:buNone/>
            </a:pPr>
            <a:r>
              <a:rPr lang="zh-CN" altLang="en-US">
                <a:solidFill>
                  <a:srgbClr val="CC3300"/>
                </a:solidFill>
                <a:latin typeface="微软雅黑" panose="020B0503020204020204" pitchFamily="34" charset="-122"/>
                <a:ea typeface="微软雅黑" panose="020B0503020204020204" pitchFamily="34" charset="-122"/>
              </a:rPr>
              <a:t>    </a:t>
            </a:r>
            <a:r>
              <a:rPr lang="zh-CN" altLang="en-US" sz="2200">
                <a:solidFill>
                  <a:srgbClr val="CC3300"/>
                </a:solidFill>
                <a:latin typeface="微软雅黑" panose="020B0503020204020204" pitchFamily="34" charset="-122"/>
                <a:ea typeface="微软雅黑" panose="020B0503020204020204" pitchFamily="34" charset="-122"/>
              </a:rPr>
              <a:t>第三代程序设计语言（</a:t>
            </a:r>
            <a:r>
              <a:rPr lang="en-US" altLang="zh-CN" sz="2200">
                <a:solidFill>
                  <a:srgbClr val="CC3300"/>
                </a:solidFill>
                <a:latin typeface="微软雅黑" panose="020B0503020204020204" pitchFamily="34" charset="-122"/>
                <a:ea typeface="微软雅黑" panose="020B0503020204020204" pitchFamily="34" charset="-122"/>
              </a:rPr>
              <a:t>3GL</a:t>
            </a:r>
            <a:r>
              <a:rPr lang="zh-CN" altLang="en-US" sz="2200">
                <a:solidFill>
                  <a:srgbClr val="CC3300"/>
                </a:solidFill>
                <a:latin typeface="微软雅黑" panose="020B0503020204020204" pitchFamily="34" charset="-122"/>
                <a:ea typeface="微软雅黑" panose="020B0503020204020204" pitchFamily="34" charset="-122"/>
              </a:rPr>
              <a:t>）为过程式语言，编码时需要描述实现过程，即</a:t>
            </a:r>
            <a:r>
              <a:rPr lang="zh-CN" altLang="en-US" sz="2200">
                <a:solidFill>
                  <a:srgbClr val="FF0000"/>
                </a:solidFill>
                <a:latin typeface="微软雅黑" panose="020B0503020204020204" pitchFamily="34" charset="-122"/>
                <a:ea typeface="微软雅黑" panose="020B0503020204020204" pitchFamily="34" charset="-122"/>
              </a:rPr>
              <a:t>“如何做”</a:t>
            </a:r>
            <a:r>
              <a:rPr lang="zh-CN" altLang="en-US" sz="2200">
                <a:solidFill>
                  <a:srgbClr val="CC3300"/>
                </a:solidFill>
                <a:latin typeface="微软雅黑" panose="020B0503020204020204" pitchFamily="34" charset="-122"/>
                <a:ea typeface="微软雅黑" panose="020B0503020204020204" pitchFamily="34" charset="-122"/>
              </a:rPr>
              <a:t>。</a:t>
            </a:r>
          </a:p>
          <a:p>
            <a:pPr>
              <a:buFontTx/>
              <a:buNone/>
            </a:pPr>
            <a:r>
              <a:rPr lang="zh-CN" altLang="en-US" sz="2200">
                <a:solidFill>
                  <a:srgbClr val="CC3300"/>
                </a:solidFill>
                <a:latin typeface="微软雅黑" panose="020B0503020204020204" pitchFamily="34" charset="-122"/>
                <a:ea typeface="微软雅黑" panose="020B0503020204020204" pitchFamily="34" charset="-122"/>
              </a:rPr>
              <a:t>    第四代程序设计语言（</a:t>
            </a:r>
            <a:r>
              <a:rPr lang="en-US" altLang="zh-CN" sz="2200">
                <a:solidFill>
                  <a:srgbClr val="CC3300"/>
                </a:solidFill>
                <a:latin typeface="微软雅黑" panose="020B0503020204020204" pitchFamily="34" charset="-122"/>
                <a:ea typeface="微软雅黑" panose="020B0503020204020204" pitchFamily="34" charset="-122"/>
              </a:rPr>
              <a:t>4GL</a:t>
            </a:r>
            <a:r>
              <a:rPr lang="zh-CN" altLang="en-US" sz="2200">
                <a:solidFill>
                  <a:srgbClr val="CC3300"/>
                </a:solidFill>
                <a:latin typeface="微软雅黑" panose="020B0503020204020204" pitchFamily="34" charset="-122"/>
                <a:ea typeface="微软雅黑" panose="020B0503020204020204" pitchFamily="34" charset="-122"/>
              </a:rPr>
              <a:t>）</a:t>
            </a:r>
            <a:r>
              <a:rPr lang="en-US" altLang="zh-CN" sz="2200">
                <a:solidFill>
                  <a:srgbClr val="CC3300"/>
                </a:solidFill>
                <a:latin typeface="微软雅黑" panose="020B0503020204020204" pitchFamily="34" charset="-122"/>
                <a:ea typeface="微软雅黑" panose="020B0503020204020204" pitchFamily="34" charset="-122"/>
              </a:rPr>
              <a:t> </a:t>
            </a:r>
            <a:r>
              <a:rPr lang="zh-CN" altLang="en-US" sz="2200">
                <a:solidFill>
                  <a:srgbClr val="CC3300"/>
                </a:solidFill>
                <a:latin typeface="微软雅黑" panose="020B0503020204020204" pitchFamily="34" charset="-122"/>
                <a:ea typeface="微软雅黑" panose="020B0503020204020204" pitchFamily="34" charset="-122"/>
              </a:rPr>
              <a:t>为非过程化语言，编码时只需说明</a:t>
            </a:r>
            <a:r>
              <a:rPr lang="zh-CN" altLang="en-US" sz="2200">
                <a:solidFill>
                  <a:srgbClr val="FF0000"/>
                </a:solidFill>
                <a:latin typeface="微软雅黑" panose="020B0503020204020204" pitchFamily="34" charset="-122"/>
                <a:ea typeface="微软雅黑" panose="020B0503020204020204" pitchFamily="34" charset="-122"/>
              </a:rPr>
              <a:t>“做什么”</a:t>
            </a:r>
            <a:r>
              <a:rPr lang="zh-CN" altLang="en-US" sz="2200">
                <a:solidFill>
                  <a:srgbClr val="CC3300"/>
                </a:solidFill>
                <a:latin typeface="微软雅黑" panose="020B0503020204020204" pitchFamily="34" charset="-122"/>
                <a:ea typeface="微软雅黑" panose="020B0503020204020204" pitchFamily="34" charset="-122"/>
              </a:rPr>
              <a:t>，不需要描述具体的算法实现细节。</a:t>
            </a:r>
          </a:p>
          <a:p>
            <a:pPr>
              <a:buFontTx/>
              <a:buNone/>
            </a:pPr>
            <a:endParaRPr lang="zh-CN" altLang="en-US" sz="2200">
              <a:latin typeface="微软雅黑" panose="020B0503020204020204" pitchFamily="34" charset="-122"/>
              <a:ea typeface="微软雅黑" panose="020B0503020204020204" pitchFamily="34" charset="-122"/>
            </a:endParaRPr>
          </a:p>
        </p:txBody>
      </p:sp>
      <p:grpSp>
        <p:nvGrpSpPr>
          <p:cNvPr id="577540" name="Group 4"/>
          <p:cNvGrpSpPr>
            <a:grpSpLocks/>
          </p:cNvGrpSpPr>
          <p:nvPr/>
        </p:nvGrpSpPr>
        <p:grpSpPr bwMode="auto">
          <a:xfrm>
            <a:off x="6283325" y="900113"/>
            <a:ext cx="2430463" cy="2303462"/>
            <a:chOff x="4014" y="2273"/>
            <a:chExt cx="1531" cy="1451"/>
          </a:xfrm>
        </p:grpSpPr>
        <p:sp>
          <p:nvSpPr>
            <p:cNvPr id="81927" name="Text Box 5"/>
            <p:cNvSpPr txBox="1">
              <a:spLocks noChangeArrowheads="1"/>
            </p:cNvSpPr>
            <p:nvPr/>
          </p:nvSpPr>
          <p:spPr bwMode="auto">
            <a:xfrm>
              <a:off x="4038" y="2577"/>
              <a:ext cx="1507" cy="260"/>
            </a:xfrm>
            <a:prstGeom prst="rect">
              <a:avLst/>
            </a:prstGeom>
            <a:solidFill>
              <a:srgbClr val="CC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100" b="1">
                  <a:ea typeface="微软雅黑" panose="020B0503020204020204" pitchFamily="34" charset="-122"/>
                </a:rPr>
                <a:t>语言处理系统</a:t>
              </a:r>
            </a:p>
          </p:txBody>
        </p:sp>
        <p:sp>
          <p:nvSpPr>
            <p:cNvPr id="81928" name="Text Box 6"/>
            <p:cNvSpPr txBox="1">
              <a:spLocks noChangeArrowheads="1"/>
            </p:cNvSpPr>
            <p:nvPr/>
          </p:nvSpPr>
          <p:spPr bwMode="auto">
            <a:xfrm>
              <a:off x="4027" y="2874"/>
              <a:ext cx="1507" cy="260"/>
            </a:xfrm>
            <a:prstGeom prst="rect">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100" b="1">
                  <a:ea typeface="微软雅黑" panose="020B0503020204020204" pitchFamily="34" charset="-122"/>
                </a:rPr>
                <a:t>操作系统</a:t>
              </a:r>
            </a:p>
          </p:txBody>
        </p:sp>
        <p:sp>
          <p:nvSpPr>
            <p:cNvPr id="81929" name="Text Box 7"/>
            <p:cNvSpPr txBox="1">
              <a:spLocks noChangeArrowheads="1"/>
            </p:cNvSpPr>
            <p:nvPr/>
          </p:nvSpPr>
          <p:spPr bwMode="auto">
            <a:xfrm>
              <a:off x="4023" y="3169"/>
              <a:ext cx="1507" cy="26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100" b="1">
                  <a:ea typeface="微软雅黑" panose="020B0503020204020204" pitchFamily="34" charset="-122"/>
                </a:rPr>
                <a:t>指令集体系结构</a:t>
              </a:r>
            </a:p>
          </p:txBody>
        </p:sp>
        <p:sp>
          <p:nvSpPr>
            <p:cNvPr id="81930" name="Text Box 8"/>
            <p:cNvSpPr txBox="1">
              <a:spLocks noChangeArrowheads="1"/>
            </p:cNvSpPr>
            <p:nvPr/>
          </p:nvSpPr>
          <p:spPr bwMode="auto">
            <a:xfrm>
              <a:off x="4014" y="3464"/>
              <a:ext cx="1507" cy="260"/>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100" b="1">
                  <a:ea typeface="微软雅黑" panose="020B0503020204020204" pitchFamily="34" charset="-122"/>
                </a:rPr>
                <a:t>计算机硬件</a:t>
              </a:r>
            </a:p>
          </p:txBody>
        </p:sp>
        <p:sp>
          <p:nvSpPr>
            <p:cNvPr id="81931" name="Text Box 9"/>
            <p:cNvSpPr txBox="1">
              <a:spLocks noChangeArrowheads="1"/>
            </p:cNvSpPr>
            <p:nvPr/>
          </p:nvSpPr>
          <p:spPr bwMode="auto">
            <a:xfrm>
              <a:off x="4038" y="2273"/>
              <a:ext cx="1507" cy="260"/>
            </a:xfrm>
            <a:prstGeom prst="rect">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100" b="1">
                  <a:ea typeface="微软雅黑" panose="020B0503020204020204" pitchFamily="34" charset="-122"/>
                </a:rPr>
                <a:t>应用程序</a:t>
              </a:r>
            </a:p>
          </p:txBody>
        </p:sp>
      </p:grpSp>
      <p:sp>
        <p:nvSpPr>
          <p:cNvPr id="577546" name="Text Box 10"/>
          <p:cNvSpPr txBox="1">
            <a:spLocks noChangeArrowheads="1"/>
          </p:cNvSpPr>
          <p:nvPr/>
        </p:nvSpPr>
        <p:spPr bwMode="auto">
          <a:xfrm>
            <a:off x="227013" y="4629150"/>
            <a:ext cx="5065712" cy="129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130000"/>
              </a:lnSpc>
              <a:spcBef>
                <a:spcPct val="50000"/>
              </a:spcBef>
            </a:pPr>
            <a:r>
              <a:rPr lang="zh-CN" altLang="en-US" sz="2000" b="1" dirty="0">
                <a:ea typeface="微软雅黑" panose="020B0503020204020204" pitchFamily="34" charset="-122"/>
              </a:rPr>
              <a:t>可以看出：语言的发展是一个不断</a:t>
            </a:r>
            <a:r>
              <a:rPr lang="zh-CN" altLang="en-US"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ea typeface="微软雅黑" panose="020B0503020204020204" pitchFamily="34" charset="-122"/>
              </a:rPr>
              <a:t>抽象</a:t>
            </a:r>
            <a:r>
              <a:rPr lang="zh-CN" altLang="en-US" sz="2000" b="1" dirty="0">
                <a:solidFill>
                  <a:srgbClr val="FF0000"/>
                </a:solidFill>
                <a:latin typeface="微软雅黑" panose="020B0503020204020204" pitchFamily="34" charset="-122"/>
                <a:ea typeface="微软雅黑" panose="020B0503020204020204" pitchFamily="34" charset="-122"/>
              </a:rPr>
              <a:t>”</a:t>
            </a:r>
            <a:r>
              <a:rPr lang="zh-CN" altLang="en-US" sz="2000" b="1" dirty="0">
                <a:ea typeface="微软雅黑" panose="020B0503020204020204" pitchFamily="34" charset="-122"/>
              </a:rPr>
              <a:t>的过程，因而，相应的计算机系统也不断有新的层次出现</a:t>
            </a:r>
          </a:p>
        </p:txBody>
      </p:sp>
      <p:sp>
        <p:nvSpPr>
          <p:cNvPr id="577547" name="Text Box 11"/>
          <p:cNvSpPr txBox="1">
            <a:spLocks noChangeArrowheads="1"/>
          </p:cNvSpPr>
          <p:nvPr/>
        </p:nvSpPr>
        <p:spPr bwMode="auto">
          <a:xfrm>
            <a:off x="5357813" y="3789363"/>
            <a:ext cx="3786186" cy="2292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200" b="1" dirty="0">
                <a:solidFill>
                  <a:srgbClr val="FF0000"/>
                </a:solidFill>
                <a:ea typeface="微软雅黑" panose="020B0503020204020204" pitchFamily="34" charset="-122"/>
              </a:rPr>
              <a:t>语言处理系统</a:t>
            </a:r>
            <a:r>
              <a:rPr lang="zh-CN" altLang="en-US" sz="2200" b="1" dirty="0">
                <a:ea typeface="微软雅黑" panose="020B0503020204020204" pitchFamily="34" charset="-122"/>
              </a:rPr>
              <a:t>包括：各种语言处理程序</a:t>
            </a:r>
            <a:r>
              <a:rPr lang="en-US" altLang="zh-CN" sz="2200" b="1" dirty="0">
                <a:solidFill>
                  <a:srgbClr val="009242"/>
                </a:solidFill>
                <a:ea typeface="微软雅黑" panose="020B0503020204020204" pitchFamily="34" charset="-122"/>
              </a:rPr>
              <a:t>(</a:t>
            </a:r>
            <a:r>
              <a:rPr lang="zh-CN" altLang="en-US" sz="2200" b="1" dirty="0">
                <a:solidFill>
                  <a:srgbClr val="009242"/>
                </a:solidFill>
                <a:ea typeface="微软雅黑" panose="020B0503020204020204" pitchFamily="34" charset="-122"/>
              </a:rPr>
              <a:t>如编译、汇编、链接</a:t>
            </a:r>
            <a:r>
              <a:rPr lang="en-US" altLang="zh-CN" sz="2200" b="1" dirty="0">
                <a:solidFill>
                  <a:srgbClr val="009242"/>
                </a:solidFill>
                <a:ea typeface="微软雅黑" panose="020B0503020204020204" pitchFamily="34" charset="-122"/>
              </a:rPr>
              <a:t>)</a:t>
            </a:r>
            <a:r>
              <a:rPr lang="zh-CN" altLang="en-US" sz="2200" b="1" dirty="0">
                <a:ea typeface="微软雅黑" panose="020B0503020204020204" pitchFamily="34" charset="-122"/>
              </a:rPr>
              <a:t>、运行时系统</a:t>
            </a:r>
            <a:r>
              <a:rPr lang="zh-CN" altLang="en-US" sz="2200" b="1" dirty="0">
                <a:solidFill>
                  <a:srgbClr val="009242"/>
                </a:solidFill>
                <a:ea typeface="微软雅黑" panose="020B0503020204020204" pitchFamily="34" charset="-122"/>
              </a:rPr>
              <a:t>（如库函数，调试、优化等功能）</a:t>
            </a:r>
          </a:p>
          <a:p>
            <a:pPr algn="ctr">
              <a:spcBef>
                <a:spcPct val="50000"/>
              </a:spcBef>
            </a:pPr>
            <a:r>
              <a:rPr lang="zh-CN" altLang="en-US" sz="2200" b="1" dirty="0">
                <a:solidFill>
                  <a:srgbClr val="FF0000"/>
                </a:solidFill>
                <a:ea typeface="微软雅黑" panose="020B0503020204020204" pitchFamily="34" charset="-122"/>
              </a:rPr>
              <a:t>操作系统</a:t>
            </a:r>
            <a:r>
              <a:rPr lang="zh-CN" altLang="en-US" sz="2200" b="1" dirty="0">
                <a:ea typeface="微软雅黑" panose="020B0503020204020204" pitchFamily="34" charset="-122"/>
              </a:rPr>
              <a:t>包括人机交互界面、提供服务功能的内核例程</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44</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77539">
                                            <p:txEl>
                                              <p:pRg st="0" end="0"/>
                                            </p:txEl>
                                          </p:spTgt>
                                        </p:tgtEl>
                                        <p:attrNameLst>
                                          <p:attrName>style.visibility</p:attrName>
                                        </p:attrNameLst>
                                      </p:cBhvr>
                                      <p:to>
                                        <p:strVal val="visible"/>
                                      </p:to>
                                    </p:set>
                                    <p:animEffect transition="in" filter="blinds(horizontal)">
                                      <p:cBhvr>
                                        <p:cTn id="7" dur="500"/>
                                        <p:tgtEl>
                                          <p:spTgt spid="5775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77539">
                                            <p:txEl>
                                              <p:pRg st="1" end="1"/>
                                            </p:txEl>
                                          </p:spTgt>
                                        </p:tgtEl>
                                        <p:attrNameLst>
                                          <p:attrName>style.visibility</p:attrName>
                                        </p:attrNameLst>
                                      </p:cBhvr>
                                      <p:to>
                                        <p:strVal val="visible"/>
                                      </p:to>
                                    </p:set>
                                    <p:animEffect transition="in" filter="blinds(horizontal)">
                                      <p:cBhvr>
                                        <p:cTn id="12" dur="500"/>
                                        <p:tgtEl>
                                          <p:spTgt spid="57753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77539">
                                            <p:txEl>
                                              <p:pRg st="2" end="2"/>
                                            </p:txEl>
                                          </p:spTgt>
                                        </p:tgtEl>
                                        <p:attrNameLst>
                                          <p:attrName>style.visibility</p:attrName>
                                        </p:attrNameLst>
                                      </p:cBhvr>
                                      <p:to>
                                        <p:strVal val="visible"/>
                                      </p:to>
                                    </p:set>
                                    <p:animEffect transition="in" filter="blinds(horizontal)">
                                      <p:cBhvr>
                                        <p:cTn id="17" dur="500"/>
                                        <p:tgtEl>
                                          <p:spTgt spid="57753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77540"/>
                                        </p:tgtEl>
                                        <p:attrNameLst>
                                          <p:attrName>style.visibility</p:attrName>
                                        </p:attrNameLst>
                                      </p:cBhvr>
                                      <p:to>
                                        <p:strVal val="visible"/>
                                      </p:to>
                                    </p:set>
                                    <p:animEffect transition="in" filter="blinds(horizontal)">
                                      <p:cBhvr>
                                        <p:cTn id="22" dur="500"/>
                                        <p:tgtEl>
                                          <p:spTgt spid="57754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77547">
                                            <p:txEl>
                                              <p:pRg st="0" end="0"/>
                                            </p:txEl>
                                          </p:spTgt>
                                        </p:tgtEl>
                                        <p:attrNameLst>
                                          <p:attrName>style.visibility</p:attrName>
                                        </p:attrNameLst>
                                      </p:cBhvr>
                                      <p:to>
                                        <p:strVal val="visible"/>
                                      </p:to>
                                    </p:set>
                                    <p:animEffect transition="in" filter="blinds(horizontal)">
                                      <p:cBhvr>
                                        <p:cTn id="27" dur="500"/>
                                        <p:tgtEl>
                                          <p:spTgt spid="577547">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77547">
                                            <p:txEl>
                                              <p:pRg st="1" end="1"/>
                                            </p:txEl>
                                          </p:spTgt>
                                        </p:tgtEl>
                                        <p:attrNameLst>
                                          <p:attrName>style.visibility</p:attrName>
                                        </p:attrNameLst>
                                      </p:cBhvr>
                                      <p:to>
                                        <p:strVal val="visible"/>
                                      </p:to>
                                    </p:set>
                                    <p:animEffect transition="in" filter="blinds(horizontal)">
                                      <p:cBhvr>
                                        <p:cTn id="32" dur="500"/>
                                        <p:tgtEl>
                                          <p:spTgt spid="577547">
                                            <p:txEl>
                                              <p:pRg st="1" end="1"/>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77546"/>
                                        </p:tgtEl>
                                        <p:attrNameLst>
                                          <p:attrName>style.visibility</p:attrName>
                                        </p:attrNameLst>
                                      </p:cBhvr>
                                      <p:to>
                                        <p:strVal val="visible"/>
                                      </p:to>
                                    </p:set>
                                    <p:animEffect transition="in" filter="blinds(horizontal)">
                                      <p:cBhvr>
                                        <p:cTn id="37" dur="500"/>
                                        <p:tgtEl>
                                          <p:spTgt spid="5775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754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457200" y="53975"/>
            <a:ext cx="8229600" cy="561975"/>
          </a:xfrm>
        </p:spPr>
        <p:txBody>
          <a:bodyPr/>
          <a:lstStyle/>
          <a:p>
            <a:r>
              <a:rPr lang="zh-CN" altLang="en-US" sz="3600"/>
              <a:t>计算机系统抽象层的转换</a:t>
            </a:r>
          </a:p>
        </p:txBody>
      </p:sp>
      <p:sp>
        <p:nvSpPr>
          <p:cNvPr id="578563" name="Rectangle 3"/>
          <p:cNvSpPr>
            <a:spLocks noGrp="1" noChangeArrowheads="1"/>
          </p:cNvSpPr>
          <p:nvPr>
            <p:ph type="body" idx="1"/>
          </p:nvPr>
        </p:nvSpPr>
        <p:spPr>
          <a:xfrm>
            <a:off x="296863" y="863600"/>
            <a:ext cx="2384425" cy="3614738"/>
          </a:xfrm>
        </p:spPr>
        <p:txBody>
          <a:bodyPr/>
          <a:lstStyle/>
          <a:p>
            <a:pPr>
              <a:spcBef>
                <a:spcPct val="15000"/>
              </a:spcBef>
              <a:buFontTx/>
              <a:buNone/>
            </a:pPr>
            <a:r>
              <a:rPr lang="zh-CN" altLang="en-US" sz="2200">
                <a:solidFill>
                  <a:srgbClr val="FF0000"/>
                </a:solidFill>
                <a:latin typeface="微软雅黑" panose="020B0503020204020204" pitchFamily="34" charset="-122"/>
                <a:ea typeface="微软雅黑" panose="020B0503020204020204" pitchFamily="34" charset="-122"/>
              </a:rPr>
              <a:t>程序执行结果</a:t>
            </a:r>
          </a:p>
          <a:p>
            <a:pPr>
              <a:spcBef>
                <a:spcPct val="15000"/>
              </a:spcBef>
              <a:buFontTx/>
              <a:buNone/>
            </a:pPr>
            <a:r>
              <a:rPr lang="zh-CN" altLang="en-US" sz="2200">
                <a:solidFill>
                  <a:srgbClr val="FF0000"/>
                </a:solidFill>
                <a:latin typeface="微软雅黑" panose="020B0503020204020204" pitchFamily="34" charset="-122"/>
                <a:ea typeface="微软雅黑" panose="020B0503020204020204" pitchFamily="34" charset="-122"/>
              </a:rPr>
              <a:t>    </a:t>
            </a:r>
            <a:r>
              <a:rPr lang="zh-CN" altLang="en-US" sz="2200">
                <a:latin typeface="微软雅黑" panose="020B0503020204020204" pitchFamily="34" charset="-122"/>
                <a:ea typeface="微软雅黑" panose="020B0503020204020204" pitchFamily="34" charset="-122"/>
              </a:rPr>
              <a:t>不仅取决于</a:t>
            </a:r>
          </a:p>
          <a:p>
            <a:pPr>
              <a:spcBef>
                <a:spcPct val="15000"/>
              </a:spcBef>
              <a:buFontTx/>
              <a:buNone/>
            </a:pPr>
            <a:r>
              <a:rPr lang="zh-CN" altLang="en-US" sz="2200">
                <a:solidFill>
                  <a:srgbClr val="008000"/>
                </a:solidFill>
                <a:latin typeface="微软雅黑" panose="020B0503020204020204" pitchFamily="34" charset="-122"/>
                <a:ea typeface="微软雅黑" panose="020B0503020204020204" pitchFamily="34" charset="-122"/>
              </a:rPr>
              <a:t>算法、程序编写</a:t>
            </a:r>
          </a:p>
          <a:p>
            <a:pPr>
              <a:spcBef>
                <a:spcPct val="15000"/>
              </a:spcBef>
              <a:buFontTx/>
              <a:buNone/>
            </a:pPr>
            <a:r>
              <a:rPr lang="zh-CN" altLang="en-US" sz="2200">
                <a:latin typeface="微软雅黑" panose="020B0503020204020204" pitchFamily="34" charset="-122"/>
                <a:ea typeface="微软雅黑" panose="020B0503020204020204" pitchFamily="34" charset="-122"/>
              </a:rPr>
              <a:t>    而且取决于</a:t>
            </a:r>
          </a:p>
          <a:p>
            <a:pPr>
              <a:spcBef>
                <a:spcPct val="15000"/>
              </a:spcBef>
              <a:buFontTx/>
              <a:buNone/>
            </a:pPr>
            <a:r>
              <a:rPr lang="zh-CN" altLang="en-US" sz="2200">
                <a:solidFill>
                  <a:srgbClr val="008000"/>
                </a:solidFill>
                <a:latin typeface="微软雅黑" panose="020B0503020204020204" pitchFamily="34" charset="-122"/>
                <a:ea typeface="微软雅黑" panose="020B0503020204020204" pitchFamily="34" charset="-122"/>
              </a:rPr>
              <a:t>语言处理系统</a:t>
            </a:r>
          </a:p>
          <a:p>
            <a:pPr>
              <a:spcBef>
                <a:spcPct val="15000"/>
              </a:spcBef>
              <a:buFontTx/>
              <a:buNone/>
            </a:pPr>
            <a:r>
              <a:rPr lang="zh-CN" altLang="en-US" sz="2200">
                <a:solidFill>
                  <a:srgbClr val="008000"/>
                </a:solidFill>
                <a:latin typeface="微软雅黑" panose="020B0503020204020204" pitchFamily="34" charset="-122"/>
                <a:ea typeface="微软雅黑" panose="020B0503020204020204" pitchFamily="34" charset="-122"/>
              </a:rPr>
              <a:t>操作系统</a:t>
            </a:r>
          </a:p>
          <a:p>
            <a:pPr>
              <a:spcBef>
                <a:spcPct val="15000"/>
              </a:spcBef>
              <a:buFontTx/>
              <a:buNone/>
            </a:pPr>
            <a:r>
              <a:rPr lang="en-US" altLang="zh-CN" sz="2200">
                <a:solidFill>
                  <a:srgbClr val="008000"/>
                </a:solidFill>
                <a:latin typeface="微软雅黑" panose="020B0503020204020204" pitchFamily="34" charset="-122"/>
                <a:ea typeface="微软雅黑" panose="020B0503020204020204" pitchFamily="34" charset="-122"/>
              </a:rPr>
              <a:t>ISA</a:t>
            </a:r>
          </a:p>
          <a:p>
            <a:pPr>
              <a:spcBef>
                <a:spcPct val="15000"/>
              </a:spcBef>
              <a:buFontTx/>
              <a:buNone/>
            </a:pPr>
            <a:r>
              <a:rPr lang="zh-CN" altLang="en-US" sz="2200">
                <a:solidFill>
                  <a:srgbClr val="008000"/>
                </a:solidFill>
                <a:latin typeface="微软雅黑" panose="020B0503020204020204" pitchFamily="34" charset="-122"/>
                <a:ea typeface="微软雅黑" panose="020B0503020204020204" pitchFamily="34" charset="-122"/>
              </a:rPr>
              <a:t>微体系结构</a:t>
            </a:r>
          </a:p>
          <a:p>
            <a:pPr>
              <a:lnSpc>
                <a:spcPct val="130000"/>
              </a:lnSpc>
              <a:spcBef>
                <a:spcPct val="30000"/>
              </a:spcBef>
              <a:buFontTx/>
              <a:buNone/>
            </a:pPr>
            <a:endParaRPr lang="en-US" altLang="zh-CN" sz="2200">
              <a:solidFill>
                <a:srgbClr val="008000"/>
              </a:solidFill>
              <a:latin typeface="微软雅黑" panose="020B0503020204020204" pitchFamily="34" charset="-122"/>
              <a:ea typeface="微软雅黑" panose="020B0503020204020204" pitchFamily="34" charset="-122"/>
            </a:endParaRPr>
          </a:p>
        </p:txBody>
      </p:sp>
      <p:sp>
        <p:nvSpPr>
          <p:cNvPr id="578564" name="Text Box 4"/>
          <p:cNvSpPr txBox="1">
            <a:spLocks noChangeArrowheads="1"/>
          </p:cNvSpPr>
          <p:nvPr/>
        </p:nvSpPr>
        <p:spPr bwMode="auto">
          <a:xfrm>
            <a:off x="161925" y="4238625"/>
            <a:ext cx="2295525"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200" b="1">
                <a:ea typeface="微软雅黑" panose="020B0503020204020204" pitchFamily="34" charset="-122"/>
              </a:rPr>
              <a:t>不同计算机课程处于不同层次</a:t>
            </a:r>
          </a:p>
          <a:p>
            <a:pPr algn="ctr">
              <a:spcBef>
                <a:spcPct val="50000"/>
              </a:spcBef>
            </a:pPr>
            <a:r>
              <a:rPr lang="zh-CN" altLang="en-US" sz="2200" b="1">
                <a:ea typeface="微软雅黑" panose="020B0503020204020204" pitchFamily="34" charset="-122"/>
              </a:rPr>
              <a:t>必须将各层次关联起来解决问题</a:t>
            </a:r>
          </a:p>
        </p:txBody>
      </p:sp>
      <p:grpSp>
        <p:nvGrpSpPr>
          <p:cNvPr id="82949" name="Group 5"/>
          <p:cNvGrpSpPr>
            <a:grpSpLocks/>
          </p:cNvGrpSpPr>
          <p:nvPr/>
        </p:nvGrpSpPr>
        <p:grpSpPr bwMode="auto">
          <a:xfrm>
            <a:off x="2636838" y="1493838"/>
            <a:ext cx="6256337" cy="4591050"/>
            <a:chOff x="1661" y="941"/>
            <a:chExt cx="3941" cy="3203"/>
          </a:xfrm>
        </p:grpSpPr>
        <p:pic>
          <p:nvPicPr>
            <p:cNvPr id="82952"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61" y="941"/>
              <a:ext cx="3941" cy="3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3" name="Rectangle 7"/>
            <p:cNvSpPr>
              <a:spLocks noChangeArrowheads="1"/>
            </p:cNvSpPr>
            <p:nvPr/>
          </p:nvSpPr>
          <p:spPr bwMode="auto">
            <a:xfrm>
              <a:off x="2030" y="1395"/>
              <a:ext cx="2494" cy="652"/>
            </a:xfrm>
            <a:prstGeom prst="rect">
              <a:avLst/>
            </a:prstGeom>
            <a:solidFill>
              <a:srgbClr val="339966">
                <a:alpha val="23921"/>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82954" name="Rectangle 8"/>
            <p:cNvSpPr>
              <a:spLocks noChangeArrowheads="1"/>
            </p:cNvSpPr>
            <p:nvPr/>
          </p:nvSpPr>
          <p:spPr bwMode="auto">
            <a:xfrm>
              <a:off x="2030" y="2755"/>
              <a:ext cx="2466" cy="1333"/>
            </a:xfrm>
            <a:prstGeom prst="rect">
              <a:avLst/>
            </a:prstGeom>
            <a:solidFill>
              <a:srgbClr val="FF9900">
                <a:alpha val="1803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82955" name="Rectangle 9"/>
            <p:cNvSpPr>
              <a:spLocks noChangeArrowheads="1"/>
            </p:cNvSpPr>
            <p:nvPr/>
          </p:nvSpPr>
          <p:spPr bwMode="auto">
            <a:xfrm>
              <a:off x="2030" y="2047"/>
              <a:ext cx="2494" cy="311"/>
            </a:xfrm>
            <a:prstGeom prst="rect">
              <a:avLst/>
            </a:prstGeom>
            <a:solidFill>
              <a:srgbClr val="33CC33">
                <a:alpha val="25882"/>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grpSp>
      <p:sp>
        <p:nvSpPr>
          <p:cNvPr id="82950" name="Text Box 10"/>
          <p:cNvSpPr txBox="1">
            <a:spLocks noChangeArrowheads="1"/>
          </p:cNvSpPr>
          <p:nvPr/>
        </p:nvSpPr>
        <p:spPr bwMode="auto">
          <a:xfrm>
            <a:off x="2816225" y="773113"/>
            <a:ext cx="6076950" cy="79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100" b="1">
                <a:ea typeface="微软雅黑" panose="020B0503020204020204" pitchFamily="34" charset="-122"/>
              </a:rPr>
              <a:t>功能</a:t>
            </a:r>
            <a:r>
              <a:rPr lang="zh-CN" altLang="en-US" sz="2100" b="1">
                <a:solidFill>
                  <a:srgbClr val="FF0000"/>
                </a:solidFill>
                <a:ea typeface="微软雅黑" panose="020B0503020204020204" pitchFamily="34" charset="-122"/>
              </a:rPr>
              <a:t>转换</a:t>
            </a:r>
            <a:r>
              <a:rPr lang="zh-CN" altLang="en-US" sz="2100" b="1">
                <a:ea typeface="微软雅黑" panose="020B0503020204020204" pitchFamily="34" charset="-122"/>
              </a:rPr>
              <a:t>：上层是下层的</a:t>
            </a:r>
            <a:r>
              <a:rPr lang="zh-CN" altLang="en-US" sz="2100" b="1">
                <a:solidFill>
                  <a:srgbClr val="FF0000"/>
                </a:solidFill>
                <a:ea typeface="微软雅黑" panose="020B0503020204020204" pitchFamily="34" charset="-122"/>
              </a:rPr>
              <a:t>抽象</a:t>
            </a:r>
            <a:r>
              <a:rPr lang="zh-CN" altLang="en-US" sz="2100" b="1">
                <a:ea typeface="微软雅黑" panose="020B0503020204020204" pitchFamily="34" charset="-122"/>
              </a:rPr>
              <a:t>，下层是上层的</a:t>
            </a:r>
            <a:r>
              <a:rPr lang="zh-CN" altLang="en-US" sz="2100" b="1">
                <a:solidFill>
                  <a:srgbClr val="FF0000"/>
                </a:solidFill>
                <a:ea typeface="微软雅黑" panose="020B0503020204020204" pitchFamily="34" charset="-122"/>
              </a:rPr>
              <a:t>实现</a:t>
            </a:r>
          </a:p>
          <a:p>
            <a:pPr algn="ctr">
              <a:spcBef>
                <a:spcPct val="20000"/>
              </a:spcBef>
            </a:pPr>
            <a:r>
              <a:rPr lang="zh-CN" altLang="en-US" sz="2100" b="1">
                <a:solidFill>
                  <a:srgbClr val="FF0000"/>
                </a:solidFill>
                <a:ea typeface="微软雅黑" panose="020B0503020204020204" pitchFamily="34" charset="-122"/>
              </a:rPr>
              <a:t>底层为上层提供支撑环境！</a:t>
            </a:r>
          </a:p>
        </p:txBody>
      </p:sp>
      <p:sp>
        <p:nvSpPr>
          <p:cNvPr id="578571" name="Text Box 11"/>
          <p:cNvSpPr txBox="1">
            <a:spLocks noChangeArrowheads="1"/>
          </p:cNvSpPr>
          <p:nvPr/>
        </p:nvSpPr>
        <p:spPr bwMode="auto">
          <a:xfrm>
            <a:off x="134938" y="6219825"/>
            <a:ext cx="89376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000" b="1">
                <a:solidFill>
                  <a:srgbClr val="CC3300"/>
                </a:solidFill>
                <a:ea typeface="微软雅黑" panose="020B0503020204020204" pitchFamily="34" charset="-122"/>
              </a:rPr>
              <a:t>最高层抽象就是点点鼠标、拖拖图标、敲敲键盘，但这背后有多少层转化啊！</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45</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78563">
                                            <p:txEl>
                                              <p:pRg st="0" end="0"/>
                                            </p:txEl>
                                          </p:spTgt>
                                        </p:tgtEl>
                                        <p:attrNameLst>
                                          <p:attrName>style.visibility</p:attrName>
                                        </p:attrNameLst>
                                      </p:cBhvr>
                                      <p:to>
                                        <p:strVal val="visible"/>
                                      </p:to>
                                    </p:set>
                                    <p:animEffect transition="in" filter="blinds(horizontal)">
                                      <p:cBhvr>
                                        <p:cTn id="7" dur="500"/>
                                        <p:tgtEl>
                                          <p:spTgt spid="57856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78563">
                                            <p:txEl>
                                              <p:pRg st="1" end="1"/>
                                            </p:txEl>
                                          </p:spTgt>
                                        </p:tgtEl>
                                        <p:attrNameLst>
                                          <p:attrName>style.visibility</p:attrName>
                                        </p:attrNameLst>
                                      </p:cBhvr>
                                      <p:to>
                                        <p:strVal val="visible"/>
                                      </p:to>
                                    </p:set>
                                    <p:animEffect transition="in" filter="blinds(horizontal)">
                                      <p:cBhvr>
                                        <p:cTn id="12" dur="500"/>
                                        <p:tgtEl>
                                          <p:spTgt spid="57856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78563">
                                            <p:txEl>
                                              <p:pRg st="2" end="2"/>
                                            </p:txEl>
                                          </p:spTgt>
                                        </p:tgtEl>
                                        <p:attrNameLst>
                                          <p:attrName>style.visibility</p:attrName>
                                        </p:attrNameLst>
                                      </p:cBhvr>
                                      <p:to>
                                        <p:strVal val="visible"/>
                                      </p:to>
                                    </p:set>
                                    <p:animEffect transition="in" filter="blinds(horizontal)">
                                      <p:cBhvr>
                                        <p:cTn id="17" dur="500"/>
                                        <p:tgtEl>
                                          <p:spTgt spid="57856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78563">
                                            <p:txEl>
                                              <p:pRg st="3" end="3"/>
                                            </p:txEl>
                                          </p:spTgt>
                                        </p:tgtEl>
                                        <p:attrNameLst>
                                          <p:attrName>style.visibility</p:attrName>
                                        </p:attrNameLst>
                                      </p:cBhvr>
                                      <p:to>
                                        <p:strVal val="visible"/>
                                      </p:to>
                                    </p:set>
                                    <p:animEffect transition="in" filter="blinds(horizontal)">
                                      <p:cBhvr>
                                        <p:cTn id="22" dur="500"/>
                                        <p:tgtEl>
                                          <p:spTgt spid="57856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78563">
                                            <p:txEl>
                                              <p:pRg st="4" end="4"/>
                                            </p:txEl>
                                          </p:spTgt>
                                        </p:tgtEl>
                                        <p:attrNameLst>
                                          <p:attrName>style.visibility</p:attrName>
                                        </p:attrNameLst>
                                      </p:cBhvr>
                                      <p:to>
                                        <p:strVal val="visible"/>
                                      </p:to>
                                    </p:set>
                                    <p:animEffect transition="in" filter="blinds(horizontal)">
                                      <p:cBhvr>
                                        <p:cTn id="27" dur="500"/>
                                        <p:tgtEl>
                                          <p:spTgt spid="57856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78563">
                                            <p:txEl>
                                              <p:pRg st="5" end="5"/>
                                            </p:txEl>
                                          </p:spTgt>
                                        </p:tgtEl>
                                        <p:attrNameLst>
                                          <p:attrName>style.visibility</p:attrName>
                                        </p:attrNameLst>
                                      </p:cBhvr>
                                      <p:to>
                                        <p:strVal val="visible"/>
                                      </p:to>
                                    </p:set>
                                    <p:animEffect transition="in" filter="blinds(horizontal)">
                                      <p:cBhvr>
                                        <p:cTn id="32" dur="500"/>
                                        <p:tgtEl>
                                          <p:spTgt spid="57856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578563">
                                            <p:txEl>
                                              <p:pRg st="6" end="6"/>
                                            </p:txEl>
                                          </p:spTgt>
                                        </p:tgtEl>
                                        <p:attrNameLst>
                                          <p:attrName>style.visibility</p:attrName>
                                        </p:attrNameLst>
                                      </p:cBhvr>
                                      <p:to>
                                        <p:strVal val="visible"/>
                                      </p:to>
                                    </p:set>
                                    <p:animEffect transition="in" filter="blinds(horizontal)">
                                      <p:cBhvr>
                                        <p:cTn id="37" dur="500"/>
                                        <p:tgtEl>
                                          <p:spTgt spid="57856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578563">
                                            <p:txEl>
                                              <p:pRg st="7" end="7"/>
                                            </p:txEl>
                                          </p:spTgt>
                                        </p:tgtEl>
                                        <p:attrNameLst>
                                          <p:attrName>style.visibility</p:attrName>
                                        </p:attrNameLst>
                                      </p:cBhvr>
                                      <p:to>
                                        <p:strVal val="visible"/>
                                      </p:to>
                                    </p:set>
                                    <p:animEffect transition="in" filter="blinds(horizontal)">
                                      <p:cBhvr>
                                        <p:cTn id="42" dur="500"/>
                                        <p:tgtEl>
                                          <p:spTgt spid="578563">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578564">
                                            <p:txEl>
                                              <p:pRg st="0" end="0"/>
                                            </p:txEl>
                                          </p:spTgt>
                                        </p:tgtEl>
                                        <p:attrNameLst>
                                          <p:attrName>style.visibility</p:attrName>
                                        </p:attrNameLst>
                                      </p:cBhvr>
                                      <p:to>
                                        <p:strVal val="visible"/>
                                      </p:to>
                                    </p:set>
                                    <p:animEffect transition="in" filter="blinds(horizontal)">
                                      <p:cBhvr>
                                        <p:cTn id="47" dur="500"/>
                                        <p:tgtEl>
                                          <p:spTgt spid="578564">
                                            <p:txEl>
                                              <p:pRg st="0" end="0"/>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578564">
                                            <p:txEl>
                                              <p:pRg st="1" end="1"/>
                                            </p:txEl>
                                          </p:spTgt>
                                        </p:tgtEl>
                                        <p:attrNameLst>
                                          <p:attrName>style.visibility</p:attrName>
                                        </p:attrNameLst>
                                      </p:cBhvr>
                                      <p:to>
                                        <p:strVal val="visible"/>
                                      </p:to>
                                    </p:set>
                                    <p:animEffect transition="in" filter="blinds(horizontal)">
                                      <p:cBhvr>
                                        <p:cTn id="52" dur="500"/>
                                        <p:tgtEl>
                                          <p:spTgt spid="578564">
                                            <p:txEl>
                                              <p:pRg st="1" end="1"/>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578571"/>
                                        </p:tgtEl>
                                        <p:attrNameLst>
                                          <p:attrName>style.visibility</p:attrName>
                                        </p:attrNameLst>
                                      </p:cBhvr>
                                      <p:to>
                                        <p:strVal val="visible"/>
                                      </p:to>
                                    </p:set>
                                    <p:animEffect transition="in" filter="blinds(horizontal)">
                                      <p:cBhvr>
                                        <p:cTn id="57" dur="500"/>
                                        <p:tgtEl>
                                          <p:spTgt spid="5785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857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800" y="3114675"/>
            <a:ext cx="8147050" cy="365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1" name="Rectangle 3"/>
          <p:cNvSpPr>
            <a:spLocks noGrp="1" noChangeArrowheads="1"/>
          </p:cNvSpPr>
          <p:nvPr>
            <p:ph type="title"/>
          </p:nvPr>
        </p:nvSpPr>
        <p:spPr>
          <a:xfrm>
            <a:off x="457200" y="98425"/>
            <a:ext cx="8229600" cy="561975"/>
          </a:xfrm>
        </p:spPr>
        <p:txBody>
          <a:bodyPr/>
          <a:lstStyle/>
          <a:p>
            <a:r>
              <a:rPr lang="zh-CN" altLang="en-US" sz="3600"/>
              <a:t>计算机系统的不同用户</a:t>
            </a:r>
          </a:p>
        </p:txBody>
      </p:sp>
      <p:sp>
        <p:nvSpPr>
          <p:cNvPr id="579588" name="Rectangle 4"/>
          <p:cNvSpPr>
            <a:spLocks noGrp="1" noChangeArrowheads="1"/>
          </p:cNvSpPr>
          <p:nvPr>
            <p:ph type="body" idx="1"/>
          </p:nvPr>
        </p:nvSpPr>
        <p:spPr>
          <a:xfrm>
            <a:off x="206375" y="773113"/>
            <a:ext cx="8686800" cy="2970212"/>
          </a:xfrm>
        </p:spPr>
        <p:txBody>
          <a:bodyPr/>
          <a:lstStyle/>
          <a:p>
            <a:pPr>
              <a:spcBef>
                <a:spcPct val="10000"/>
              </a:spcBef>
              <a:buFontTx/>
              <a:buNone/>
            </a:pPr>
            <a:r>
              <a:rPr lang="zh-CN" altLang="en-US" sz="2000">
                <a:solidFill>
                  <a:srgbClr val="CC3300"/>
                </a:solidFill>
                <a:ea typeface="微软雅黑" panose="020B0503020204020204" pitchFamily="34" charset="-122"/>
              </a:rPr>
              <a:t>最终用户</a:t>
            </a:r>
            <a:r>
              <a:rPr lang="zh-CN" altLang="en-US" sz="2000">
                <a:ea typeface="微软雅黑" panose="020B0503020204020204" pitchFamily="34" charset="-122"/>
              </a:rPr>
              <a:t>工作在由应用程序提供的最上面的抽象层</a:t>
            </a:r>
          </a:p>
          <a:p>
            <a:pPr>
              <a:spcBef>
                <a:spcPct val="10000"/>
              </a:spcBef>
              <a:buFontTx/>
              <a:buNone/>
            </a:pPr>
            <a:r>
              <a:rPr lang="zh-CN" altLang="en-US" sz="2000">
                <a:solidFill>
                  <a:srgbClr val="CC3300"/>
                </a:solidFill>
                <a:ea typeface="微软雅黑" panose="020B0503020204020204" pitchFamily="34" charset="-122"/>
              </a:rPr>
              <a:t>系统管理员</a:t>
            </a:r>
            <a:r>
              <a:rPr lang="zh-CN" altLang="en-US" sz="2000">
                <a:ea typeface="微软雅黑" panose="020B0503020204020204" pitchFamily="34" charset="-122"/>
              </a:rPr>
              <a:t>工作在由操作系统提供的抽象层</a:t>
            </a:r>
          </a:p>
          <a:p>
            <a:pPr>
              <a:spcBef>
                <a:spcPct val="10000"/>
              </a:spcBef>
              <a:buFontTx/>
              <a:buNone/>
            </a:pPr>
            <a:r>
              <a:rPr lang="zh-CN" altLang="en-US" sz="2000">
                <a:solidFill>
                  <a:srgbClr val="CC3300"/>
                </a:solidFill>
                <a:ea typeface="微软雅黑" panose="020B0503020204020204" pitchFamily="34" charset="-122"/>
              </a:rPr>
              <a:t>应用程序员</a:t>
            </a:r>
            <a:r>
              <a:rPr lang="zh-CN" altLang="en-US" sz="2000">
                <a:ea typeface="微软雅黑" panose="020B0503020204020204" pitchFamily="34" charset="-122"/>
              </a:rPr>
              <a:t>工作在由语言处理系统（</a:t>
            </a:r>
            <a:r>
              <a:rPr lang="zh-CN" altLang="en-US" sz="2000">
                <a:solidFill>
                  <a:srgbClr val="0066FF"/>
                </a:solidFill>
                <a:ea typeface="微软雅黑" panose="020B0503020204020204" pitchFamily="34" charset="-122"/>
              </a:rPr>
              <a:t>主要有编译器和汇编器</a:t>
            </a:r>
            <a:r>
              <a:rPr lang="zh-CN" altLang="en-US" sz="2000">
                <a:ea typeface="微软雅黑" panose="020B0503020204020204" pitchFamily="34" charset="-122"/>
              </a:rPr>
              <a:t>）的抽象层</a:t>
            </a:r>
          </a:p>
          <a:p>
            <a:pPr>
              <a:spcBef>
                <a:spcPct val="10000"/>
              </a:spcBef>
              <a:buFontTx/>
              <a:buNone/>
            </a:pPr>
            <a:r>
              <a:rPr lang="zh-CN" altLang="en-US" sz="2000">
                <a:solidFill>
                  <a:srgbClr val="009242"/>
                </a:solidFill>
                <a:ea typeface="微软雅黑" panose="020B0503020204020204" pitchFamily="34" charset="-122"/>
              </a:rPr>
              <a:t>语言处理系统</a:t>
            </a:r>
            <a:r>
              <a:rPr lang="zh-CN" altLang="en-US" sz="2000">
                <a:ea typeface="微软雅黑" panose="020B0503020204020204" pitchFamily="34" charset="-122"/>
              </a:rPr>
              <a:t>建立在</a:t>
            </a:r>
            <a:r>
              <a:rPr lang="zh-CN" altLang="en-US" sz="2000">
                <a:solidFill>
                  <a:srgbClr val="009242"/>
                </a:solidFill>
                <a:ea typeface="微软雅黑" panose="020B0503020204020204" pitchFamily="34" charset="-122"/>
              </a:rPr>
              <a:t>操作系统</a:t>
            </a:r>
            <a:r>
              <a:rPr lang="zh-CN" altLang="en-US" sz="2000">
                <a:ea typeface="微软雅黑" panose="020B0503020204020204" pitchFamily="34" charset="-122"/>
              </a:rPr>
              <a:t>之上</a:t>
            </a:r>
          </a:p>
          <a:p>
            <a:pPr>
              <a:spcBef>
                <a:spcPct val="10000"/>
              </a:spcBef>
              <a:buFontTx/>
              <a:buNone/>
            </a:pPr>
            <a:r>
              <a:rPr lang="zh-CN" altLang="en-US" sz="2000">
                <a:solidFill>
                  <a:srgbClr val="CC3300"/>
                </a:solidFill>
                <a:ea typeface="微软雅黑" panose="020B0503020204020204" pitchFamily="34" charset="-122"/>
              </a:rPr>
              <a:t>系统程序员</a:t>
            </a:r>
            <a:r>
              <a:rPr lang="zh-CN" altLang="en-US" sz="2000">
                <a:ea typeface="微软雅黑" panose="020B0503020204020204" pitchFamily="34" charset="-122"/>
              </a:rPr>
              <a:t>（实现系统软件）工作在</a:t>
            </a:r>
            <a:r>
              <a:rPr lang="en-US" altLang="zh-CN" sz="2000">
                <a:ea typeface="微软雅黑" panose="020B0503020204020204" pitchFamily="34" charset="-122"/>
              </a:rPr>
              <a:t>ISA</a:t>
            </a:r>
            <a:r>
              <a:rPr lang="zh-CN" altLang="en-US" sz="2000">
                <a:ea typeface="微软雅黑" panose="020B0503020204020204" pitchFamily="34" charset="-122"/>
              </a:rPr>
              <a:t>层次，必须对</a:t>
            </a:r>
            <a:r>
              <a:rPr lang="en-US" altLang="zh-CN" sz="2000">
                <a:ea typeface="微软雅黑" panose="020B0503020204020204" pitchFamily="34" charset="-122"/>
              </a:rPr>
              <a:t>ISA</a:t>
            </a:r>
            <a:r>
              <a:rPr lang="zh-CN" altLang="en-US" sz="2000">
                <a:ea typeface="微软雅黑" panose="020B0503020204020204" pitchFamily="34" charset="-122"/>
              </a:rPr>
              <a:t>非常了解</a:t>
            </a:r>
          </a:p>
          <a:p>
            <a:pPr>
              <a:spcBef>
                <a:spcPct val="10000"/>
              </a:spcBef>
              <a:buFontTx/>
              <a:buNone/>
            </a:pPr>
            <a:r>
              <a:rPr lang="zh-CN" altLang="en-US" sz="2000">
                <a:solidFill>
                  <a:srgbClr val="0066FF"/>
                </a:solidFill>
                <a:ea typeface="微软雅黑" panose="020B0503020204020204" pitchFamily="34" charset="-122"/>
              </a:rPr>
              <a:t>编译器和汇编器的目标程序由机器级代码组成</a:t>
            </a:r>
          </a:p>
          <a:p>
            <a:pPr>
              <a:spcBef>
                <a:spcPct val="10000"/>
              </a:spcBef>
              <a:buFontTx/>
              <a:buNone/>
            </a:pPr>
            <a:r>
              <a:rPr lang="zh-CN" altLang="en-US" sz="2000">
                <a:solidFill>
                  <a:srgbClr val="0066FF"/>
                </a:solidFill>
                <a:ea typeface="微软雅黑" panose="020B0503020204020204" pitchFamily="34" charset="-122"/>
              </a:rPr>
              <a:t>操作系统通过指令直接对硬件进行编程控制</a:t>
            </a:r>
          </a:p>
          <a:p>
            <a:pPr>
              <a:spcBef>
                <a:spcPct val="10000"/>
              </a:spcBef>
              <a:buFontTx/>
              <a:buNone/>
            </a:pPr>
            <a:r>
              <a:rPr lang="en-US" altLang="zh-CN" sz="2000">
                <a:solidFill>
                  <a:srgbClr val="FF0000"/>
                </a:solidFill>
                <a:ea typeface="微软雅黑" panose="020B0503020204020204" pitchFamily="34" charset="-122"/>
              </a:rPr>
              <a:t>ISA</a:t>
            </a:r>
            <a:r>
              <a:rPr lang="zh-CN" altLang="en-US" sz="2000">
                <a:solidFill>
                  <a:srgbClr val="FF0000"/>
                </a:solidFill>
                <a:ea typeface="微软雅黑" panose="020B0503020204020204" pitchFamily="34" charset="-122"/>
              </a:rPr>
              <a:t>处于软件和硬件的交界面（接口）</a:t>
            </a:r>
          </a:p>
        </p:txBody>
      </p:sp>
      <p:sp>
        <p:nvSpPr>
          <p:cNvPr id="579589" name="Text Box 5"/>
          <p:cNvSpPr txBox="1">
            <a:spLocks noChangeArrowheads="1"/>
          </p:cNvSpPr>
          <p:nvPr/>
        </p:nvSpPr>
        <p:spPr bwMode="auto">
          <a:xfrm>
            <a:off x="7092950" y="2754313"/>
            <a:ext cx="1844675" cy="1935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2200" b="1">
                <a:solidFill>
                  <a:srgbClr val="FF0000"/>
                </a:solidFill>
                <a:latin typeface="微软雅黑" panose="020B0503020204020204" pitchFamily="34" charset="-122"/>
                <a:ea typeface="微软雅黑" panose="020B0503020204020204" pitchFamily="34" charset="-122"/>
              </a:rPr>
              <a:t>ISA</a:t>
            </a:r>
            <a:r>
              <a:rPr lang="zh-CN" altLang="en-US" sz="2200" b="1">
                <a:solidFill>
                  <a:srgbClr val="FF0000"/>
                </a:solidFill>
                <a:latin typeface="微软雅黑" panose="020B0503020204020204" pitchFamily="34" charset="-122"/>
                <a:ea typeface="微软雅黑" panose="020B0503020204020204" pitchFamily="34" charset="-122"/>
              </a:rPr>
              <a:t>是对硬件的抽象</a:t>
            </a:r>
          </a:p>
          <a:p>
            <a:pPr algn="ctr">
              <a:spcBef>
                <a:spcPct val="50000"/>
              </a:spcBef>
            </a:pPr>
            <a:r>
              <a:rPr lang="zh-CN" altLang="en-US" sz="2200" b="1">
                <a:solidFill>
                  <a:srgbClr val="FF0000"/>
                </a:solidFill>
                <a:latin typeface="微软雅黑" panose="020B0503020204020204" pitchFamily="34" charset="-122"/>
                <a:ea typeface="微软雅黑" panose="020B0503020204020204" pitchFamily="34" charset="-122"/>
              </a:rPr>
              <a:t>所有软件功能都建立在</a:t>
            </a:r>
            <a:r>
              <a:rPr lang="en-US" altLang="zh-CN" sz="2200" b="1">
                <a:solidFill>
                  <a:srgbClr val="FF0000"/>
                </a:solidFill>
                <a:latin typeface="微软雅黑" panose="020B0503020204020204" pitchFamily="34" charset="-122"/>
                <a:ea typeface="微软雅黑" panose="020B0503020204020204" pitchFamily="34" charset="-122"/>
              </a:rPr>
              <a:t>ISA</a:t>
            </a:r>
            <a:r>
              <a:rPr lang="zh-CN" altLang="en-US" sz="2200" b="1">
                <a:solidFill>
                  <a:srgbClr val="FF0000"/>
                </a:solidFill>
                <a:latin typeface="微软雅黑" panose="020B0503020204020204" pitchFamily="34" charset="-122"/>
                <a:ea typeface="微软雅黑" panose="020B0503020204020204" pitchFamily="34" charset="-122"/>
              </a:rPr>
              <a:t>之上</a:t>
            </a:r>
          </a:p>
        </p:txBody>
      </p:sp>
      <p:sp>
        <p:nvSpPr>
          <p:cNvPr id="579590" name="Text Box 6"/>
          <p:cNvSpPr txBox="1">
            <a:spLocks noChangeArrowheads="1"/>
          </p:cNvSpPr>
          <p:nvPr/>
        </p:nvSpPr>
        <p:spPr bwMode="auto">
          <a:xfrm>
            <a:off x="5921375" y="5859463"/>
            <a:ext cx="2970213" cy="812800"/>
          </a:xfrm>
          <a:prstGeom prst="rect">
            <a:avLst/>
          </a:prstGeom>
          <a:solidFill>
            <a:srgbClr val="FF6600">
              <a:alpha val="27843"/>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15000"/>
              </a:spcBef>
            </a:pPr>
            <a:r>
              <a:rPr lang="en-US" altLang="zh-CN" sz="2200" b="1">
                <a:latin typeface="微软雅黑" panose="020B0503020204020204" pitchFamily="34" charset="-122"/>
                <a:ea typeface="微软雅黑" panose="020B0503020204020204" pitchFamily="34" charset="-122"/>
              </a:rPr>
              <a:t>ISA</a:t>
            </a:r>
            <a:r>
              <a:rPr lang="zh-CN" altLang="en-US" sz="2200" b="1">
                <a:latin typeface="微软雅黑" panose="020B0503020204020204" pitchFamily="34" charset="-122"/>
                <a:ea typeface="微软雅黑" panose="020B0503020204020204" pitchFamily="34" charset="-122"/>
              </a:rPr>
              <a:t>是最重要的层次！</a:t>
            </a:r>
          </a:p>
          <a:p>
            <a:pPr algn="ctr">
              <a:spcBef>
                <a:spcPct val="15000"/>
              </a:spcBef>
            </a:pPr>
            <a:r>
              <a:rPr lang="zh-CN" altLang="en-US" sz="2200" b="1">
                <a:latin typeface="微软雅黑" panose="020B0503020204020204" pitchFamily="34" charset="-122"/>
                <a:ea typeface="微软雅黑" panose="020B0503020204020204" pitchFamily="34" charset="-122"/>
              </a:rPr>
              <a:t>那么，什么是</a:t>
            </a:r>
            <a:r>
              <a:rPr lang="en-US" altLang="zh-CN" sz="2200" b="1">
                <a:latin typeface="微软雅黑" panose="020B0503020204020204" pitchFamily="34" charset="-122"/>
                <a:ea typeface="微软雅黑" panose="020B0503020204020204" pitchFamily="34" charset="-122"/>
              </a:rPr>
              <a:t>ISA</a:t>
            </a:r>
            <a:r>
              <a:rPr lang="zh-CN" altLang="en-US" sz="2200" b="1">
                <a:latin typeface="微软雅黑" panose="020B0503020204020204" pitchFamily="34" charset="-122"/>
                <a:ea typeface="微软雅黑" panose="020B0503020204020204" pitchFamily="34" charset="-122"/>
              </a:rPr>
              <a:t>呢？</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46</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79588">
                                            <p:txEl>
                                              <p:pRg st="0" end="0"/>
                                            </p:txEl>
                                          </p:spTgt>
                                        </p:tgtEl>
                                        <p:attrNameLst>
                                          <p:attrName>style.visibility</p:attrName>
                                        </p:attrNameLst>
                                      </p:cBhvr>
                                      <p:to>
                                        <p:strVal val="visible"/>
                                      </p:to>
                                    </p:set>
                                    <p:animEffect transition="in" filter="blinds(horizontal)">
                                      <p:cBhvr>
                                        <p:cTn id="7" dur="500"/>
                                        <p:tgtEl>
                                          <p:spTgt spid="57958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79588">
                                            <p:txEl>
                                              <p:pRg st="1" end="1"/>
                                            </p:txEl>
                                          </p:spTgt>
                                        </p:tgtEl>
                                        <p:attrNameLst>
                                          <p:attrName>style.visibility</p:attrName>
                                        </p:attrNameLst>
                                      </p:cBhvr>
                                      <p:to>
                                        <p:strVal val="visible"/>
                                      </p:to>
                                    </p:set>
                                    <p:animEffect transition="in" filter="blinds(horizontal)">
                                      <p:cBhvr>
                                        <p:cTn id="12" dur="500"/>
                                        <p:tgtEl>
                                          <p:spTgt spid="57958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79588">
                                            <p:txEl>
                                              <p:pRg st="2" end="2"/>
                                            </p:txEl>
                                          </p:spTgt>
                                        </p:tgtEl>
                                        <p:attrNameLst>
                                          <p:attrName>style.visibility</p:attrName>
                                        </p:attrNameLst>
                                      </p:cBhvr>
                                      <p:to>
                                        <p:strVal val="visible"/>
                                      </p:to>
                                    </p:set>
                                    <p:animEffect transition="in" filter="blinds(horizontal)">
                                      <p:cBhvr>
                                        <p:cTn id="17" dur="500"/>
                                        <p:tgtEl>
                                          <p:spTgt spid="579588">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79588">
                                            <p:txEl>
                                              <p:pRg st="3" end="3"/>
                                            </p:txEl>
                                          </p:spTgt>
                                        </p:tgtEl>
                                        <p:attrNameLst>
                                          <p:attrName>style.visibility</p:attrName>
                                        </p:attrNameLst>
                                      </p:cBhvr>
                                      <p:to>
                                        <p:strVal val="visible"/>
                                      </p:to>
                                    </p:set>
                                    <p:animEffect transition="in" filter="blinds(horizontal)">
                                      <p:cBhvr>
                                        <p:cTn id="22" dur="500"/>
                                        <p:tgtEl>
                                          <p:spTgt spid="579588">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79588">
                                            <p:txEl>
                                              <p:pRg st="4" end="4"/>
                                            </p:txEl>
                                          </p:spTgt>
                                        </p:tgtEl>
                                        <p:attrNameLst>
                                          <p:attrName>style.visibility</p:attrName>
                                        </p:attrNameLst>
                                      </p:cBhvr>
                                      <p:to>
                                        <p:strVal val="visible"/>
                                      </p:to>
                                    </p:set>
                                    <p:animEffect transition="in" filter="blinds(horizontal)">
                                      <p:cBhvr>
                                        <p:cTn id="27" dur="500"/>
                                        <p:tgtEl>
                                          <p:spTgt spid="579588">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79588">
                                            <p:txEl>
                                              <p:pRg st="5" end="5"/>
                                            </p:txEl>
                                          </p:spTgt>
                                        </p:tgtEl>
                                        <p:attrNameLst>
                                          <p:attrName>style.visibility</p:attrName>
                                        </p:attrNameLst>
                                      </p:cBhvr>
                                      <p:to>
                                        <p:strVal val="visible"/>
                                      </p:to>
                                    </p:set>
                                    <p:animEffect transition="in" filter="blinds(horizontal)">
                                      <p:cBhvr>
                                        <p:cTn id="32" dur="500"/>
                                        <p:tgtEl>
                                          <p:spTgt spid="579588">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579588">
                                            <p:txEl>
                                              <p:pRg st="6" end="6"/>
                                            </p:txEl>
                                          </p:spTgt>
                                        </p:tgtEl>
                                        <p:attrNameLst>
                                          <p:attrName>style.visibility</p:attrName>
                                        </p:attrNameLst>
                                      </p:cBhvr>
                                      <p:to>
                                        <p:strVal val="visible"/>
                                      </p:to>
                                    </p:set>
                                    <p:animEffect transition="in" filter="blinds(horizontal)">
                                      <p:cBhvr>
                                        <p:cTn id="37" dur="500"/>
                                        <p:tgtEl>
                                          <p:spTgt spid="579588">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579588">
                                            <p:txEl>
                                              <p:pRg st="7" end="7"/>
                                            </p:txEl>
                                          </p:spTgt>
                                        </p:tgtEl>
                                        <p:attrNameLst>
                                          <p:attrName>style.visibility</p:attrName>
                                        </p:attrNameLst>
                                      </p:cBhvr>
                                      <p:to>
                                        <p:strVal val="visible"/>
                                      </p:to>
                                    </p:set>
                                    <p:animEffect transition="in" filter="blinds(horizontal)">
                                      <p:cBhvr>
                                        <p:cTn id="42" dur="500"/>
                                        <p:tgtEl>
                                          <p:spTgt spid="579588">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579589"/>
                                        </p:tgtEl>
                                        <p:attrNameLst>
                                          <p:attrName>style.visibility</p:attrName>
                                        </p:attrNameLst>
                                      </p:cBhvr>
                                      <p:to>
                                        <p:strVal val="visible"/>
                                      </p:to>
                                    </p:set>
                                    <p:animEffect transition="in" filter="blinds(horizontal)">
                                      <p:cBhvr>
                                        <p:cTn id="47" dur="500"/>
                                        <p:tgtEl>
                                          <p:spTgt spid="57958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579590"/>
                                        </p:tgtEl>
                                        <p:attrNameLst>
                                          <p:attrName>style.visibility</p:attrName>
                                        </p:attrNameLst>
                                      </p:cBhvr>
                                      <p:to>
                                        <p:strVal val="visible"/>
                                      </p:to>
                                    </p:set>
                                    <p:animEffect transition="in" filter="blinds(horizontal)">
                                      <p:cBhvr>
                                        <p:cTn id="52" dur="500"/>
                                        <p:tgtEl>
                                          <p:spTgt spid="5795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9589" grpId="0"/>
      <p:bldP spid="57959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457200" y="98425"/>
            <a:ext cx="8229600" cy="561975"/>
          </a:xfrm>
        </p:spPr>
        <p:txBody>
          <a:bodyPr/>
          <a:lstStyle/>
          <a:p>
            <a:r>
              <a:rPr lang="zh-CN" altLang="en-US" sz="3600"/>
              <a:t>指令集体系结构（</a:t>
            </a:r>
            <a:r>
              <a:rPr lang="en-US" altLang="zh-CN" sz="3600"/>
              <a:t>ISA</a:t>
            </a:r>
            <a:r>
              <a:rPr lang="zh-CN" altLang="en-US" sz="3600"/>
              <a:t>）</a:t>
            </a:r>
          </a:p>
        </p:txBody>
      </p:sp>
      <p:sp>
        <p:nvSpPr>
          <p:cNvPr id="580611" name="Rectangle 3"/>
          <p:cNvSpPr>
            <a:spLocks noGrp="1" noChangeArrowheads="1"/>
          </p:cNvSpPr>
          <p:nvPr>
            <p:ph type="body" idx="1"/>
          </p:nvPr>
        </p:nvSpPr>
        <p:spPr>
          <a:xfrm>
            <a:off x="206375" y="836613"/>
            <a:ext cx="8731250" cy="6289675"/>
          </a:xfrm>
        </p:spPr>
        <p:txBody>
          <a:bodyPr/>
          <a:lstStyle/>
          <a:p>
            <a:pPr>
              <a:lnSpc>
                <a:spcPct val="105000"/>
              </a:lnSpc>
              <a:spcBef>
                <a:spcPts val="1200"/>
              </a:spcBef>
            </a:pPr>
            <a:r>
              <a:rPr lang="en-US" altLang="zh-CN" sz="2200">
                <a:latin typeface="微软雅黑" panose="020B0503020204020204" pitchFamily="34" charset="-122"/>
                <a:ea typeface="微软雅黑" panose="020B0503020204020204" pitchFamily="34" charset="-122"/>
              </a:rPr>
              <a:t>ISA</a:t>
            </a:r>
            <a:r>
              <a:rPr lang="zh-CN" altLang="en-US" sz="2200">
                <a:latin typeface="微软雅黑" panose="020B0503020204020204" pitchFamily="34" charset="-122"/>
                <a:ea typeface="微软雅黑" panose="020B0503020204020204" pitchFamily="34" charset="-122"/>
              </a:rPr>
              <a:t>指</a:t>
            </a:r>
            <a:r>
              <a:rPr lang="en-US" altLang="zh-CN" sz="2200">
                <a:latin typeface="微软雅黑" panose="020B0503020204020204" pitchFamily="34" charset="-122"/>
                <a:ea typeface="微软雅黑" panose="020B0503020204020204" pitchFamily="34" charset="-122"/>
              </a:rPr>
              <a:t>Instruction Set Architecture</a:t>
            </a:r>
            <a:r>
              <a:rPr lang="zh-CN" altLang="en-US" sz="2200">
                <a:latin typeface="微软雅黑" panose="020B0503020204020204" pitchFamily="34" charset="-122"/>
                <a:ea typeface="微软雅黑" panose="020B0503020204020204" pitchFamily="34" charset="-122"/>
              </a:rPr>
              <a:t>，即指令集体系结构</a:t>
            </a:r>
          </a:p>
          <a:p>
            <a:pPr>
              <a:lnSpc>
                <a:spcPct val="105000"/>
              </a:lnSpc>
              <a:spcBef>
                <a:spcPts val="1200"/>
              </a:spcBef>
            </a:pPr>
            <a:r>
              <a:rPr lang="en-US" altLang="zh-CN" sz="2200">
                <a:latin typeface="微软雅黑" panose="020B0503020204020204" pitchFamily="34" charset="-122"/>
                <a:ea typeface="微软雅黑" panose="020B0503020204020204" pitchFamily="34" charset="-122"/>
              </a:rPr>
              <a:t>ISA</a:t>
            </a:r>
            <a:r>
              <a:rPr lang="zh-CN" altLang="en-US" sz="2200">
                <a:latin typeface="微软雅黑" panose="020B0503020204020204" pitchFamily="34" charset="-122"/>
                <a:ea typeface="微软雅黑" panose="020B0503020204020204" pitchFamily="34" charset="-122"/>
              </a:rPr>
              <a:t>是一种规约（</a:t>
            </a:r>
            <a:r>
              <a:rPr lang="en-US" altLang="zh-CN" sz="2200">
                <a:latin typeface="微软雅黑" panose="020B0503020204020204" pitchFamily="34" charset="-122"/>
                <a:ea typeface="微软雅黑" panose="020B0503020204020204" pitchFamily="34" charset="-122"/>
              </a:rPr>
              <a:t>Specification</a:t>
            </a:r>
            <a:r>
              <a:rPr lang="zh-CN" altLang="en-US" sz="2200">
                <a:latin typeface="微软雅黑" panose="020B0503020204020204" pitchFamily="34" charset="-122"/>
                <a:ea typeface="微软雅黑" panose="020B0503020204020204" pitchFamily="34" charset="-122"/>
              </a:rPr>
              <a:t>），它规定了</a:t>
            </a:r>
            <a:r>
              <a:rPr lang="zh-CN" altLang="en-US" sz="2200">
                <a:solidFill>
                  <a:srgbClr val="FF0000"/>
                </a:solidFill>
                <a:latin typeface="微软雅黑" panose="020B0503020204020204" pitchFamily="34" charset="-122"/>
                <a:ea typeface="微软雅黑" panose="020B0503020204020204" pitchFamily="34" charset="-122"/>
              </a:rPr>
              <a:t>如何使用硬件</a:t>
            </a:r>
          </a:p>
          <a:p>
            <a:pPr lvl="1">
              <a:lnSpc>
                <a:spcPct val="105000"/>
              </a:lnSpc>
            </a:pPr>
            <a:r>
              <a:rPr lang="zh-CN" altLang="en-US" sz="2000">
                <a:ea typeface="微软雅黑" panose="020B0503020204020204" pitchFamily="34" charset="-122"/>
              </a:rPr>
              <a:t>可执行的指令的集合，包括</a:t>
            </a:r>
            <a:r>
              <a:rPr lang="zh-CN" altLang="en-US" sz="2000">
                <a:solidFill>
                  <a:srgbClr val="CC3300"/>
                </a:solidFill>
                <a:ea typeface="微软雅黑" panose="020B0503020204020204" pitchFamily="34" charset="-122"/>
              </a:rPr>
              <a:t>指令格式</a:t>
            </a:r>
            <a:r>
              <a:rPr lang="zh-CN" altLang="en-US" sz="2000">
                <a:ea typeface="微软雅黑" panose="020B0503020204020204" pitchFamily="34" charset="-122"/>
              </a:rPr>
              <a:t>、</a:t>
            </a:r>
            <a:r>
              <a:rPr lang="zh-CN" altLang="en-US" sz="2000">
                <a:solidFill>
                  <a:srgbClr val="CC3300"/>
                </a:solidFill>
                <a:ea typeface="微软雅黑" panose="020B0503020204020204" pitchFamily="34" charset="-122"/>
              </a:rPr>
              <a:t>操作种类</a:t>
            </a:r>
            <a:r>
              <a:rPr lang="zh-CN" altLang="en-US" sz="2000">
                <a:ea typeface="微软雅黑" panose="020B0503020204020204" pitchFamily="34" charset="-122"/>
              </a:rPr>
              <a:t>以及每种操作对应的操作数的相应规定；</a:t>
            </a:r>
          </a:p>
          <a:p>
            <a:pPr lvl="1">
              <a:lnSpc>
                <a:spcPct val="105000"/>
              </a:lnSpc>
            </a:pPr>
            <a:r>
              <a:rPr lang="zh-CN" altLang="en-US" sz="2000">
                <a:ea typeface="微软雅黑" panose="020B0503020204020204" pitchFamily="34" charset="-122"/>
              </a:rPr>
              <a:t>指令可以接受的</a:t>
            </a:r>
            <a:r>
              <a:rPr lang="zh-CN" altLang="en-US" sz="2000">
                <a:solidFill>
                  <a:srgbClr val="CC3300"/>
                </a:solidFill>
                <a:ea typeface="微软雅黑" panose="020B0503020204020204" pitchFamily="34" charset="-122"/>
              </a:rPr>
              <a:t>操作数的类型</a:t>
            </a:r>
            <a:r>
              <a:rPr lang="zh-CN" altLang="en-US" sz="2000">
                <a:ea typeface="微软雅黑" panose="020B0503020204020204" pitchFamily="34" charset="-122"/>
              </a:rPr>
              <a:t>；</a:t>
            </a:r>
          </a:p>
          <a:p>
            <a:pPr lvl="1">
              <a:lnSpc>
                <a:spcPct val="105000"/>
              </a:lnSpc>
            </a:pPr>
            <a:r>
              <a:rPr lang="zh-CN" altLang="en-US" sz="2000">
                <a:ea typeface="微软雅黑" panose="020B0503020204020204" pitchFamily="34" charset="-122"/>
              </a:rPr>
              <a:t>操作数所能存放的寄存器组的结构，包括每个</a:t>
            </a:r>
            <a:r>
              <a:rPr lang="zh-CN" altLang="en-US" sz="2000">
                <a:solidFill>
                  <a:srgbClr val="CC3300"/>
                </a:solidFill>
                <a:ea typeface="微软雅黑" panose="020B0503020204020204" pitchFamily="34" charset="-122"/>
              </a:rPr>
              <a:t>寄存器的名称、编号、长度和用途</a:t>
            </a:r>
            <a:r>
              <a:rPr lang="zh-CN" altLang="en-US" sz="2000">
                <a:ea typeface="微软雅黑" panose="020B0503020204020204" pitchFamily="34" charset="-122"/>
              </a:rPr>
              <a:t>；</a:t>
            </a:r>
          </a:p>
          <a:p>
            <a:pPr lvl="1">
              <a:lnSpc>
                <a:spcPct val="105000"/>
              </a:lnSpc>
            </a:pPr>
            <a:r>
              <a:rPr lang="zh-CN" altLang="en-US" sz="2000">
                <a:ea typeface="微软雅黑" panose="020B0503020204020204" pitchFamily="34" charset="-122"/>
              </a:rPr>
              <a:t>操作数所能存放的</a:t>
            </a:r>
            <a:r>
              <a:rPr lang="zh-CN" altLang="en-US" sz="2000">
                <a:solidFill>
                  <a:srgbClr val="CC3300"/>
                </a:solidFill>
                <a:ea typeface="微软雅黑" panose="020B0503020204020204" pitchFamily="34" charset="-122"/>
              </a:rPr>
              <a:t>存储空间的大小和编址方式</a:t>
            </a:r>
            <a:r>
              <a:rPr lang="zh-CN" altLang="en-US" sz="2000">
                <a:ea typeface="微软雅黑" panose="020B0503020204020204" pitchFamily="34" charset="-122"/>
              </a:rPr>
              <a:t>；</a:t>
            </a:r>
          </a:p>
          <a:p>
            <a:pPr lvl="1">
              <a:lnSpc>
                <a:spcPct val="105000"/>
              </a:lnSpc>
            </a:pPr>
            <a:r>
              <a:rPr lang="zh-CN" altLang="en-US" sz="2000">
                <a:ea typeface="微软雅黑" panose="020B0503020204020204" pitchFamily="34" charset="-122"/>
              </a:rPr>
              <a:t>操作数在存储空间存放时按照</a:t>
            </a:r>
            <a:r>
              <a:rPr lang="zh-CN" altLang="en-US" sz="2000">
                <a:solidFill>
                  <a:srgbClr val="CC3300"/>
                </a:solidFill>
                <a:ea typeface="微软雅黑" panose="020B0503020204020204" pitchFamily="34" charset="-122"/>
              </a:rPr>
              <a:t>大端还是小端方式存放</a:t>
            </a:r>
            <a:r>
              <a:rPr lang="zh-CN" altLang="en-US" sz="2000">
                <a:ea typeface="微软雅黑" panose="020B0503020204020204" pitchFamily="34" charset="-122"/>
              </a:rPr>
              <a:t>；</a:t>
            </a:r>
          </a:p>
          <a:p>
            <a:pPr lvl="1">
              <a:lnSpc>
                <a:spcPct val="105000"/>
              </a:lnSpc>
            </a:pPr>
            <a:r>
              <a:rPr lang="zh-CN" altLang="en-US" sz="2000">
                <a:ea typeface="微软雅黑" panose="020B0503020204020204" pitchFamily="34" charset="-122"/>
              </a:rPr>
              <a:t>指令获取操作数的方式，即</a:t>
            </a:r>
            <a:r>
              <a:rPr lang="zh-CN" altLang="en-US" sz="2000">
                <a:solidFill>
                  <a:srgbClr val="CC3300"/>
                </a:solidFill>
                <a:ea typeface="微软雅黑" panose="020B0503020204020204" pitchFamily="34" charset="-122"/>
              </a:rPr>
              <a:t>寻址方式</a:t>
            </a:r>
            <a:r>
              <a:rPr lang="zh-CN" altLang="en-US" sz="2000">
                <a:ea typeface="微软雅黑" panose="020B0503020204020204" pitchFamily="34" charset="-122"/>
              </a:rPr>
              <a:t>；</a:t>
            </a:r>
          </a:p>
          <a:p>
            <a:pPr lvl="1">
              <a:lnSpc>
                <a:spcPct val="105000"/>
              </a:lnSpc>
            </a:pPr>
            <a:r>
              <a:rPr lang="zh-CN" altLang="en-US" sz="2000">
                <a:ea typeface="微软雅黑" panose="020B0503020204020204" pitchFamily="34" charset="-122"/>
              </a:rPr>
              <a:t>指令执行过程的控制方式，包括</a:t>
            </a:r>
            <a:r>
              <a:rPr lang="zh-CN" altLang="en-US" sz="2000">
                <a:solidFill>
                  <a:srgbClr val="CC3300"/>
                </a:solidFill>
                <a:ea typeface="微软雅黑" panose="020B0503020204020204" pitchFamily="34" charset="-122"/>
              </a:rPr>
              <a:t>程序计数器</a:t>
            </a:r>
            <a:r>
              <a:rPr lang="zh-CN" altLang="en-US" sz="2000">
                <a:ea typeface="微软雅黑" panose="020B0503020204020204" pitchFamily="34" charset="-122"/>
              </a:rPr>
              <a:t>、</a:t>
            </a:r>
            <a:r>
              <a:rPr lang="zh-CN" altLang="en-US" sz="2000">
                <a:solidFill>
                  <a:srgbClr val="CC3300"/>
                </a:solidFill>
                <a:ea typeface="微软雅黑" panose="020B0503020204020204" pitchFamily="34" charset="-122"/>
              </a:rPr>
              <a:t>条件码定义</a:t>
            </a:r>
            <a:r>
              <a:rPr lang="zh-CN" altLang="en-US" sz="2000">
                <a:ea typeface="微软雅黑" panose="020B0503020204020204" pitchFamily="34" charset="-122"/>
              </a:rPr>
              <a:t>等。</a:t>
            </a:r>
            <a:endParaRPr lang="zh-CN" altLang="en-US" sz="2000">
              <a:latin typeface="微软雅黑" panose="020B0503020204020204" pitchFamily="34" charset="-122"/>
              <a:ea typeface="微软雅黑" panose="020B0503020204020204" pitchFamily="34" charset="-122"/>
            </a:endParaRPr>
          </a:p>
          <a:p>
            <a:pPr>
              <a:lnSpc>
                <a:spcPct val="105000"/>
              </a:lnSpc>
              <a:spcBef>
                <a:spcPts val="600"/>
              </a:spcBef>
            </a:pPr>
            <a:r>
              <a:rPr lang="en-US" altLang="zh-CN" sz="2200">
                <a:latin typeface="微软雅黑" panose="020B0503020204020204" pitchFamily="34" charset="-122"/>
                <a:ea typeface="微软雅黑" panose="020B0503020204020204" pitchFamily="34" charset="-122"/>
              </a:rPr>
              <a:t>ISA</a:t>
            </a:r>
            <a:r>
              <a:rPr lang="zh-CN" altLang="en-US" sz="2200">
                <a:latin typeface="微软雅黑" panose="020B0503020204020204" pitchFamily="34" charset="-122"/>
                <a:ea typeface="微软雅黑" panose="020B0503020204020204" pitchFamily="34" charset="-122"/>
              </a:rPr>
              <a:t>在计算机系统中是必不可少的一个抽象层，</a:t>
            </a:r>
            <a:r>
              <a:rPr lang="en-US" altLang="zh-CN" sz="2200">
                <a:latin typeface="微软雅黑" panose="020B0503020204020204" pitchFamily="34" charset="-122"/>
                <a:ea typeface="微软雅黑" panose="020B0503020204020204" pitchFamily="34" charset="-122"/>
              </a:rPr>
              <a:t>Why</a:t>
            </a:r>
            <a:r>
              <a:rPr lang="zh-CN" altLang="en-US" sz="2200">
                <a:latin typeface="微软雅黑" panose="020B0503020204020204" pitchFamily="34" charset="-122"/>
                <a:ea typeface="微软雅黑" panose="020B0503020204020204" pitchFamily="34" charset="-122"/>
              </a:rPr>
              <a:t>？</a:t>
            </a:r>
          </a:p>
          <a:p>
            <a:pPr lvl="1">
              <a:spcBef>
                <a:spcPts val="600"/>
              </a:spcBef>
            </a:pPr>
            <a:r>
              <a:rPr lang="zh-CN" altLang="en-US" sz="2000">
                <a:latin typeface="微软雅黑" panose="020B0503020204020204" pitchFamily="34" charset="-122"/>
                <a:ea typeface="微软雅黑" panose="020B0503020204020204" pitchFamily="34" charset="-122"/>
              </a:rPr>
              <a:t>没有它，软件无法使用计算机硬件！</a:t>
            </a:r>
          </a:p>
          <a:p>
            <a:pPr lvl="1">
              <a:spcBef>
                <a:spcPts val="600"/>
              </a:spcBef>
            </a:pPr>
            <a:r>
              <a:rPr lang="zh-CN" altLang="en-US" sz="2000">
                <a:latin typeface="微软雅黑" panose="020B0503020204020204" pitchFamily="34" charset="-122"/>
                <a:ea typeface="微软雅黑" panose="020B0503020204020204" pitchFamily="34" charset="-122"/>
              </a:rPr>
              <a:t>没有它，一台计算机不能称为“通用计算机”</a:t>
            </a:r>
          </a:p>
          <a:p>
            <a:pPr lvl="1">
              <a:lnSpc>
                <a:spcPct val="105000"/>
              </a:lnSpc>
              <a:buFontTx/>
              <a:buNone/>
            </a:pPr>
            <a:endParaRPr lang="zh-CN" altLang="en-US">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47</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80611">
                                            <p:txEl>
                                              <p:pRg st="0" end="0"/>
                                            </p:txEl>
                                          </p:spTgt>
                                        </p:tgtEl>
                                        <p:attrNameLst>
                                          <p:attrName>style.visibility</p:attrName>
                                        </p:attrNameLst>
                                      </p:cBhvr>
                                      <p:to>
                                        <p:strVal val="visible"/>
                                      </p:to>
                                    </p:set>
                                    <p:animEffect transition="in" filter="blinds(horizontal)">
                                      <p:cBhvr>
                                        <p:cTn id="7" dur="500"/>
                                        <p:tgtEl>
                                          <p:spTgt spid="5806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80611">
                                            <p:txEl>
                                              <p:pRg st="1" end="1"/>
                                            </p:txEl>
                                          </p:spTgt>
                                        </p:tgtEl>
                                        <p:attrNameLst>
                                          <p:attrName>style.visibility</p:attrName>
                                        </p:attrNameLst>
                                      </p:cBhvr>
                                      <p:to>
                                        <p:strVal val="visible"/>
                                      </p:to>
                                    </p:set>
                                    <p:animEffect transition="in" filter="blinds(horizontal)">
                                      <p:cBhvr>
                                        <p:cTn id="12" dur="500"/>
                                        <p:tgtEl>
                                          <p:spTgt spid="5806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80611">
                                            <p:txEl>
                                              <p:pRg st="2" end="2"/>
                                            </p:txEl>
                                          </p:spTgt>
                                        </p:tgtEl>
                                        <p:attrNameLst>
                                          <p:attrName>style.visibility</p:attrName>
                                        </p:attrNameLst>
                                      </p:cBhvr>
                                      <p:to>
                                        <p:strVal val="visible"/>
                                      </p:to>
                                    </p:set>
                                    <p:animEffect transition="in" filter="blinds(horizontal)">
                                      <p:cBhvr>
                                        <p:cTn id="17" dur="500"/>
                                        <p:tgtEl>
                                          <p:spTgt spid="58061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80611">
                                            <p:txEl>
                                              <p:pRg st="3" end="3"/>
                                            </p:txEl>
                                          </p:spTgt>
                                        </p:tgtEl>
                                        <p:attrNameLst>
                                          <p:attrName>style.visibility</p:attrName>
                                        </p:attrNameLst>
                                      </p:cBhvr>
                                      <p:to>
                                        <p:strVal val="visible"/>
                                      </p:to>
                                    </p:set>
                                    <p:animEffect transition="in" filter="blinds(horizontal)">
                                      <p:cBhvr>
                                        <p:cTn id="22" dur="500"/>
                                        <p:tgtEl>
                                          <p:spTgt spid="58061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80611">
                                            <p:txEl>
                                              <p:pRg st="4" end="4"/>
                                            </p:txEl>
                                          </p:spTgt>
                                        </p:tgtEl>
                                        <p:attrNameLst>
                                          <p:attrName>style.visibility</p:attrName>
                                        </p:attrNameLst>
                                      </p:cBhvr>
                                      <p:to>
                                        <p:strVal val="visible"/>
                                      </p:to>
                                    </p:set>
                                    <p:animEffect transition="in" filter="blinds(horizontal)">
                                      <p:cBhvr>
                                        <p:cTn id="27" dur="500"/>
                                        <p:tgtEl>
                                          <p:spTgt spid="580611">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80611">
                                            <p:txEl>
                                              <p:pRg st="5" end="5"/>
                                            </p:txEl>
                                          </p:spTgt>
                                        </p:tgtEl>
                                        <p:attrNameLst>
                                          <p:attrName>style.visibility</p:attrName>
                                        </p:attrNameLst>
                                      </p:cBhvr>
                                      <p:to>
                                        <p:strVal val="visible"/>
                                      </p:to>
                                    </p:set>
                                    <p:animEffect transition="in" filter="blinds(horizontal)">
                                      <p:cBhvr>
                                        <p:cTn id="32" dur="500"/>
                                        <p:tgtEl>
                                          <p:spTgt spid="580611">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580611">
                                            <p:txEl>
                                              <p:pRg st="6" end="6"/>
                                            </p:txEl>
                                          </p:spTgt>
                                        </p:tgtEl>
                                        <p:attrNameLst>
                                          <p:attrName>style.visibility</p:attrName>
                                        </p:attrNameLst>
                                      </p:cBhvr>
                                      <p:to>
                                        <p:strVal val="visible"/>
                                      </p:to>
                                    </p:set>
                                    <p:animEffect transition="in" filter="blinds(horizontal)">
                                      <p:cBhvr>
                                        <p:cTn id="37" dur="500"/>
                                        <p:tgtEl>
                                          <p:spTgt spid="580611">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580611">
                                            <p:txEl>
                                              <p:pRg st="7" end="7"/>
                                            </p:txEl>
                                          </p:spTgt>
                                        </p:tgtEl>
                                        <p:attrNameLst>
                                          <p:attrName>style.visibility</p:attrName>
                                        </p:attrNameLst>
                                      </p:cBhvr>
                                      <p:to>
                                        <p:strVal val="visible"/>
                                      </p:to>
                                    </p:set>
                                    <p:animEffect transition="in" filter="blinds(horizontal)">
                                      <p:cBhvr>
                                        <p:cTn id="42" dur="500"/>
                                        <p:tgtEl>
                                          <p:spTgt spid="580611">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580611">
                                            <p:txEl>
                                              <p:pRg st="8" end="8"/>
                                            </p:txEl>
                                          </p:spTgt>
                                        </p:tgtEl>
                                        <p:attrNameLst>
                                          <p:attrName>style.visibility</p:attrName>
                                        </p:attrNameLst>
                                      </p:cBhvr>
                                      <p:to>
                                        <p:strVal val="visible"/>
                                      </p:to>
                                    </p:set>
                                    <p:animEffect transition="in" filter="blinds(horizontal)">
                                      <p:cBhvr>
                                        <p:cTn id="47" dur="500"/>
                                        <p:tgtEl>
                                          <p:spTgt spid="580611">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580611">
                                            <p:txEl>
                                              <p:pRg st="9" end="9"/>
                                            </p:txEl>
                                          </p:spTgt>
                                        </p:tgtEl>
                                        <p:attrNameLst>
                                          <p:attrName>style.visibility</p:attrName>
                                        </p:attrNameLst>
                                      </p:cBhvr>
                                      <p:to>
                                        <p:strVal val="visible"/>
                                      </p:to>
                                    </p:set>
                                    <p:animEffect transition="in" filter="blinds(horizontal)">
                                      <p:cBhvr>
                                        <p:cTn id="52" dur="500"/>
                                        <p:tgtEl>
                                          <p:spTgt spid="580611">
                                            <p:txEl>
                                              <p:pRg st="9" end="9"/>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580611">
                                            <p:txEl>
                                              <p:pRg st="10" end="10"/>
                                            </p:txEl>
                                          </p:spTgt>
                                        </p:tgtEl>
                                        <p:attrNameLst>
                                          <p:attrName>style.visibility</p:attrName>
                                        </p:attrNameLst>
                                      </p:cBhvr>
                                      <p:to>
                                        <p:strVal val="visible"/>
                                      </p:to>
                                    </p:set>
                                    <p:animEffect transition="in" filter="blinds(horizontal)">
                                      <p:cBhvr>
                                        <p:cTn id="57" dur="500"/>
                                        <p:tgtEl>
                                          <p:spTgt spid="580611">
                                            <p:txEl>
                                              <p:pRg st="10" end="10"/>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580611">
                                            <p:txEl>
                                              <p:pRg st="11" end="11"/>
                                            </p:txEl>
                                          </p:spTgt>
                                        </p:tgtEl>
                                        <p:attrNameLst>
                                          <p:attrName>style.visibility</p:attrName>
                                        </p:attrNameLst>
                                      </p:cBhvr>
                                      <p:to>
                                        <p:strVal val="visible"/>
                                      </p:to>
                                    </p:set>
                                    <p:animEffect transition="in" filter="blinds(horizontal)">
                                      <p:cBhvr>
                                        <p:cTn id="62" dur="500"/>
                                        <p:tgtEl>
                                          <p:spTgt spid="58061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457200" y="122238"/>
            <a:ext cx="8229600" cy="561975"/>
          </a:xfrm>
        </p:spPr>
        <p:txBody>
          <a:bodyPr/>
          <a:lstStyle/>
          <a:p>
            <a:r>
              <a:rPr lang="en-US" altLang="zh-CN" sz="3400"/>
              <a:t>ISA</a:t>
            </a:r>
            <a:r>
              <a:rPr lang="zh-CN" altLang="en-US" sz="3400"/>
              <a:t>和计算机组成（微结构）之间的关系</a:t>
            </a:r>
          </a:p>
        </p:txBody>
      </p:sp>
      <p:sp>
        <p:nvSpPr>
          <p:cNvPr id="86019" name="Text Box 3"/>
          <p:cNvSpPr txBox="1">
            <a:spLocks noChangeArrowheads="1"/>
          </p:cNvSpPr>
          <p:nvPr/>
        </p:nvSpPr>
        <p:spPr bwMode="auto">
          <a:xfrm>
            <a:off x="115888" y="773113"/>
            <a:ext cx="8893175"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20000"/>
              </a:spcBef>
              <a:buSzTx/>
              <a:buFontTx/>
              <a:buNone/>
            </a:pPr>
            <a:r>
              <a:rPr lang="zh-CN" altLang="en-US" sz="2000">
                <a:solidFill>
                  <a:srgbClr val="3333CC"/>
                </a:solidFill>
                <a:latin typeface="微软雅黑" panose="020B0503020204020204" pitchFamily="34" charset="-122"/>
                <a:ea typeface="微软雅黑" panose="020B0503020204020204" pitchFamily="34" charset="-122"/>
              </a:rPr>
              <a:t>     </a:t>
            </a:r>
            <a:endParaRPr lang="zh-CN" altLang="en-US" sz="2000">
              <a:solidFill>
                <a:srgbClr val="3333CC"/>
              </a:solidFill>
              <a:ea typeface="微软雅黑" panose="020B0503020204020204" pitchFamily="34" charset="-122"/>
            </a:endParaRPr>
          </a:p>
        </p:txBody>
      </p:sp>
      <p:sp>
        <p:nvSpPr>
          <p:cNvPr id="581636" name="Text Box 4"/>
          <p:cNvSpPr txBox="1">
            <a:spLocks noChangeArrowheads="1"/>
          </p:cNvSpPr>
          <p:nvPr/>
        </p:nvSpPr>
        <p:spPr bwMode="auto">
          <a:xfrm>
            <a:off x="179388" y="5570538"/>
            <a:ext cx="8623300" cy="1098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15000"/>
              </a:spcBef>
              <a:buSzTx/>
              <a:buFontTx/>
              <a:buNone/>
            </a:pPr>
            <a:r>
              <a:rPr lang="zh-CN" altLang="en-US" sz="2000">
                <a:latin typeface="微软雅黑" panose="020B0503020204020204" pitchFamily="34" charset="-122"/>
                <a:ea typeface="微软雅黑" panose="020B0503020204020204" pitchFamily="34" charset="-122"/>
              </a:rPr>
              <a:t>不同</a:t>
            </a:r>
            <a:r>
              <a:rPr lang="en-US" altLang="zh-CN" sz="2000">
                <a:latin typeface="微软雅黑" panose="020B0503020204020204" pitchFamily="34" charset="-122"/>
                <a:ea typeface="微软雅黑" panose="020B0503020204020204" pitchFamily="34" charset="-122"/>
              </a:rPr>
              <a:t>ISA</a:t>
            </a:r>
            <a:r>
              <a:rPr lang="zh-CN" altLang="en-US" sz="2000">
                <a:latin typeface="微软雅黑" panose="020B0503020204020204" pitchFamily="34" charset="-122"/>
                <a:ea typeface="微软雅黑" panose="020B0503020204020204" pitchFamily="34" charset="-122"/>
              </a:rPr>
              <a:t>规定的指令集不同，如，</a:t>
            </a:r>
            <a:r>
              <a:rPr lang="en-US" altLang="zh-CN" sz="2000">
                <a:latin typeface="微软雅黑" panose="020B0503020204020204" pitchFamily="34" charset="-122"/>
                <a:ea typeface="微软雅黑" panose="020B0503020204020204" pitchFamily="34" charset="-122"/>
              </a:rPr>
              <a:t>IA-32</a:t>
            </a:r>
            <a:r>
              <a:rPr lang="zh-CN" altLang="en-US" sz="2000">
                <a:latin typeface="微软雅黑" panose="020B0503020204020204" pitchFamily="34" charset="-122"/>
                <a:ea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rPr>
              <a:t>MIPS</a:t>
            </a:r>
            <a:r>
              <a:rPr lang="zh-CN" altLang="en-US" sz="2000">
                <a:latin typeface="微软雅黑" panose="020B0503020204020204" pitchFamily="34" charset="-122"/>
                <a:ea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rPr>
              <a:t>ARM</a:t>
            </a:r>
            <a:r>
              <a:rPr lang="zh-CN" altLang="en-US" sz="2000">
                <a:latin typeface="微软雅黑" panose="020B0503020204020204" pitchFamily="34" charset="-122"/>
                <a:ea typeface="微软雅黑" panose="020B0503020204020204" pitchFamily="34" charset="-122"/>
              </a:rPr>
              <a:t>等</a:t>
            </a:r>
          </a:p>
          <a:p>
            <a:pPr>
              <a:spcBef>
                <a:spcPct val="15000"/>
              </a:spcBef>
              <a:buSzTx/>
              <a:buFontTx/>
              <a:buNone/>
            </a:pPr>
            <a:r>
              <a:rPr lang="zh-CN" altLang="en-US" sz="2000">
                <a:latin typeface="微软雅黑" panose="020B0503020204020204" pitchFamily="34" charset="-122"/>
                <a:ea typeface="微软雅黑" panose="020B0503020204020204" pitchFamily="34" charset="-122"/>
              </a:rPr>
              <a:t>计算机组成必须能够实现</a:t>
            </a:r>
            <a:r>
              <a:rPr lang="en-US" altLang="zh-CN" sz="2000">
                <a:latin typeface="微软雅黑" panose="020B0503020204020204" pitchFamily="34" charset="-122"/>
                <a:ea typeface="微软雅黑" panose="020B0503020204020204" pitchFamily="34" charset="-122"/>
              </a:rPr>
              <a:t>ISA</a:t>
            </a:r>
            <a:r>
              <a:rPr lang="zh-CN" altLang="en-US" sz="2000">
                <a:latin typeface="微软雅黑" panose="020B0503020204020204" pitchFamily="34" charset="-122"/>
                <a:ea typeface="微软雅黑" panose="020B0503020204020204" pitchFamily="34" charset="-122"/>
              </a:rPr>
              <a:t>规定的功能，如提供</a:t>
            </a:r>
            <a:r>
              <a:rPr lang="en-US" altLang="zh-CN" sz="2000">
                <a:latin typeface="微软雅黑" panose="020B0503020204020204" pitchFamily="34" charset="-122"/>
                <a:ea typeface="微软雅黑" panose="020B0503020204020204" pitchFamily="34" charset="-122"/>
              </a:rPr>
              <a:t>GPR</a:t>
            </a:r>
            <a:r>
              <a:rPr lang="zh-CN" altLang="en-US" sz="2000">
                <a:latin typeface="微软雅黑" panose="020B0503020204020204" pitchFamily="34" charset="-122"/>
                <a:ea typeface="微软雅黑" panose="020B0503020204020204" pitchFamily="34" charset="-122"/>
              </a:rPr>
              <a:t>、标志、运算电路等</a:t>
            </a:r>
          </a:p>
          <a:p>
            <a:pPr>
              <a:spcBef>
                <a:spcPct val="15000"/>
              </a:spcBef>
              <a:buSzTx/>
              <a:buFontTx/>
              <a:buNone/>
            </a:pPr>
            <a:r>
              <a:rPr lang="zh-CN" altLang="en-US" sz="2000">
                <a:latin typeface="微软雅黑" panose="020B0503020204020204" pitchFamily="34" charset="-122"/>
                <a:ea typeface="微软雅黑" panose="020B0503020204020204" pitchFamily="34" charset="-122"/>
              </a:rPr>
              <a:t>同一种</a:t>
            </a:r>
            <a:r>
              <a:rPr lang="en-US" altLang="zh-CN" sz="2000">
                <a:latin typeface="微软雅黑" panose="020B0503020204020204" pitchFamily="34" charset="-122"/>
                <a:ea typeface="微软雅黑" panose="020B0503020204020204" pitchFamily="34" charset="-122"/>
              </a:rPr>
              <a:t>ISA</a:t>
            </a:r>
            <a:r>
              <a:rPr lang="zh-CN" altLang="en-US" sz="2000">
                <a:latin typeface="微软雅黑" panose="020B0503020204020204" pitchFamily="34" charset="-122"/>
                <a:ea typeface="微软雅黑" panose="020B0503020204020204" pitchFamily="34" charset="-122"/>
              </a:rPr>
              <a:t>可以有不同的计算机组成，如乘法指令可用</a:t>
            </a:r>
            <a:r>
              <a:rPr lang="en-US" altLang="zh-CN" sz="2000">
                <a:latin typeface="微软雅黑" panose="020B0503020204020204" pitchFamily="34" charset="-122"/>
                <a:ea typeface="微软雅黑" panose="020B0503020204020204" pitchFamily="34" charset="-122"/>
              </a:rPr>
              <a:t>ALU</a:t>
            </a:r>
            <a:r>
              <a:rPr lang="zh-CN" altLang="en-US" sz="2000">
                <a:latin typeface="微软雅黑" panose="020B0503020204020204" pitchFamily="34" charset="-122"/>
                <a:ea typeface="微软雅黑" panose="020B0503020204020204" pitchFamily="34" charset="-122"/>
              </a:rPr>
              <a:t>或乘法器实现</a:t>
            </a:r>
          </a:p>
        </p:txBody>
      </p:sp>
      <p:grpSp>
        <p:nvGrpSpPr>
          <p:cNvPr id="86021" name="Group 5"/>
          <p:cNvGrpSpPr>
            <a:grpSpLocks/>
          </p:cNvGrpSpPr>
          <p:nvPr/>
        </p:nvGrpSpPr>
        <p:grpSpPr bwMode="auto">
          <a:xfrm>
            <a:off x="163513" y="863600"/>
            <a:ext cx="8864600" cy="4275138"/>
            <a:chOff x="74" y="1338"/>
            <a:chExt cx="5584" cy="2863"/>
          </a:xfrm>
        </p:grpSpPr>
        <p:sp>
          <p:nvSpPr>
            <p:cNvPr id="86023" name="Text Box 6"/>
            <p:cNvSpPr txBox="1">
              <a:spLocks noChangeArrowheads="1"/>
            </p:cNvSpPr>
            <p:nvPr/>
          </p:nvSpPr>
          <p:spPr bwMode="auto">
            <a:xfrm>
              <a:off x="357" y="1701"/>
              <a:ext cx="935" cy="312"/>
            </a:xfrm>
            <a:prstGeom prst="rect">
              <a:avLst/>
            </a:prstGeom>
            <a:solidFill>
              <a:srgbClr val="0000FF">
                <a:alpha val="25882"/>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SzTx/>
                <a:buFontTx/>
                <a:buNone/>
              </a:pPr>
              <a:r>
                <a:rPr lang="zh-CN" altLang="en-US" sz="2400">
                  <a:latin typeface="微软雅黑" panose="020B0503020204020204" pitchFamily="34" charset="-122"/>
                  <a:ea typeface="微软雅黑" panose="020B0503020204020204" pitchFamily="34" charset="-122"/>
                </a:rPr>
                <a:t>  控制器</a:t>
              </a:r>
            </a:p>
          </p:txBody>
        </p:sp>
        <p:sp>
          <p:nvSpPr>
            <p:cNvPr id="86024" name="Rectangle 7"/>
            <p:cNvSpPr>
              <a:spLocks noChangeArrowheads="1"/>
            </p:cNvSpPr>
            <p:nvPr/>
          </p:nvSpPr>
          <p:spPr bwMode="auto">
            <a:xfrm>
              <a:off x="158" y="1417"/>
              <a:ext cx="3118" cy="2665"/>
            </a:xfrm>
            <a:prstGeom prst="rect">
              <a:avLst/>
            </a:prstGeom>
            <a:noFill/>
            <a:ln w="38100" cap="rnd" algn="ctr">
              <a:solidFill>
                <a:srgbClr val="FF0000"/>
              </a:solidFill>
              <a:prstDash val="sysDot"/>
              <a:miter lim="800000"/>
              <a:headEnd/>
              <a:tailEnd/>
            </a:ln>
            <a:effectLst/>
            <a:extLst>
              <a:ext uri="{909E8E84-426E-40DD-AFC4-6F175D3DCCD1}">
                <a14:hiddenFill xmlns:a14="http://schemas.microsoft.com/office/drawing/2010/main">
                  <a:solidFill>
                    <a:srgbClr val="800000">
                      <a:alpha val="18823"/>
                    </a:srgbClr>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86025" name="Text Box 8"/>
            <p:cNvSpPr txBox="1">
              <a:spLocks noChangeArrowheads="1"/>
            </p:cNvSpPr>
            <p:nvPr/>
          </p:nvSpPr>
          <p:spPr bwMode="auto">
            <a:xfrm>
              <a:off x="300" y="1417"/>
              <a:ext cx="538" cy="306"/>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sz="2400">
                  <a:solidFill>
                    <a:srgbClr val="FF0000"/>
                  </a:solidFill>
                  <a:latin typeface="微软雅黑" panose="020B0503020204020204" pitchFamily="34" charset="-122"/>
                  <a:ea typeface="微软雅黑" panose="020B0503020204020204" pitchFamily="34" charset="-122"/>
                </a:rPr>
                <a:t>CPU</a:t>
              </a:r>
            </a:p>
          </p:txBody>
        </p:sp>
        <p:sp>
          <p:nvSpPr>
            <p:cNvPr id="86026" name="Text Box 9"/>
            <p:cNvSpPr txBox="1">
              <a:spLocks noChangeArrowheads="1"/>
            </p:cNvSpPr>
            <p:nvPr/>
          </p:nvSpPr>
          <p:spPr bwMode="auto">
            <a:xfrm>
              <a:off x="1632" y="1757"/>
              <a:ext cx="652" cy="252"/>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    PC</a:t>
              </a:r>
            </a:p>
          </p:txBody>
        </p:sp>
        <p:sp>
          <p:nvSpPr>
            <p:cNvPr id="86027" name="Text Box 10"/>
            <p:cNvSpPr txBox="1">
              <a:spLocks noChangeArrowheads="1"/>
            </p:cNvSpPr>
            <p:nvPr/>
          </p:nvSpPr>
          <p:spPr bwMode="auto">
            <a:xfrm>
              <a:off x="5220" y="1984"/>
              <a:ext cx="438" cy="557"/>
            </a:xfrm>
            <a:prstGeom prst="rect">
              <a:avLst/>
            </a:prstGeom>
            <a:solidFill>
              <a:srgbClr val="0000FF">
                <a:alpha val="25882"/>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SzTx/>
                <a:buFontTx/>
                <a:buNone/>
              </a:pPr>
              <a:r>
                <a:rPr lang="zh-CN" altLang="en-US" sz="2400">
                  <a:solidFill>
                    <a:srgbClr val="CC3300"/>
                  </a:solidFill>
                  <a:latin typeface="微软雅黑" panose="020B0503020204020204" pitchFamily="34" charset="-122"/>
                  <a:ea typeface="微软雅黑" panose="020B0503020204020204" pitchFamily="34" charset="-122"/>
                </a:rPr>
                <a:t>输入</a:t>
              </a:r>
            </a:p>
            <a:p>
              <a:pPr algn="ctr">
                <a:spcBef>
                  <a:spcPct val="0"/>
                </a:spcBef>
                <a:buSzTx/>
                <a:buFontTx/>
                <a:buNone/>
              </a:pPr>
              <a:r>
                <a:rPr lang="zh-CN" altLang="en-US" sz="2400">
                  <a:solidFill>
                    <a:srgbClr val="CC3300"/>
                  </a:solidFill>
                  <a:latin typeface="微软雅黑" panose="020B0503020204020204" pitchFamily="34" charset="-122"/>
                  <a:ea typeface="微软雅黑" panose="020B0503020204020204" pitchFamily="34" charset="-122"/>
                </a:rPr>
                <a:t>设备</a:t>
              </a:r>
            </a:p>
          </p:txBody>
        </p:sp>
        <p:sp>
          <p:nvSpPr>
            <p:cNvPr id="86028" name="AutoShape 11"/>
            <p:cNvSpPr>
              <a:spLocks noChangeArrowheads="1"/>
            </p:cNvSpPr>
            <p:nvPr/>
          </p:nvSpPr>
          <p:spPr bwMode="auto">
            <a:xfrm>
              <a:off x="4961" y="2211"/>
              <a:ext cx="227" cy="141"/>
            </a:xfrm>
            <a:prstGeom prst="leftRightArrow">
              <a:avLst>
                <a:gd name="adj1" fmla="val 50000"/>
                <a:gd name="adj2" fmla="val 32199"/>
              </a:avLst>
            </a:prstGeom>
            <a:solidFill>
              <a:schemeClr val="bg1"/>
            </a:solidFill>
            <a:ln w="28575"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SzTx/>
                <a:buFontTx/>
                <a:buNone/>
              </a:pPr>
              <a:endParaRPr lang="zh-CN" altLang="en-US">
                <a:solidFill>
                  <a:srgbClr val="CC3300"/>
                </a:solidFill>
                <a:latin typeface="微软雅黑" panose="020B0503020204020204" pitchFamily="34" charset="-122"/>
                <a:ea typeface="微软雅黑" panose="020B0503020204020204" pitchFamily="34" charset="-122"/>
              </a:endParaRPr>
            </a:p>
          </p:txBody>
        </p:sp>
        <p:sp>
          <p:nvSpPr>
            <p:cNvPr id="86029" name="Text Box 12"/>
            <p:cNvSpPr txBox="1">
              <a:spLocks noChangeArrowheads="1"/>
            </p:cNvSpPr>
            <p:nvPr/>
          </p:nvSpPr>
          <p:spPr bwMode="auto">
            <a:xfrm>
              <a:off x="5220" y="2863"/>
              <a:ext cx="438" cy="557"/>
            </a:xfrm>
            <a:prstGeom prst="rect">
              <a:avLst/>
            </a:prstGeom>
            <a:solidFill>
              <a:srgbClr val="0000FF">
                <a:alpha val="25882"/>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SzTx/>
                <a:buFontTx/>
                <a:buNone/>
              </a:pPr>
              <a:r>
                <a:rPr lang="zh-CN" altLang="en-US" sz="2400">
                  <a:solidFill>
                    <a:srgbClr val="CC3300"/>
                  </a:solidFill>
                  <a:latin typeface="微软雅黑" panose="020B0503020204020204" pitchFamily="34" charset="-122"/>
                  <a:ea typeface="微软雅黑" panose="020B0503020204020204" pitchFamily="34" charset="-122"/>
                </a:rPr>
                <a:t>输出</a:t>
              </a:r>
              <a:endParaRPr lang="en-US" altLang="zh-CN" sz="2400">
                <a:solidFill>
                  <a:srgbClr val="CC3300"/>
                </a:solidFill>
                <a:latin typeface="微软雅黑" panose="020B0503020204020204" pitchFamily="34" charset="-122"/>
                <a:ea typeface="微软雅黑" panose="020B0503020204020204" pitchFamily="34" charset="-122"/>
              </a:endParaRPr>
            </a:p>
            <a:p>
              <a:pPr algn="ctr">
                <a:spcBef>
                  <a:spcPct val="0"/>
                </a:spcBef>
                <a:buSzTx/>
                <a:buFontTx/>
                <a:buNone/>
              </a:pPr>
              <a:r>
                <a:rPr lang="zh-CN" altLang="en-US" sz="2400">
                  <a:solidFill>
                    <a:srgbClr val="CC3300"/>
                  </a:solidFill>
                  <a:latin typeface="微软雅黑" panose="020B0503020204020204" pitchFamily="34" charset="-122"/>
                  <a:ea typeface="微软雅黑" panose="020B0503020204020204" pitchFamily="34" charset="-122"/>
                </a:rPr>
                <a:t>设备</a:t>
              </a:r>
            </a:p>
          </p:txBody>
        </p:sp>
        <p:sp>
          <p:nvSpPr>
            <p:cNvPr id="86030" name="AutoShape 13"/>
            <p:cNvSpPr>
              <a:spLocks noChangeArrowheads="1"/>
            </p:cNvSpPr>
            <p:nvPr/>
          </p:nvSpPr>
          <p:spPr bwMode="auto">
            <a:xfrm>
              <a:off x="4933" y="3033"/>
              <a:ext cx="255" cy="142"/>
            </a:xfrm>
            <a:prstGeom prst="leftRightArrow">
              <a:avLst>
                <a:gd name="adj1" fmla="val 50000"/>
                <a:gd name="adj2" fmla="val 35915"/>
              </a:avLst>
            </a:prstGeom>
            <a:solidFill>
              <a:schemeClr val="bg1"/>
            </a:solidFill>
            <a:ln w="28575"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86031" name="Text Box 14"/>
            <p:cNvSpPr txBox="1">
              <a:spLocks noChangeArrowheads="1"/>
            </p:cNvSpPr>
            <p:nvPr/>
          </p:nvSpPr>
          <p:spPr bwMode="auto">
            <a:xfrm>
              <a:off x="2454" y="1757"/>
              <a:ext cx="680" cy="252"/>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  MAR</a:t>
              </a:r>
            </a:p>
          </p:txBody>
        </p:sp>
        <p:sp>
          <p:nvSpPr>
            <p:cNvPr id="86032" name="Text Box 15"/>
            <p:cNvSpPr txBox="1">
              <a:spLocks noChangeArrowheads="1"/>
            </p:cNvSpPr>
            <p:nvPr/>
          </p:nvSpPr>
          <p:spPr bwMode="auto">
            <a:xfrm>
              <a:off x="2483" y="3656"/>
              <a:ext cx="680" cy="252"/>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chemeClr val="accent2"/>
                  </a:solidFill>
                  <a:latin typeface="微软雅黑" panose="020B0503020204020204" pitchFamily="34" charset="-122"/>
                  <a:ea typeface="微软雅黑" panose="020B0503020204020204" pitchFamily="34" charset="-122"/>
                </a:rPr>
                <a:t>  MDR</a:t>
              </a:r>
            </a:p>
          </p:txBody>
        </p:sp>
        <p:sp>
          <p:nvSpPr>
            <p:cNvPr id="86033" name="Line 16"/>
            <p:cNvSpPr>
              <a:spLocks noChangeShapeType="1"/>
            </p:cNvSpPr>
            <p:nvPr/>
          </p:nvSpPr>
          <p:spPr bwMode="auto">
            <a:xfrm>
              <a:off x="1292" y="1870"/>
              <a:ext cx="340" cy="0"/>
            </a:xfrm>
            <a:prstGeom prst="line">
              <a:avLst/>
            </a:prstGeom>
            <a:noFill/>
            <a:ln w="38100">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34" name="Line 17"/>
            <p:cNvSpPr>
              <a:spLocks noChangeShapeType="1"/>
            </p:cNvSpPr>
            <p:nvPr/>
          </p:nvSpPr>
          <p:spPr bwMode="auto">
            <a:xfrm>
              <a:off x="2284" y="1870"/>
              <a:ext cx="171" cy="0"/>
            </a:xfrm>
            <a:prstGeom prst="line">
              <a:avLst/>
            </a:prstGeom>
            <a:noFill/>
            <a:ln w="38100">
              <a:solidFill>
                <a:srgbClr val="00763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35" name="Line 18"/>
            <p:cNvSpPr>
              <a:spLocks noChangeShapeType="1"/>
            </p:cNvSpPr>
            <p:nvPr/>
          </p:nvSpPr>
          <p:spPr bwMode="auto">
            <a:xfrm>
              <a:off x="2710" y="3344"/>
              <a:ext cx="0" cy="312"/>
            </a:xfrm>
            <a:prstGeom prst="line">
              <a:avLst/>
            </a:prstGeom>
            <a:noFill/>
            <a:ln w="38100">
              <a:solidFill>
                <a:srgbClr val="3333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86036" name="Group 19"/>
            <p:cNvGrpSpPr>
              <a:grpSpLocks/>
            </p:cNvGrpSpPr>
            <p:nvPr/>
          </p:nvGrpSpPr>
          <p:grpSpPr bwMode="auto">
            <a:xfrm>
              <a:off x="1689" y="2239"/>
              <a:ext cx="482" cy="935"/>
              <a:chOff x="3135" y="2472"/>
              <a:chExt cx="454" cy="935"/>
            </a:xfrm>
          </p:grpSpPr>
          <p:grpSp>
            <p:nvGrpSpPr>
              <p:cNvPr id="86103" name="Group 20"/>
              <p:cNvGrpSpPr>
                <a:grpSpLocks/>
              </p:cNvGrpSpPr>
              <p:nvPr/>
            </p:nvGrpSpPr>
            <p:grpSpPr bwMode="auto">
              <a:xfrm flipH="1">
                <a:off x="3135" y="2472"/>
                <a:ext cx="454" cy="935"/>
                <a:chOff x="3078" y="2330"/>
                <a:chExt cx="625" cy="1580"/>
              </a:xfrm>
            </p:grpSpPr>
            <p:sp>
              <p:nvSpPr>
                <p:cNvPr id="86105" name="Line 12"/>
                <p:cNvSpPr>
                  <a:spLocks noChangeShapeType="1"/>
                </p:cNvSpPr>
                <p:nvPr/>
              </p:nvSpPr>
              <p:spPr bwMode="auto">
                <a:xfrm flipH="1">
                  <a:off x="3078" y="2330"/>
                  <a:ext cx="9" cy="69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106" name="Line 13"/>
                <p:cNvSpPr>
                  <a:spLocks noChangeShapeType="1"/>
                </p:cNvSpPr>
                <p:nvPr/>
              </p:nvSpPr>
              <p:spPr bwMode="auto">
                <a:xfrm>
                  <a:off x="3107" y="2330"/>
                  <a:ext cx="592" cy="30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107" name="Line 14"/>
                <p:cNvSpPr>
                  <a:spLocks noChangeShapeType="1"/>
                </p:cNvSpPr>
                <p:nvPr/>
              </p:nvSpPr>
              <p:spPr bwMode="auto">
                <a:xfrm>
                  <a:off x="3087" y="3018"/>
                  <a:ext cx="213" cy="11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108" name="Line 16"/>
                <p:cNvSpPr>
                  <a:spLocks noChangeShapeType="1"/>
                </p:cNvSpPr>
                <p:nvPr/>
              </p:nvSpPr>
              <p:spPr bwMode="auto">
                <a:xfrm>
                  <a:off x="3693" y="2644"/>
                  <a:ext cx="10" cy="45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109" name="Line 18"/>
                <p:cNvSpPr>
                  <a:spLocks noChangeShapeType="1"/>
                </p:cNvSpPr>
                <p:nvPr/>
              </p:nvSpPr>
              <p:spPr bwMode="auto">
                <a:xfrm flipV="1">
                  <a:off x="3120" y="3256"/>
                  <a:ext cx="0" cy="65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110" name="Line 19"/>
                <p:cNvSpPr>
                  <a:spLocks noChangeShapeType="1"/>
                </p:cNvSpPr>
                <p:nvPr/>
              </p:nvSpPr>
              <p:spPr bwMode="auto">
                <a:xfrm flipV="1">
                  <a:off x="3135" y="3549"/>
                  <a:ext cx="564" cy="349"/>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111" name="Line 20"/>
                <p:cNvSpPr>
                  <a:spLocks noChangeShapeType="1"/>
                </p:cNvSpPr>
                <p:nvPr/>
              </p:nvSpPr>
              <p:spPr bwMode="auto">
                <a:xfrm flipV="1">
                  <a:off x="3121" y="3125"/>
                  <a:ext cx="171" cy="1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112" name="Line 22"/>
                <p:cNvSpPr>
                  <a:spLocks noChangeShapeType="1"/>
                </p:cNvSpPr>
                <p:nvPr/>
              </p:nvSpPr>
              <p:spPr bwMode="auto">
                <a:xfrm flipV="1">
                  <a:off x="3702" y="3067"/>
                  <a:ext cx="0" cy="48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6104" name="Rectangle 25"/>
              <p:cNvSpPr>
                <a:spLocks noChangeArrowheads="1"/>
              </p:cNvSpPr>
              <p:nvPr/>
            </p:nvSpPr>
            <p:spPr bwMode="auto">
              <a:xfrm rot="16200000" flipH="1">
                <a:off x="3018" y="2846"/>
                <a:ext cx="51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742950" indent="-28575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143000" indent="-2286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lnSpc>
                    <a:spcPct val="90000"/>
                  </a:lnSpc>
                  <a:spcBef>
                    <a:spcPct val="0"/>
                  </a:spcBef>
                  <a:buSzTx/>
                  <a:buFontTx/>
                  <a:buNone/>
                </a:pPr>
                <a:r>
                  <a:rPr lang="en-US" altLang="zh-CN" sz="2000">
                    <a:cs typeface="Arial" panose="020B0604020202020204" pitchFamily="34" charset="0"/>
                  </a:rPr>
                  <a:t>ALU</a:t>
                </a:r>
              </a:p>
            </p:txBody>
          </p:sp>
        </p:grpSp>
        <p:grpSp>
          <p:nvGrpSpPr>
            <p:cNvPr id="86037" name="Group 30"/>
            <p:cNvGrpSpPr>
              <a:grpSpLocks/>
            </p:cNvGrpSpPr>
            <p:nvPr/>
          </p:nvGrpSpPr>
          <p:grpSpPr bwMode="auto">
            <a:xfrm>
              <a:off x="2143" y="2494"/>
              <a:ext cx="255" cy="510"/>
              <a:chOff x="2030" y="2415"/>
              <a:chExt cx="341" cy="510"/>
            </a:xfrm>
          </p:grpSpPr>
          <p:sp>
            <p:nvSpPr>
              <p:cNvPr id="86101" name="Line 31"/>
              <p:cNvSpPr>
                <a:spLocks noChangeShapeType="1"/>
              </p:cNvSpPr>
              <p:nvPr/>
            </p:nvSpPr>
            <p:spPr bwMode="auto">
              <a:xfrm flipH="1">
                <a:off x="2031" y="2415"/>
                <a:ext cx="340"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102" name="Line 32"/>
              <p:cNvSpPr>
                <a:spLocks noChangeShapeType="1"/>
              </p:cNvSpPr>
              <p:nvPr/>
            </p:nvSpPr>
            <p:spPr bwMode="auto">
              <a:xfrm flipH="1">
                <a:off x="2030" y="2925"/>
                <a:ext cx="340"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86038" name="Text Box 33"/>
            <p:cNvSpPr txBox="1">
              <a:spLocks noChangeArrowheads="1"/>
            </p:cNvSpPr>
            <p:nvPr/>
          </p:nvSpPr>
          <p:spPr bwMode="auto">
            <a:xfrm>
              <a:off x="1065" y="2182"/>
              <a:ext cx="284" cy="1089"/>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SzTx/>
                <a:buFontTx/>
                <a:buNone/>
              </a:pPr>
              <a:r>
                <a:rPr lang="zh-CN" altLang="en-US" sz="2000">
                  <a:latin typeface="微软雅黑" panose="020B0503020204020204" pitchFamily="34" charset="-122"/>
                  <a:ea typeface="微软雅黑" panose="020B0503020204020204" pitchFamily="34" charset="-122"/>
                </a:rPr>
                <a:t>标</a:t>
              </a:r>
            </a:p>
            <a:p>
              <a:pPr algn="ctr">
                <a:spcBef>
                  <a:spcPct val="0"/>
                </a:spcBef>
                <a:buSzTx/>
                <a:buFontTx/>
                <a:buNone/>
              </a:pPr>
              <a:r>
                <a:rPr lang="zh-CN" altLang="en-US" sz="2000">
                  <a:latin typeface="微软雅黑" panose="020B0503020204020204" pitchFamily="34" charset="-122"/>
                  <a:ea typeface="微软雅黑" panose="020B0503020204020204" pitchFamily="34" charset="-122"/>
                </a:rPr>
                <a:t>志</a:t>
              </a:r>
            </a:p>
            <a:p>
              <a:pPr algn="ctr">
                <a:spcBef>
                  <a:spcPct val="0"/>
                </a:spcBef>
                <a:buSzTx/>
                <a:buFontTx/>
                <a:buNone/>
              </a:pPr>
              <a:r>
                <a:rPr lang="zh-CN" altLang="en-US" sz="2000">
                  <a:latin typeface="微软雅黑" panose="020B0503020204020204" pitchFamily="34" charset="-122"/>
                  <a:ea typeface="微软雅黑" panose="020B0503020204020204" pitchFamily="34" charset="-122"/>
                </a:rPr>
                <a:t>寄</a:t>
              </a:r>
            </a:p>
            <a:p>
              <a:pPr algn="ctr">
                <a:spcBef>
                  <a:spcPct val="0"/>
                </a:spcBef>
                <a:buSzTx/>
                <a:buFontTx/>
                <a:buNone/>
              </a:pPr>
              <a:r>
                <a:rPr lang="zh-CN" altLang="en-US" sz="2000">
                  <a:latin typeface="微软雅黑" panose="020B0503020204020204" pitchFamily="34" charset="-122"/>
                  <a:ea typeface="微软雅黑" panose="020B0503020204020204" pitchFamily="34" charset="-122"/>
                </a:rPr>
                <a:t>存</a:t>
              </a:r>
            </a:p>
            <a:p>
              <a:pPr algn="ctr">
                <a:spcBef>
                  <a:spcPct val="0"/>
                </a:spcBef>
                <a:buSzTx/>
                <a:buFontTx/>
                <a:buNone/>
              </a:pPr>
              <a:r>
                <a:rPr lang="zh-CN" altLang="en-US" sz="2000">
                  <a:latin typeface="微软雅黑" panose="020B0503020204020204" pitchFamily="34" charset="-122"/>
                  <a:ea typeface="微软雅黑" panose="020B0503020204020204" pitchFamily="34" charset="-122"/>
                </a:rPr>
                <a:t>器</a:t>
              </a:r>
              <a:endParaRPr lang="en-US" altLang="zh-CN" sz="2000">
                <a:latin typeface="微软雅黑" panose="020B0503020204020204" pitchFamily="34" charset="-122"/>
                <a:ea typeface="微软雅黑" panose="020B0503020204020204" pitchFamily="34" charset="-122"/>
              </a:endParaRPr>
            </a:p>
          </p:txBody>
        </p:sp>
        <p:sp>
          <p:nvSpPr>
            <p:cNvPr id="86039" name="Line 34"/>
            <p:cNvSpPr>
              <a:spLocks noChangeShapeType="1"/>
            </p:cNvSpPr>
            <p:nvPr/>
          </p:nvSpPr>
          <p:spPr bwMode="auto">
            <a:xfrm flipH="1">
              <a:off x="1349" y="2551"/>
              <a:ext cx="340"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86040" name="Group 35"/>
            <p:cNvGrpSpPr>
              <a:grpSpLocks/>
            </p:cNvGrpSpPr>
            <p:nvPr/>
          </p:nvGrpSpPr>
          <p:grpSpPr bwMode="auto">
            <a:xfrm>
              <a:off x="895" y="1984"/>
              <a:ext cx="143" cy="539"/>
              <a:chOff x="895" y="1905"/>
              <a:chExt cx="143" cy="539"/>
            </a:xfrm>
          </p:grpSpPr>
          <p:sp>
            <p:nvSpPr>
              <p:cNvPr id="86099" name="Line 36"/>
              <p:cNvSpPr>
                <a:spLocks noChangeShapeType="1"/>
              </p:cNvSpPr>
              <p:nvPr/>
            </p:nvSpPr>
            <p:spPr bwMode="auto">
              <a:xfrm flipH="1">
                <a:off x="896" y="2443"/>
                <a:ext cx="142" cy="0"/>
              </a:xfrm>
              <a:prstGeom prst="line">
                <a:avLst/>
              </a:prstGeom>
              <a:noFill/>
              <a:ln w="2857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100" name="Line 37"/>
              <p:cNvSpPr>
                <a:spLocks noChangeShapeType="1"/>
              </p:cNvSpPr>
              <p:nvPr/>
            </p:nvSpPr>
            <p:spPr bwMode="auto">
              <a:xfrm flipV="1">
                <a:off x="895" y="1905"/>
                <a:ext cx="0" cy="539"/>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86041" name="Line 38"/>
            <p:cNvSpPr>
              <a:spLocks noChangeShapeType="1"/>
            </p:cNvSpPr>
            <p:nvPr/>
          </p:nvSpPr>
          <p:spPr bwMode="auto">
            <a:xfrm flipV="1">
              <a:off x="2795" y="2012"/>
              <a:ext cx="0" cy="340"/>
            </a:xfrm>
            <a:prstGeom prst="line">
              <a:avLst/>
            </a:prstGeom>
            <a:noFill/>
            <a:ln w="381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86042" name="Group 39"/>
            <p:cNvGrpSpPr>
              <a:grpSpLocks/>
            </p:cNvGrpSpPr>
            <p:nvPr/>
          </p:nvGrpSpPr>
          <p:grpSpPr bwMode="auto">
            <a:xfrm>
              <a:off x="1519" y="2776"/>
              <a:ext cx="964" cy="937"/>
              <a:chOff x="1576" y="2924"/>
              <a:chExt cx="964" cy="937"/>
            </a:xfrm>
          </p:grpSpPr>
          <p:sp>
            <p:nvSpPr>
              <p:cNvPr id="86096" name="Line 40"/>
              <p:cNvSpPr>
                <a:spLocks noChangeShapeType="1"/>
              </p:cNvSpPr>
              <p:nvPr/>
            </p:nvSpPr>
            <p:spPr bwMode="auto">
              <a:xfrm>
                <a:off x="1576" y="2924"/>
                <a:ext cx="0" cy="935"/>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97" name="Line 41"/>
              <p:cNvSpPr>
                <a:spLocks noChangeShapeType="1"/>
              </p:cNvSpPr>
              <p:nvPr/>
            </p:nvSpPr>
            <p:spPr bwMode="auto">
              <a:xfrm>
                <a:off x="1576" y="3861"/>
                <a:ext cx="964"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98" name="Line 42"/>
              <p:cNvSpPr>
                <a:spLocks noChangeShapeType="1"/>
              </p:cNvSpPr>
              <p:nvPr/>
            </p:nvSpPr>
            <p:spPr bwMode="auto">
              <a:xfrm flipH="1">
                <a:off x="1576" y="2924"/>
                <a:ext cx="171" cy="0"/>
              </a:xfrm>
              <a:prstGeom prst="line">
                <a:avLst/>
              </a:prstGeom>
              <a:noFill/>
              <a:ln w="2857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86043" name="Group 43"/>
            <p:cNvGrpSpPr>
              <a:grpSpLocks/>
            </p:cNvGrpSpPr>
            <p:nvPr/>
          </p:nvGrpSpPr>
          <p:grpSpPr bwMode="auto">
            <a:xfrm>
              <a:off x="2058" y="3259"/>
              <a:ext cx="311" cy="453"/>
              <a:chOff x="2115" y="3405"/>
              <a:chExt cx="311" cy="453"/>
            </a:xfrm>
          </p:grpSpPr>
          <p:sp>
            <p:nvSpPr>
              <p:cNvPr id="86094" name="Line 44"/>
              <p:cNvSpPr>
                <a:spLocks noChangeShapeType="1"/>
              </p:cNvSpPr>
              <p:nvPr/>
            </p:nvSpPr>
            <p:spPr bwMode="auto">
              <a:xfrm flipV="1">
                <a:off x="2115" y="3405"/>
                <a:ext cx="0" cy="453"/>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95" name="Line 45"/>
              <p:cNvSpPr>
                <a:spLocks noChangeShapeType="1"/>
              </p:cNvSpPr>
              <p:nvPr/>
            </p:nvSpPr>
            <p:spPr bwMode="auto">
              <a:xfrm>
                <a:off x="2115" y="3407"/>
                <a:ext cx="311"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86044" name="Group 46"/>
            <p:cNvGrpSpPr>
              <a:grpSpLocks/>
            </p:cNvGrpSpPr>
            <p:nvPr/>
          </p:nvGrpSpPr>
          <p:grpSpPr bwMode="auto">
            <a:xfrm>
              <a:off x="668" y="2010"/>
              <a:ext cx="2977" cy="1448"/>
              <a:chOff x="725" y="2158"/>
              <a:chExt cx="2977" cy="1448"/>
            </a:xfrm>
          </p:grpSpPr>
          <p:sp>
            <p:nvSpPr>
              <p:cNvPr id="86091" name="Line 47"/>
              <p:cNvSpPr>
                <a:spLocks noChangeShapeType="1"/>
              </p:cNvSpPr>
              <p:nvPr/>
            </p:nvSpPr>
            <p:spPr bwMode="auto">
              <a:xfrm flipV="1">
                <a:off x="725" y="3606"/>
                <a:ext cx="2977" cy="0"/>
              </a:xfrm>
              <a:prstGeom prst="line">
                <a:avLst/>
              </a:prstGeom>
              <a:noFill/>
              <a:ln w="3810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92" name="Line 48"/>
              <p:cNvSpPr>
                <a:spLocks noChangeShapeType="1"/>
              </p:cNvSpPr>
              <p:nvPr/>
            </p:nvSpPr>
            <p:spPr bwMode="auto">
              <a:xfrm>
                <a:off x="754" y="2158"/>
                <a:ext cx="0" cy="1389"/>
              </a:xfrm>
              <a:prstGeom prst="line">
                <a:avLst/>
              </a:prstGeom>
              <a:noFill/>
              <a:ln w="3810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93" name="Line 49"/>
              <p:cNvSpPr>
                <a:spLocks noChangeShapeType="1"/>
              </p:cNvSpPr>
              <p:nvPr/>
            </p:nvSpPr>
            <p:spPr bwMode="auto">
              <a:xfrm flipV="1">
                <a:off x="1916" y="3209"/>
                <a:ext cx="0" cy="369"/>
              </a:xfrm>
              <a:prstGeom prst="line">
                <a:avLst/>
              </a:prstGeom>
              <a:noFill/>
              <a:ln w="38100">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86045" name="Text Box 50"/>
            <p:cNvSpPr txBox="1">
              <a:spLocks noChangeArrowheads="1"/>
            </p:cNvSpPr>
            <p:nvPr/>
          </p:nvSpPr>
          <p:spPr bwMode="auto">
            <a:xfrm>
              <a:off x="357" y="3685"/>
              <a:ext cx="652" cy="252"/>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FF3300"/>
                  </a:solidFill>
                  <a:latin typeface="微软雅黑" panose="020B0503020204020204" pitchFamily="34" charset="-122"/>
                  <a:ea typeface="微软雅黑" panose="020B0503020204020204" pitchFamily="34" charset="-122"/>
                </a:rPr>
                <a:t>    </a:t>
              </a:r>
              <a:r>
                <a:rPr lang="en-US" altLang="zh-CN">
                  <a:solidFill>
                    <a:schemeClr val="hlink"/>
                  </a:solidFill>
                  <a:latin typeface="微软雅黑" panose="020B0503020204020204" pitchFamily="34" charset="-122"/>
                  <a:ea typeface="微软雅黑" panose="020B0503020204020204" pitchFamily="34" charset="-122"/>
                </a:rPr>
                <a:t>IR</a:t>
              </a:r>
            </a:p>
          </p:txBody>
        </p:sp>
        <p:sp>
          <p:nvSpPr>
            <p:cNvPr id="86046" name="Line 51"/>
            <p:cNvSpPr>
              <a:spLocks noChangeShapeType="1"/>
            </p:cNvSpPr>
            <p:nvPr/>
          </p:nvSpPr>
          <p:spPr bwMode="auto">
            <a:xfrm flipH="1">
              <a:off x="1009" y="3826"/>
              <a:ext cx="1475" cy="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47" name="Line 52"/>
            <p:cNvSpPr>
              <a:spLocks noChangeShapeType="1"/>
            </p:cNvSpPr>
            <p:nvPr/>
          </p:nvSpPr>
          <p:spPr bwMode="auto">
            <a:xfrm flipV="1">
              <a:off x="470" y="1984"/>
              <a:ext cx="0" cy="1701"/>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86048" name="Group 53"/>
            <p:cNvGrpSpPr>
              <a:grpSpLocks/>
            </p:cNvGrpSpPr>
            <p:nvPr/>
          </p:nvGrpSpPr>
          <p:grpSpPr bwMode="auto">
            <a:xfrm>
              <a:off x="3277" y="1502"/>
              <a:ext cx="795" cy="2438"/>
              <a:chOff x="3333" y="1650"/>
              <a:chExt cx="795" cy="2438"/>
            </a:xfrm>
          </p:grpSpPr>
          <p:sp>
            <p:nvSpPr>
              <p:cNvPr id="86084" name="Text Box 54"/>
              <p:cNvSpPr txBox="1">
                <a:spLocks noChangeArrowheads="1"/>
              </p:cNvSpPr>
              <p:nvPr/>
            </p:nvSpPr>
            <p:spPr bwMode="auto">
              <a:xfrm>
                <a:off x="3447" y="1650"/>
                <a:ext cx="539" cy="26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zh-CN" altLang="en-US" sz="2000">
                    <a:solidFill>
                      <a:srgbClr val="008000"/>
                    </a:solidFill>
                    <a:latin typeface="微软雅黑" panose="020B0503020204020204" pitchFamily="34" charset="-122"/>
                    <a:ea typeface="微软雅黑" panose="020B0503020204020204" pitchFamily="34" charset="-122"/>
                  </a:rPr>
                  <a:t>地址</a:t>
                </a:r>
              </a:p>
            </p:txBody>
          </p:sp>
          <p:sp>
            <p:nvSpPr>
              <p:cNvPr id="86085" name="AutoShape 55"/>
              <p:cNvSpPr>
                <a:spLocks noChangeArrowheads="1"/>
              </p:cNvSpPr>
              <p:nvPr/>
            </p:nvSpPr>
            <p:spPr bwMode="auto">
              <a:xfrm>
                <a:off x="3362" y="2756"/>
                <a:ext cx="765" cy="284"/>
              </a:xfrm>
              <a:prstGeom prst="leftRightArrow">
                <a:avLst>
                  <a:gd name="adj1" fmla="val 50000"/>
                  <a:gd name="adj2" fmla="val 53873"/>
                </a:avLst>
              </a:prstGeom>
              <a:solidFill>
                <a:schemeClr val="bg1"/>
              </a:solidFill>
              <a:ln w="28575"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86086" name="Text Box 56"/>
              <p:cNvSpPr txBox="1">
                <a:spLocks noChangeArrowheads="1"/>
              </p:cNvSpPr>
              <p:nvPr/>
            </p:nvSpPr>
            <p:spPr bwMode="auto">
              <a:xfrm>
                <a:off x="3532" y="3634"/>
                <a:ext cx="482" cy="26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zh-CN" altLang="en-US" sz="2000">
                    <a:solidFill>
                      <a:srgbClr val="3333CC"/>
                    </a:solidFill>
                    <a:latin typeface="微软雅黑" panose="020B0503020204020204" pitchFamily="34" charset="-122"/>
                    <a:ea typeface="微软雅黑" panose="020B0503020204020204" pitchFamily="34" charset="-122"/>
                  </a:rPr>
                  <a:t>数据</a:t>
                </a:r>
              </a:p>
            </p:txBody>
          </p:sp>
          <p:sp>
            <p:nvSpPr>
              <p:cNvPr id="86087" name="AutoShape 57"/>
              <p:cNvSpPr>
                <a:spLocks noChangeArrowheads="1"/>
              </p:cNvSpPr>
              <p:nvPr/>
            </p:nvSpPr>
            <p:spPr bwMode="auto">
              <a:xfrm>
                <a:off x="3334" y="3804"/>
                <a:ext cx="794" cy="284"/>
              </a:xfrm>
              <a:prstGeom prst="leftRightArrow">
                <a:avLst>
                  <a:gd name="adj1" fmla="val 50000"/>
                  <a:gd name="adj2" fmla="val 55915"/>
                </a:avLst>
              </a:prstGeom>
              <a:solidFill>
                <a:schemeClr val="bg1"/>
              </a:solidFill>
              <a:ln w="28575" algn="ctr">
                <a:solidFill>
                  <a:srgbClr val="3333CC"/>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86088" name="Text Box 58"/>
              <p:cNvSpPr txBox="1">
                <a:spLocks noChangeArrowheads="1"/>
              </p:cNvSpPr>
              <p:nvPr/>
            </p:nvSpPr>
            <p:spPr bwMode="auto">
              <a:xfrm>
                <a:off x="3504" y="2534"/>
                <a:ext cx="539" cy="2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zh-CN" altLang="en-US" sz="2000">
                    <a:solidFill>
                      <a:srgbClr val="FF3300"/>
                    </a:solidFill>
                    <a:latin typeface="微软雅黑" panose="020B0503020204020204" pitchFamily="34" charset="-122"/>
                    <a:ea typeface="微软雅黑" panose="020B0503020204020204" pitchFamily="34" charset="-122"/>
                  </a:rPr>
                  <a:t>控制</a:t>
                </a:r>
              </a:p>
            </p:txBody>
          </p:sp>
          <p:sp>
            <p:nvSpPr>
              <p:cNvPr id="86089" name="AutoShape 59"/>
              <p:cNvSpPr>
                <a:spLocks noChangeArrowheads="1"/>
              </p:cNvSpPr>
              <p:nvPr/>
            </p:nvSpPr>
            <p:spPr bwMode="auto">
              <a:xfrm>
                <a:off x="3333" y="1843"/>
                <a:ext cx="794" cy="341"/>
              </a:xfrm>
              <a:prstGeom prst="rightArrow">
                <a:avLst>
                  <a:gd name="adj1" fmla="val 50000"/>
                  <a:gd name="adj2" fmla="val 58211"/>
                </a:avLst>
              </a:prstGeom>
              <a:solidFill>
                <a:schemeClr val="bg1"/>
              </a:solidFill>
              <a:ln w="28575" algn="ctr">
                <a:solidFill>
                  <a:srgbClr val="008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86090" name="Line 60"/>
              <p:cNvSpPr>
                <a:spLocks noChangeShapeType="1"/>
              </p:cNvSpPr>
              <p:nvPr/>
            </p:nvSpPr>
            <p:spPr bwMode="auto">
              <a:xfrm flipV="1">
                <a:off x="3731" y="2982"/>
                <a:ext cx="0" cy="624"/>
              </a:xfrm>
              <a:prstGeom prst="line">
                <a:avLst/>
              </a:prstGeom>
              <a:noFill/>
              <a:ln w="38100">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86049" name="Group 61"/>
            <p:cNvGrpSpPr>
              <a:grpSpLocks/>
            </p:cNvGrpSpPr>
            <p:nvPr/>
          </p:nvGrpSpPr>
          <p:grpSpPr bwMode="auto">
            <a:xfrm>
              <a:off x="2142" y="2037"/>
              <a:ext cx="1106" cy="1355"/>
              <a:chOff x="2199" y="2185"/>
              <a:chExt cx="1106" cy="1355"/>
            </a:xfrm>
          </p:grpSpPr>
          <p:sp>
            <p:nvSpPr>
              <p:cNvPr id="86072" name="Text Box 62"/>
              <p:cNvSpPr txBox="1">
                <a:spLocks noChangeArrowheads="1"/>
              </p:cNvSpPr>
              <p:nvPr/>
            </p:nvSpPr>
            <p:spPr bwMode="auto">
              <a:xfrm>
                <a:off x="2199" y="2185"/>
                <a:ext cx="737" cy="306"/>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sz="2400">
                    <a:latin typeface="微软雅黑" panose="020B0503020204020204" pitchFamily="34" charset="-122"/>
                    <a:ea typeface="微软雅黑" panose="020B0503020204020204" pitchFamily="34" charset="-122"/>
                  </a:rPr>
                  <a:t>GPRs</a:t>
                </a:r>
              </a:p>
            </p:txBody>
          </p:sp>
          <p:grpSp>
            <p:nvGrpSpPr>
              <p:cNvPr id="86073" name="Group 63"/>
              <p:cNvGrpSpPr>
                <a:grpSpLocks/>
              </p:cNvGrpSpPr>
              <p:nvPr/>
            </p:nvGrpSpPr>
            <p:grpSpPr bwMode="auto">
              <a:xfrm>
                <a:off x="2452" y="2500"/>
                <a:ext cx="853" cy="1040"/>
                <a:chOff x="2398" y="2273"/>
                <a:chExt cx="853" cy="1040"/>
              </a:xfrm>
            </p:grpSpPr>
            <p:grpSp>
              <p:nvGrpSpPr>
                <p:cNvPr id="86075" name="Group 64"/>
                <p:cNvGrpSpPr>
                  <a:grpSpLocks/>
                </p:cNvGrpSpPr>
                <p:nvPr/>
              </p:nvGrpSpPr>
              <p:grpSpPr bwMode="auto">
                <a:xfrm>
                  <a:off x="2398" y="2273"/>
                  <a:ext cx="652" cy="992"/>
                  <a:chOff x="2228" y="1678"/>
                  <a:chExt cx="737" cy="992"/>
                </a:xfrm>
              </p:grpSpPr>
              <p:sp>
                <p:nvSpPr>
                  <p:cNvPr id="86080" name="Rectangle 65"/>
                  <p:cNvSpPr>
                    <a:spLocks noChangeArrowheads="1"/>
                  </p:cNvSpPr>
                  <p:nvPr/>
                </p:nvSpPr>
                <p:spPr bwMode="auto">
                  <a:xfrm>
                    <a:off x="2228" y="1678"/>
                    <a:ext cx="737" cy="992"/>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86081" name="Line 66"/>
                  <p:cNvSpPr>
                    <a:spLocks noChangeShapeType="1"/>
                  </p:cNvSpPr>
                  <p:nvPr/>
                </p:nvSpPr>
                <p:spPr bwMode="auto">
                  <a:xfrm>
                    <a:off x="2228" y="1933"/>
                    <a:ext cx="7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82" name="Line 67"/>
                  <p:cNvSpPr>
                    <a:spLocks noChangeShapeType="1"/>
                  </p:cNvSpPr>
                  <p:nvPr/>
                </p:nvSpPr>
                <p:spPr bwMode="auto">
                  <a:xfrm>
                    <a:off x="2228" y="2188"/>
                    <a:ext cx="7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83" name="Line 68"/>
                  <p:cNvSpPr>
                    <a:spLocks noChangeShapeType="1"/>
                  </p:cNvSpPr>
                  <p:nvPr/>
                </p:nvSpPr>
                <p:spPr bwMode="auto">
                  <a:xfrm>
                    <a:off x="2228" y="2415"/>
                    <a:ext cx="7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86076" name="Text Box 69"/>
                <p:cNvSpPr txBox="1">
                  <a:spLocks noChangeArrowheads="1"/>
                </p:cNvSpPr>
                <p:nvPr/>
              </p:nvSpPr>
              <p:spPr bwMode="auto">
                <a:xfrm>
                  <a:off x="3051" y="2281"/>
                  <a:ext cx="199" cy="24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latin typeface="微软雅黑" panose="020B0503020204020204" pitchFamily="34" charset="-122"/>
                      <a:ea typeface="微软雅黑" panose="020B0503020204020204" pitchFamily="34" charset="-122"/>
                    </a:rPr>
                    <a:t>0</a:t>
                  </a:r>
                </a:p>
              </p:txBody>
            </p:sp>
            <p:sp>
              <p:nvSpPr>
                <p:cNvPr id="86077" name="Text Box 70"/>
                <p:cNvSpPr txBox="1">
                  <a:spLocks noChangeArrowheads="1"/>
                </p:cNvSpPr>
                <p:nvPr/>
              </p:nvSpPr>
              <p:spPr bwMode="auto">
                <a:xfrm>
                  <a:off x="3052" y="2525"/>
                  <a:ext cx="199" cy="2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latin typeface="微软雅黑" panose="020B0503020204020204" pitchFamily="34" charset="-122"/>
                      <a:ea typeface="微软雅黑" panose="020B0503020204020204" pitchFamily="34" charset="-122"/>
                    </a:rPr>
                    <a:t>1</a:t>
                  </a:r>
                </a:p>
              </p:txBody>
            </p:sp>
            <p:sp>
              <p:nvSpPr>
                <p:cNvPr id="86078" name="Text Box 71"/>
                <p:cNvSpPr txBox="1">
                  <a:spLocks noChangeArrowheads="1"/>
                </p:cNvSpPr>
                <p:nvPr/>
              </p:nvSpPr>
              <p:spPr bwMode="auto">
                <a:xfrm>
                  <a:off x="3052" y="2784"/>
                  <a:ext cx="199" cy="2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latin typeface="微软雅黑" panose="020B0503020204020204" pitchFamily="34" charset="-122"/>
                      <a:ea typeface="微软雅黑" panose="020B0503020204020204" pitchFamily="34" charset="-122"/>
                    </a:rPr>
                    <a:t>2</a:t>
                  </a:r>
                </a:p>
              </p:txBody>
            </p:sp>
            <p:sp>
              <p:nvSpPr>
                <p:cNvPr id="86079" name="Text Box 72"/>
                <p:cNvSpPr txBox="1">
                  <a:spLocks noChangeArrowheads="1"/>
                </p:cNvSpPr>
                <p:nvPr/>
              </p:nvSpPr>
              <p:spPr bwMode="auto">
                <a:xfrm>
                  <a:off x="3051" y="3068"/>
                  <a:ext cx="199" cy="2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latin typeface="微软雅黑" panose="020B0503020204020204" pitchFamily="34" charset="-122"/>
                      <a:ea typeface="微软雅黑" panose="020B0503020204020204" pitchFamily="34" charset="-122"/>
                    </a:rPr>
                    <a:t>3</a:t>
                  </a:r>
                </a:p>
              </p:txBody>
            </p:sp>
          </p:grpSp>
          <p:sp>
            <p:nvSpPr>
              <p:cNvPr id="86074" name="Rectangle 73"/>
              <p:cNvSpPr>
                <a:spLocks noChangeArrowheads="1"/>
              </p:cNvSpPr>
              <p:nvPr/>
            </p:nvSpPr>
            <p:spPr bwMode="auto">
              <a:xfrm>
                <a:off x="2455" y="2500"/>
                <a:ext cx="652" cy="992"/>
              </a:xfrm>
              <a:prstGeom prst="rect">
                <a:avLst/>
              </a:prstGeom>
              <a:solidFill>
                <a:srgbClr val="008000">
                  <a:alpha val="16862"/>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grpSp>
        <p:grpSp>
          <p:nvGrpSpPr>
            <p:cNvPr id="86050" name="Group 74"/>
            <p:cNvGrpSpPr>
              <a:grpSpLocks/>
            </p:cNvGrpSpPr>
            <p:nvPr/>
          </p:nvGrpSpPr>
          <p:grpSpPr bwMode="auto">
            <a:xfrm>
              <a:off x="4070" y="1417"/>
              <a:ext cx="880" cy="2566"/>
              <a:chOff x="4127" y="1565"/>
              <a:chExt cx="880" cy="2566"/>
            </a:xfrm>
          </p:grpSpPr>
          <p:grpSp>
            <p:nvGrpSpPr>
              <p:cNvPr id="86052" name="Group 75"/>
              <p:cNvGrpSpPr>
                <a:grpSpLocks/>
              </p:cNvGrpSpPr>
              <p:nvPr/>
            </p:nvGrpSpPr>
            <p:grpSpPr bwMode="auto">
              <a:xfrm>
                <a:off x="4127" y="1565"/>
                <a:ext cx="880" cy="2566"/>
                <a:chOff x="4156" y="1565"/>
                <a:chExt cx="908" cy="2566"/>
              </a:xfrm>
            </p:grpSpPr>
            <p:sp>
              <p:nvSpPr>
                <p:cNvPr id="86054" name="Text Box 76"/>
                <p:cNvSpPr txBox="1">
                  <a:spLocks noChangeArrowheads="1"/>
                </p:cNvSpPr>
                <p:nvPr/>
              </p:nvSpPr>
              <p:spPr bwMode="auto">
                <a:xfrm>
                  <a:off x="4156" y="1565"/>
                  <a:ext cx="737" cy="306"/>
                </a:xfrm>
                <a:prstGeom prst="rect">
                  <a:avLst/>
                </a:prstGeom>
                <a:solidFill>
                  <a:srgbClr val="0000FF">
                    <a:alpha val="25882"/>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zh-CN" altLang="en-US" sz="2400">
                      <a:latin typeface="微软雅黑" panose="020B0503020204020204" pitchFamily="34" charset="-122"/>
                      <a:ea typeface="微软雅黑" panose="020B0503020204020204" pitchFamily="34" charset="-122"/>
                    </a:rPr>
                    <a:t>存储器</a:t>
                  </a:r>
                </a:p>
              </p:txBody>
            </p:sp>
            <p:grpSp>
              <p:nvGrpSpPr>
                <p:cNvPr id="86055" name="Group 77"/>
                <p:cNvGrpSpPr>
                  <a:grpSpLocks/>
                </p:cNvGrpSpPr>
                <p:nvPr/>
              </p:nvGrpSpPr>
              <p:grpSpPr bwMode="auto">
                <a:xfrm>
                  <a:off x="4156" y="1877"/>
                  <a:ext cx="737" cy="2211"/>
                  <a:chOff x="3447" y="1423"/>
                  <a:chExt cx="879" cy="2211"/>
                </a:xfrm>
              </p:grpSpPr>
              <p:sp>
                <p:nvSpPr>
                  <p:cNvPr id="86064" name="Rectangle 78"/>
                  <p:cNvSpPr>
                    <a:spLocks noChangeArrowheads="1"/>
                  </p:cNvSpPr>
                  <p:nvPr/>
                </p:nvSpPr>
                <p:spPr bwMode="auto">
                  <a:xfrm>
                    <a:off x="3447" y="1423"/>
                    <a:ext cx="879" cy="2211"/>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86065" name="Line 79"/>
                  <p:cNvSpPr>
                    <a:spLocks noChangeShapeType="1"/>
                  </p:cNvSpPr>
                  <p:nvPr/>
                </p:nvSpPr>
                <p:spPr bwMode="auto">
                  <a:xfrm>
                    <a:off x="3447" y="1678"/>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66" name="Line 80"/>
                  <p:cNvSpPr>
                    <a:spLocks noChangeShapeType="1"/>
                  </p:cNvSpPr>
                  <p:nvPr/>
                </p:nvSpPr>
                <p:spPr bwMode="auto">
                  <a:xfrm>
                    <a:off x="3447" y="1962"/>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67" name="Line 81"/>
                  <p:cNvSpPr>
                    <a:spLocks noChangeShapeType="1"/>
                  </p:cNvSpPr>
                  <p:nvPr/>
                </p:nvSpPr>
                <p:spPr bwMode="auto">
                  <a:xfrm>
                    <a:off x="3447" y="2245"/>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68" name="Line 82"/>
                  <p:cNvSpPr>
                    <a:spLocks noChangeShapeType="1"/>
                  </p:cNvSpPr>
                  <p:nvPr/>
                </p:nvSpPr>
                <p:spPr bwMode="auto">
                  <a:xfrm>
                    <a:off x="3447" y="2529"/>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69" name="Line 83"/>
                  <p:cNvSpPr>
                    <a:spLocks noChangeShapeType="1"/>
                  </p:cNvSpPr>
                  <p:nvPr/>
                </p:nvSpPr>
                <p:spPr bwMode="auto">
                  <a:xfrm>
                    <a:off x="3447" y="2812"/>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70" name="Line 84"/>
                  <p:cNvSpPr>
                    <a:spLocks noChangeShapeType="1"/>
                  </p:cNvSpPr>
                  <p:nvPr/>
                </p:nvSpPr>
                <p:spPr bwMode="auto">
                  <a:xfrm>
                    <a:off x="3447" y="3096"/>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71" name="Line 85"/>
                  <p:cNvSpPr>
                    <a:spLocks noChangeShapeType="1"/>
                  </p:cNvSpPr>
                  <p:nvPr/>
                </p:nvSpPr>
                <p:spPr bwMode="auto">
                  <a:xfrm>
                    <a:off x="3447" y="3379"/>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86056" name="Text Box 86"/>
                <p:cNvSpPr txBox="1">
                  <a:spLocks noChangeArrowheads="1"/>
                </p:cNvSpPr>
                <p:nvPr/>
              </p:nvSpPr>
              <p:spPr bwMode="auto">
                <a:xfrm>
                  <a:off x="4864" y="1941"/>
                  <a:ext cx="199" cy="24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0</a:t>
                  </a:r>
                </a:p>
              </p:txBody>
            </p:sp>
            <p:sp>
              <p:nvSpPr>
                <p:cNvPr id="86057" name="Text Box 87"/>
                <p:cNvSpPr txBox="1">
                  <a:spLocks noChangeArrowheads="1"/>
                </p:cNvSpPr>
                <p:nvPr/>
              </p:nvSpPr>
              <p:spPr bwMode="auto">
                <a:xfrm>
                  <a:off x="4865" y="2160"/>
                  <a:ext cx="199" cy="24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1</a:t>
                  </a:r>
                </a:p>
              </p:txBody>
            </p:sp>
            <p:sp>
              <p:nvSpPr>
                <p:cNvPr id="86058" name="Text Box 88"/>
                <p:cNvSpPr txBox="1">
                  <a:spLocks noChangeArrowheads="1"/>
                </p:cNvSpPr>
                <p:nvPr/>
              </p:nvSpPr>
              <p:spPr bwMode="auto">
                <a:xfrm>
                  <a:off x="4865" y="2472"/>
                  <a:ext cx="199" cy="2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2</a:t>
                  </a:r>
                </a:p>
              </p:txBody>
            </p:sp>
            <p:sp>
              <p:nvSpPr>
                <p:cNvPr id="86059" name="Text Box 89"/>
                <p:cNvSpPr txBox="1">
                  <a:spLocks noChangeArrowheads="1"/>
                </p:cNvSpPr>
                <p:nvPr/>
              </p:nvSpPr>
              <p:spPr bwMode="auto">
                <a:xfrm>
                  <a:off x="4864" y="2756"/>
                  <a:ext cx="199" cy="2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3</a:t>
                  </a:r>
                </a:p>
              </p:txBody>
            </p:sp>
            <p:sp>
              <p:nvSpPr>
                <p:cNvPr id="86060" name="Text Box 90"/>
                <p:cNvSpPr txBox="1">
                  <a:spLocks noChangeArrowheads="1"/>
                </p:cNvSpPr>
                <p:nvPr/>
              </p:nvSpPr>
              <p:spPr bwMode="auto">
                <a:xfrm>
                  <a:off x="4865" y="2982"/>
                  <a:ext cx="199" cy="2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4</a:t>
                  </a:r>
                </a:p>
              </p:txBody>
            </p:sp>
            <p:sp>
              <p:nvSpPr>
                <p:cNvPr id="86061" name="Text Box 91"/>
                <p:cNvSpPr txBox="1">
                  <a:spLocks noChangeArrowheads="1"/>
                </p:cNvSpPr>
                <p:nvPr/>
              </p:nvSpPr>
              <p:spPr bwMode="auto">
                <a:xfrm>
                  <a:off x="4865" y="3322"/>
                  <a:ext cx="199" cy="24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5</a:t>
                  </a:r>
                </a:p>
              </p:txBody>
            </p:sp>
            <p:sp>
              <p:nvSpPr>
                <p:cNvPr id="86062" name="Text Box 92"/>
                <p:cNvSpPr txBox="1">
                  <a:spLocks noChangeArrowheads="1"/>
                </p:cNvSpPr>
                <p:nvPr/>
              </p:nvSpPr>
              <p:spPr bwMode="auto">
                <a:xfrm>
                  <a:off x="4864" y="3578"/>
                  <a:ext cx="199" cy="24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6</a:t>
                  </a:r>
                </a:p>
              </p:txBody>
            </p:sp>
            <p:sp>
              <p:nvSpPr>
                <p:cNvPr id="86063" name="Text Box 93"/>
                <p:cNvSpPr txBox="1">
                  <a:spLocks noChangeArrowheads="1"/>
                </p:cNvSpPr>
                <p:nvPr/>
              </p:nvSpPr>
              <p:spPr bwMode="auto">
                <a:xfrm>
                  <a:off x="4864" y="3885"/>
                  <a:ext cx="199" cy="24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7</a:t>
                  </a:r>
                </a:p>
              </p:txBody>
            </p:sp>
          </p:grpSp>
          <p:sp>
            <p:nvSpPr>
              <p:cNvPr id="86053" name="Rectangle 94"/>
              <p:cNvSpPr>
                <a:spLocks noChangeArrowheads="1"/>
              </p:cNvSpPr>
              <p:nvPr/>
            </p:nvSpPr>
            <p:spPr bwMode="auto">
              <a:xfrm>
                <a:off x="4127" y="1877"/>
                <a:ext cx="708" cy="2211"/>
              </a:xfrm>
              <a:prstGeom prst="rect">
                <a:avLst/>
              </a:prstGeom>
              <a:solidFill>
                <a:srgbClr val="008000">
                  <a:alpha val="16862"/>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grpSp>
        <p:sp>
          <p:nvSpPr>
            <p:cNvPr id="86051" name="Rectangle 95"/>
            <p:cNvSpPr>
              <a:spLocks noChangeArrowheads="1"/>
            </p:cNvSpPr>
            <p:nvPr/>
          </p:nvSpPr>
          <p:spPr bwMode="auto">
            <a:xfrm>
              <a:off x="74" y="1338"/>
              <a:ext cx="4876" cy="2863"/>
            </a:xfrm>
            <a:prstGeom prst="rect">
              <a:avLst/>
            </a:prstGeom>
            <a:noFill/>
            <a:ln w="19050">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grpSp>
      <p:sp>
        <p:nvSpPr>
          <p:cNvPr id="581728" name="Text Box 96"/>
          <p:cNvSpPr txBox="1">
            <a:spLocks noChangeArrowheads="1"/>
          </p:cNvSpPr>
          <p:nvPr/>
        </p:nvSpPr>
        <p:spPr bwMode="auto">
          <a:xfrm>
            <a:off x="7272338" y="5184775"/>
            <a:ext cx="1619250" cy="701675"/>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2000" b="1">
                <a:solidFill>
                  <a:srgbClr val="FF0000"/>
                </a:solidFill>
                <a:latin typeface="微软雅黑" panose="020B0503020204020204" pitchFamily="34" charset="-122"/>
                <a:ea typeface="微软雅黑" panose="020B0503020204020204" pitchFamily="34" charset="-122"/>
              </a:rPr>
              <a:t>ISA</a:t>
            </a:r>
            <a:r>
              <a:rPr lang="zh-CN" altLang="en-US" sz="2000" b="1">
                <a:solidFill>
                  <a:srgbClr val="FF0000"/>
                </a:solidFill>
                <a:latin typeface="微软雅黑" panose="020B0503020204020204" pitchFamily="34" charset="-122"/>
                <a:ea typeface="微软雅黑" panose="020B0503020204020204" pitchFamily="34" charset="-122"/>
              </a:rPr>
              <a:t>是计算机组成的抽象</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48</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81636">
                                            <p:txEl>
                                              <p:pRg st="0" end="0"/>
                                            </p:txEl>
                                          </p:spTgt>
                                        </p:tgtEl>
                                        <p:attrNameLst>
                                          <p:attrName>style.visibility</p:attrName>
                                        </p:attrNameLst>
                                      </p:cBhvr>
                                      <p:to>
                                        <p:strVal val="visible"/>
                                      </p:to>
                                    </p:set>
                                    <p:animEffect transition="in" filter="blinds(horizontal)">
                                      <p:cBhvr>
                                        <p:cTn id="7" dur="500"/>
                                        <p:tgtEl>
                                          <p:spTgt spid="58163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81636">
                                            <p:txEl>
                                              <p:pRg st="1" end="1"/>
                                            </p:txEl>
                                          </p:spTgt>
                                        </p:tgtEl>
                                        <p:attrNameLst>
                                          <p:attrName>style.visibility</p:attrName>
                                        </p:attrNameLst>
                                      </p:cBhvr>
                                      <p:to>
                                        <p:strVal val="visible"/>
                                      </p:to>
                                    </p:set>
                                    <p:animEffect transition="in" filter="blinds(horizontal)">
                                      <p:cBhvr>
                                        <p:cTn id="12" dur="500"/>
                                        <p:tgtEl>
                                          <p:spTgt spid="58163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81636">
                                            <p:txEl>
                                              <p:pRg st="2" end="2"/>
                                            </p:txEl>
                                          </p:spTgt>
                                        </p:tgtEl>
                                        <p:attrNameLst>
                                          <p:attrName>style.visibility</p:attrName>
                                        </p:attrNameLst>
                                      </p:cBhvr>
                                      <p:to>
                                        <p:strVal val="visible"/>
                                      </p:to>
                                    </p:set>
                                    <p:animEffect transition="in" filter="blinds(horizontal)">
                                      <p:cBhvr>
                                        <p:cTn id="17" dur="500"/>
                                        <p:tgtEl>
                                          <p:spTgt spid="58163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81728"/>
                                        </p:tgtEl>
                                        <p:attrNameLst>
                                          <p:attrName>style.visibility</p:attrName>
                                        </p:attrNameLst>
                                      </p:cBhvr>
                                      <p:to>
                                        <p:strVal val="visible"/>
                                      </p:to>
                                    </p:set>
                                    <p:animEffect transition="in" filter="blinds(horizontal)">
                                      <p:cBhvr>
                                        <p:cTn id="22" dur="500"/>
                                        <p:tgtEl>
                                          <p:spTgt spid="5817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172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4"/>
          <p:cNvSpPr>
            <a:spLocks noGrp="1" noChangeArrowheads="1"/>
          </p:cNvSpPr>
          <p:nvPr>
            <p:ph type="title"/>
          </p:nvPr>
        </p:nvSpPr>
        <p:spPr>
          <a:xfrm>
            <a:off x="800100" y="315913"/>
            <a:ext cx="5629275" cy="581025"/>
          </a:xfrm>
          <a:noFill/>
        </p:spPr>
        <p:txBody>
          <a:bodyPr/>
          <a:lstStyle/>
          <a:p>
            <a:r>
              <a:rPr lang="zh-CN" altLang="en-US" sz="4000"/>
              <a:t>第二讲 计算机性能评价</a:t>
            </a:r>
          </a:p>
        </p:txBody>
      </p:sp>
      <p:sp>
        <p:nvSpPr>
          <p:cNvPr id="91139" name="Rectangle 5"/>
          <p:cNvSpPr>
            <a:spLocks noGrp="1" noChangeArrowheads="1"/>
          </p:cNvSpPr>
          <p:nvPr>
            <p:ph type="body" idx="1"/>
          </p:nvPr>
        </p:nvSpPr>
        <p:spPr>
          <a:xfrm>
            <a:off x="320040" y="1849120"/>
            <a:ext cx="8750300" cy="4510915"/>
          </a:xfrm>
          <a:noFill/>
        </p:spPr>
        <p:txBody>
          <a:bodyPr/>
          <a:lstStyle/>
          <a:p>
            <a:pPr marL="342900" indent="-342900">
              <a:lnSpc>
                <a:spcPct val="120000"/>
              </a:lnSpc>
              <a:spcBef>
                <a:spcPct val="20000"/>
              </a:spcBef>
            </a:pPr>
            <a:r>
              <a:rPr lang="zh-CN" altLang="en-US" sz="2400" dirty="0">
                <a:ea typeface="黑体" panose="02010609060101010101" pitchFamily="49" charset="-122"/>
              </a:rPr>
              <a:t>衡量计算机性能的基本指标</a:t>
            </a:r>
          </a:p>
          <a:p>
            <a:pPr marL="742950" lvl="1" indent="-285750">
              <a:lnSpc>
                <a:spcPct val="120000"/>
              </a:lnSpc>
              <a:spcBef>
                <a:spcPct val="20000"/>
              </a:spcBef>
            </a:pPr>
            <a:r>
              <a:rPr lang="zh-CN" altLang="en-US" sz="2400" dirty="0">
                <a:ea typeface="黑体" panose="02010609060101010101" pitchFamily="49" charset="-122"/>
              </a:rPr>
              <a:t>响应时间（</a:t>
            </a:r>
            <a:r>
              <a:rPr lang="en-US" altLang="zh-CN" sz="2400" dirty="0">
                <a:ea typeface="黑体" panose="02010609060101010101" pitchFamily="49" charset="-122"/>
              </a:rPr>
              <a:t>response time</a:t>
            </a:r>
            <a:r>
              <a:rPr lang="zh-CN" altLang="en-US" sz="2400" dirty="0">
                <a:ea typeface="黑体" panose="02010609060101010101" pitchFamily="49" charset="-122"/>
              </a:rPr>
              <a:t>）</a:t>
            </a:r>
          </a:p>
          <a:p>
            <a:pPr marL="1143000" lvl="2" indent="-228600">
              <a:lnSpc>
                <a:spcPct val="120000"/>
              </a:lnSpc>
              <a:spcBef>
                <a:spcPct val="20000"/>
              </a:spcBef>
            </a:pPr>
            <a:r>
              <a:rPr lang="zh-CN" altLang="en-US" sz="2400" dirty="0">
                <a:ea typeface="黑体" panose="02010609060101010101" pitchFamily="49" charset="-122"/>
              </a:rPr>
              <a:t>执行时间（</a:t>
            </a:r>
            <a:r>
              <a:rPr lang="en-US" altLang="zh-CN" sz="2400" dirty="0">
                <a:ea typeface="黑体" panose="02010609060101010101" pitchFamily="49" charset="-122"/>
              </a:rPr>
              <a:t>execution Time</a:t>
            </a:r>
            <a:r>
              <a:rPr lang="zh-CN" altLang="en-US" sz="2400" dirty="0">
                <a:ea typeface="黑体" panose="02010609060101010101" pitchFamily="49" charset="-122"/>
              </a:rPr>
              <a:t>）、等待时间（</a:t>
            </a:r>
            <a:r>
              <a:rPr lang="en-US" altLang="zh-CN" sz="2400" dirty="0">
                <a:ea typeface="黑体" panose="02010609060101010101" pitchFamily="49" charset="-122"/>
              </a:rPr>
              <a:t>latency</a:t>
            </a:r>
            <a:r>
              <a:rPr lang="zh-CN" altLang="en-US" sz="2400" dirty="0">
                <a:ea typeface="黑体" panose="02010609060101010101" pitchFamily="49" charset="-122"/>
              </a:rPr>
              <a:t>） </a:t>
            </a:r>
          </a:p>
          <a:p>
            <a:pPr marL="742950" lvl="1" indent="-285750">
              <a:lnSpc>
                <a:spcPct val="120000"/>
              </a:lnSpc>
              <a:spcBef>
                <a:spcPct val="20000"/>
              </a:spcBef>
            </a:pPr>
            <a:r>
              <a:rPr lang="zh-CN" altLang="en-US" sz="2400" dirty="0">
                <a:ea typeface="黑体" panose="02010609060101010101" pitchFamily="49" charset="-122"/>
              </a:rPr>
              <a:t>吞吐量（ </a:t>
            </a:r>
            <a:r>
              <a:rPr lang="en-US" altLang="zh-CN" sz="2400" dirty="0">
                <a:ea typeface="黑体" panose="02010609060101010101" pitchFamily="49" charset="-122"/>
              </a:rPr>
              <a:t>throughput</a:t>
            </a:r>
            <a:r>
              <a:rPr lang="zh-CN" altLang="en-US" sz="2400" dirty="0">
                <a:ea typeface="黑体" panose="02010609060101010101" pitchFamily="49" charset="-122"/>
              </a:rPr>
              <a:t>）</a:t>
            </a:r>
          </a:p>
          <a:p>
            <a:pPr marL="1143000" lvl="2" indent="-228600">
              <a:lnSpc>
                <a:spcPct val="120000"/>
              </a:lnSpc>
              <a:spcBef>
                <a:spcPct val="20000"/>
              </a:spcBef>
            </a:pPr>
            <a:r>
              <a:rPr lang="zh-CN" altLang="en-US" sz="2400" dirty="0">
                <a:ea typeface="黑体" panose="02010609060101010101" pitchFamily="49" charset="-122"/>
              </a:rPr>
              <a:t>带宽（</a:t>
            </a:r>
            <a:r>
              <a:rPr lang="en-US" altLang="zh-CN" sz="2400" dirty="0">
                <a:ea typeface="黑体" panose="02010609060101010101" pitchFamily="49" charset="-122"/>
              </a:rPr>
              <a:t>bandwidth</a:t>
            </a:r>
            <a:r>
              <a:rPr lang="zh-CN" altLang="en-US" sz="2400" dirty="0">
                <a:ea typeface="黑体" panose="02010609060101010101" pitchFamily="49" charset="-122"/>
              </a:rPr>
              <a:t>）</a:t>
            </a:r>
          </a:p>
          <a:p>
            <a:pPr marL="342900" indent="-342900">
              <a:lnSpc>
                <a:spcPct val="120000"/>
              </a:lnSpc>
              <a:spcBef>
                <a:spcPct val="20000"/>
              </a:spcBef>
            </a:pPr>
            <a:r>
              <a:rPr lang="en-US" altLang="zh-CN" sz="2400" dirty="0">
                <a:ea typeface="黑体" panose="02010609060101010101" pitchFamily="49" charset="-122"/>
              </a:rPr>
              <a:t> </a:t>
            </a:r>
            <a:r>
              <a:rPr lang="zh-CN" altLang="en-US" sz="2400" dirty="0">
                <a:ea typeface="黑体" panose="02010609060101010101" pitchFamily="49" charset="-122"/>
              </a:rPr>
              <a:t>计算机性能测量</a:t>
            </a:r>
          </a:p>
          <a:p>
            <a:pPr marL="342900" indent="-342900">
              <a:lnSpc>
                <a:spcPct val="120000"/>
              </a:lnSpc>
              <a:spcBef>
                <a:spcPct val="20000"/>
              </a:spcBef>
            </a:pPr>
            <a:r>
              <a:rPr lang="en-US" altLang="zh-CN" sz="2400" dirty="0">
                <a:ea typeface="黑体" panose="02010609060101010101" pitchFamily="49" charset="-122"/>
              </a:rPr>
              <a:t> </a:t>
            </a:r>
            <a:r>
              <a:rPr lang="zh-CN" altLang="en-US" sz="2400" dirty="0">
                <a:ea typeface="黑体" panose="02010609060101010101" pitchFamily="49" charset="-122"/>
              </a:rPr>
              <a:t>指令执行速度（</a:t>
            </a:r>
            <a:r>
              <a:rPr lang="en-US" altLang="zh-CN" sz="2400" dirty="0">
                <a:ea typeface="黑体" panose="02010609060101010101" pitchFamily="49" charset="-122"/>
              </a:rPr>
              <a:t>MIPS</a:t>
            </a:r>
            <a:r>
              <a:rPr lang="zh-CN" altLang="en-US" sz="2400" dirty="0">
                <a:ea typeface="黑体" panose="02010609060101010101" pitchFamily="49" charset="-122"/>
              </a:rPr>
              <a:t>、</a:t>
            </a:r>
            <a:r>
              <a:rPr lang="en-US" altLang="zh-CN" sz="2400" dirty="0">
                <a:ea typeface="黑体" panose="02010609060101010101" pitchFamily="49" charset="-122"/>
              </a:rPr>
              <a:t>MFLOPS/TFLOPS/PFLOPS</a:t>
            </a:r>
            <a:r>
              <a:rPr lang="zh-CN" altLang="en-US" sz="2400" dirty="0">
                <a:ea typeface="黑体" panose="02010609060101010101" pitchFamily="49" charset="-122"/>
              </a:rPr>
              <a:t>） </a:t>
            </a:r>
          </a:p>
          <a:p>
            <a:pPr marL="342900" indent="-342900">
              <a:lnSpc>
                <a:spcPct val="120000"/>
              </a:lnSpc>
              <a:spcBef>
                <a:spcPct val="20000"/>
              </a:spcBef>
            </a:pPr>
            <a:r>
              <a:rPr lang="zh-CN" altLang="en-US" sz="2400" dirty="0">
                <a:ea typeface="黑体" panose="02010609060101010101" pitchFamily="49" charset="-122"/>
              </a:rPr>
              <a:t>基准程序（ </a:t>
            </a:r>
            <a:r>
              <a:rPr lang="en-US" altLang="zh-CN" sz="2400" dirty="0">
                <a:ea typeface="黑体" panose="02010609060101010101" pitchFamily="49" charset="-122"/>
              </a:rPr>
              <a:t>Benchmark</a:t>
            </a:r>
            <a:r>
              <a:rPr lang="zh-CN" altLang="en-US" sz="2400" dirty="0">
                <a:ea typeface="黑体" panose="02010609060101010101" pitchFamily="49" charset="-122"/>
              </a:rPr>
              <a:t>）</a:t>
            </a:r>
          </a:p>
          <a:p>
            <a:pPr marL="457200" lvl="1" indent="0">
              <a:lnSpc>
                <a:spcPct val="120000"/>
              </a:lnSpc>
              <a:spcBef>
                <a:spcPct val="20000"/>
              </a:spcBef>
              <a:buNone/>
            </a:pPr>
            <a:endParaRPr lang="zh-CN" altLang="en-US" sz="2000" dirty="0">
              <a:ea typeface="黑体" panose="02010609060101010101" pitchFamily="49" charset="-122"/>
            </a:endParaRPr>
          </a:p>
        </p:txBody>
      </p:sp>
      <p:sp>
        <p:nvSpPr>
          <p:cNvPr id="2" name="文本框 1"/>
          <p:cNvSpPr txBox="1"/>
          <p:nvPr/>
        </p:nvSpPr>
        <p:spPr>
          <a:xfrm>
            <a:off x="320040" y="1049863"/>
            <a:ext cx="3093720" cy="646331"/>
          </a:xfrm>
          <a:prstGeom prst="rect">
            <a:avLst/>
          </a:prstGeom>
          <a:noFill/>
        </p:spPr>
        <p:txBody>
          <a:bodyPr wrap="square" rtlCol="0">
            <a:spAutoFit/>
          </a:bodyPr>
          <a:lstStyle/>
          <a:p>
            <a:r>
              <a:rPr lang="zh-CN" altLang="en-US" sz="3600" b="1" dirty="0"/>
              <a:t>主要内容：</a:t>
            </a:r>
          </a:p>
        </p:txBody>
      </p:sp>
      <p:sp>
        <p:nvSpPr>
          <p:cNvPr id="3" name="灯片编号占位符 2"/>
          <p:cNvSpPr>
            <a:spLocks noGrp="1"/>
          </p:cNvSpPr>
          <p:nvPr>
            <p:ph type="sldNum" sz="quarter" idx="4"/>
          </p:nvPr>
        </p:nvSpPr>
        <p:spPr/>
        <p:txBody>
          <a:bodyPr/>
          <a:lstStyle/>
          <a:p>
            <a:fld id="{B889F279-0C5D-4FA7-8CEA-9D3E73AA67A1}" type="slidenum">
              <a:rPr lang="zh-CN" altLang="en-US" smtClean="0"/>
              <a:pPr/>
              <a:t>49</a:t>
            </a:fld>
            <a:endParaRPr lang="zh-CN" altLang="en-US" dirty="0"/>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26"/>
          <p:cNvSpPr>
            <a:spLocks noGrp="1" noChangeArrowheads="1"/>
          </p:cNvSpPr>
          <p:nvPr>
            <p:ph type="title"/>
          </p:nvPr>
        </p:nvSpPr>
        <p:spPr>
          <a:xfrm>
            <a:off x="554038" y="284163"/>
            <a:ext cx="5024437" cy="528637"/>
          </a:xfrm>
        </p:spPr>
        <p:txBody>
          <a:bodyPr/>
          <a:lstStyle/>
          <a:p>
            <a:r>
              <a:rPr lang="zh-CN" altLang="en-US" sz="3600">
                <a:solidFill>
                  <a:srgbClr val="FF3300"/>
                </a:solidFill>
                <a:latin typeface="宋体" panose="02010600030101010101" pitchFamily="2" charset="-122"/>
              </a:rPr>
              <a:t>计算机发展简史</a:t>
            </a:r>
          </a:p>
        </p:txBody>
      </p:sp>
      <p:sp>
        <p:nvSpPr>
          <p:cNvPr id="305155" name="Rectangle 1027"/>
          <p:cNvSpPr>
            <a:spLocks noGrp="1" noChangeArrowheads="1"/>
          </p:cNvSpPr>
          <p:nvPr>
            <p:ph type="body" idx="1"/>
          </p:nvPr>
        </p:nvSpPr>
        <p:spPr>
          <a:xfrm>
            <a:off x="195263" y="1003300"/>
            <a:ext cx="8745537" cy="5591175"/>
          </a:xfrm>
        </p:spPr>
        <p:txBody>
          <a:bodyPr/>
          <a:lstStyle/>
          <a:p>
            <a:pPr>
              <a:spcBef>
                <a:spcPts val="1200"/>
              </a:spcBef>
            </a:pPr>
            <a:r>
              <a:rPr lang="zh-CN" altLang="en-US" sz="2200" dirty="0">
                <a:latin typeface="微软雅黑" panose="020B0503020204020204" pitchFamily="34" charset="-122"/>
                <a:ea typeface="微软雅黑" panose="020B0503020204020204" pitchFamily="34" charset="-122"/>
              </a:rPr>
              <a:t>第一代：真空管计算机（电子管</a:t>
            </a:r>
            <a:r>
              <a:rPr lang="en-US" altLang="zh-CN" sz="2200" dirty="0">
                <a:latin typeface="微软雅黑" panose="020B0503020204020204" pitchFamily="34" charset="-122"/>
                <a:ea typeface="微软雅黑" panose="020B0503020204020204" pitchFamily="34" charset="-122"/>
              </a:rPr>
              <a:t>Vacuum Tube </a:t>
            </a:r>
            <a:r>
              <a:rPr lang="zh-CN" altLang="en-US" sz="2200" dirty="0">
                <a:latin typeface="微软雅黑" panose="020B0503020204020204" pitchFamily="34" charset="-122"/>
                <a:ea typeface="微软雅黑" panose="020B0503020204020204" pitchFamily="34" charset="-122"/>
              </a:rPr>
              <a:t>）1946～</a:t>
            </a:r>
            <a:r>
              <a:rPr lang="en-US" altLang="zh-CN" sz="2200" dirty="0">
                <a:latin typeface="微软雅黑" panose="020B0503020204020204" pitchFamily="34" charset="-122"/>
                <a:ea typeface="微软雅黑" panose="020B0503020204020204" pitchFamily="34" charset="-122"/>
              </a:rPr>
              <a:t>19</a:t>
            </a:r>
            <a:r>
              <a:rPr lang="zh-CN" altLang="en-US" sz="2200" dirty="0">
                <a:latin typeface="微软雅黑" panose="020B0503020204020204" pitchFamily="34" charset="-122"/>
                <a:ea typeface="微软雅黑" panose="020B0503020204020204" pitchFamily="34" charset="-122"/>
              </a:rPr>
              <a:t>57年</a:t>
            </a:r>
            <a:endParaRPr lang="zh-CN" altLang="en-US" sz="2200" dirty="0">
              <a:solidFill>
                <a:schemeClr val="accent2"/>
              </a:solidFill>
              <a:latin typeface="微软雅黑" panose="020B0503020204020204" pitchFamily="34" charset="-122"/>
              <a:ea typeface="微软雅黑" panose="020B0503020204020204" pitchFamily="34" charset="-122"/>
            </a:endParaRPr>
          </a:p>
          <a:p>
            <a:pPr lvl="1">
              <a:spcBef>
                <a:spcPts val="1200"/>
              </a:spcBef>
            </a:pPr>
            <a:r>
              <a:rPr lang="en-US" altLang="zh-CN" sz="2200" dirty="0">
                <a:latin typeface="微软雅黑" panose="020B0503020204020204" pitchFamily="34" charset="-122"/>
                <a:ea typeface="微软雅黑" panose="020B0503020204020204" pitchFamily="34" charset="-122"/>
              </a:rPr>
              <a:t>19</a:t>
            </a:r>
            <a:r>
              <a:rPr lang="zh-CN" altLang="en-US" sz="2200" dirty="0">
                <a:latin typeface="微软雅黑" panose="020B0503020204020204" pitchFamily="34" charset="-122"/>
                <a:ea typeface="微软雅黑" panose="020B0503020204020204" pitchFamily="34" charset="-122"/>
              </a:rPr>
              <a:t>46年诞生第1台电子计算机 </a:t>
            </a:r>
            <a:r>
              <a:rPr lang="en-US" altLang="zh-CN" sz="2200" dirty="0">
                <a:latin typeface="微软雅黑" panose="020B0503020204020204" pitchFamily="34" charset="-122"/>
                <a:ea typeface="微软雅黑" panose="020B0503020204020204" pitchFamily="34" charset="-122"/>
                <a:hlinkClick r:id="rId2" action="ppaction://hlinksldjump"/>
              </a:rPr>
              <a:t>ENIAC</a:t>
            </a:r>
            <a:r>
              <a:rPr lang="zh-CN" altLang="en-US" sz="2200" dirty="0">
                <a:latin typeface="微软雅黑" panose="020B0503020204020204" pitchFamily="34" charset="-122"/>
                <a:ea typeface="微软雅黑" panose="020B0503020204020204" pitchFamily="34" charset="-122"/>
              </a:rPr>
              <a:t>（</a:t>
            </a:r>
            <a:r>
              <a:rPr lang="en-US" altLang="zh-CN" sz="2400" i="1" dirty="0"/>
              <a:t>Electronic Numerical Integrator And Calculator</a:t>
            </a:r>
            <a:r>
              <a:rPr lang="zh-CN" altLang="en-US" sz="2400" i="1" dirty="0"/>
              <a:t>）</a:t>
            </a:r>
            <a:endParaRPr lang="en-US" altLang="zh-CN" sz="2200" dirty="0">
              <a:latin typeface="微软雅黑" panose="020B0503020204020204" pitchFamily="34" charset="-122"/>
              <a:ea typeface="微软雅黑" panose="020B0503020204020204" pitchFamily="34" charset="-122"/>
            </a:endParaRPr>
          </a:p>
          <a:p>
            <a:pPr lvl="2">
              <a:spcBef>
                <a:spcPts val="1200"/>
              </a:spcBef>
            </a:pPr>
            <a:r>
              <a:rPr lang="zh-CN" altLang="en-US" sz="2200" dirty="0">
                <a:latin typeface="微软雅黑" panose="020B0503020204020204" pitchFamily="34" charset="-122"/>
                <a:ea typeface="微软雅黑" panose="020B0503020204020204" pitchFamily="34" charset="-122"/>
              </a:rPr>
              <a:t>体积大，重30吨，有18000多个真空管，5000次加法/</a:t>
            </a:r>
            <a:r>
              <a:rPr lang="en-US" altLang="zh-CN" sz="2200" dirty="0">
                <a:latin typeface="微软雅黑" panose="020B0503020204020204" pitchFamily="34" charset="-122"/>
                <a:ea typeface="微软雅黑" panose="020B0503020204020204" pitchFamily="34" charset="-122"/>
              </a:rPr>
              <a:t>s</a:t>
            </a:r>
          </a:p>
          <a:p>
            <a:pPr lvl="2">
              <a:spcBef>
                <a:spcPts val="1200"/>
              </a:spcBef>
            </a:pPr>
            <a:r>
              <a:rPr lang="zh-CN" altLang="en-US" sz="2200" dirty="0">
                <a:latin typeface="微软雅黑" panose="020B0503020204020204" pitchFamily="34" charset="-122"/>
                <a:ea typeface="微软雅黑" panose="020B0503020204020204" pitchFamily="34" charset="-122"/>
              </a:rPr>
              <a:t>十进制表示/运算，存储器由20个累加器组成，每个累加器存10位十进制数，每一位由10个真空管表示。</a:t>
            </a:r>
          </a:p>
          <a:p>
            <a:pPr lvl="2">
              <a:spcBef>
                <a:spcPts val="1200"/>
              </a:spcBef>
            </a:pPr>
            <a:r>
              <a:rPr lang="zh-CN" altLang="en-US" sz="2200" dirty="0">
                <a:latin typeface="微软雅黑" panose="020B0503020204020204" pitchFamily="34" charset="-122"/>
                <a:ea typeface="微软雅黑" panose="020B0503020204020204" pitchFamily="34" charset="-122"/>
              </a:rPr>
              <a:t>采用手动编程，通过设置开关和插拔连线来实现。</a:t>
            </a:r>
          </a:p>
          <a:p>
            <a:pPr lvl="1">
              <a:spcBef>
                <a:spcPts val="1200"/>
              </a:spcBef>
            </a:pPr>
            <a:r>
              <a:rPr lang="zh-CN" altLang="en-US" sz="2200" dirty="0">
                <a:latin typeface="微软雅黑" panose="020B0503020204020204" pitchFamily="34" charset="-122"/>
                <a:ea typeface="微软雅黑" panose="020B0503020204020204" pitchFamily="34" charset="-122"/>
              </a:rPr>
              <a:t>冯·诺依曼机（</a:t>
            </a:r>
            <a:r>
              <a:rPr lang="en-US" altLang="zh-CN" sz="2200" dirty="0">
                <a:latin typeface="微软雅黑" panose="020B0503020204020204" pitchFamily="34" charset="-122"/>
                <a:ea typeface="微软雅黑" panose="020B0503020204020204" pitchFamily="34" charset="-122"/>
              </a:rPr>
              <a:t>Von Neumann Machine）</a:t>
            </a:r>
          </a:p>
          <a:p>
            <a:pPr lvl="2">
              <a:spcBef>
                <a:spcPts val="1200"/>
              </a:spcBef>
            </a:pPr>
            <a:r>
              <a:rPr lang="en-US" altLang="zh-CN" sz="2200" dirty="0">
                <a:latin typeface="微软雅黑" panose="020B0503020204020204" pitchFamily="34" charset="-122"/>
                <a:ea typeface="微软雅黑" panose="020B0503020204020204" pitchFamily="34" charset="-122"/>
              </a:rPr>
              <a:t>19</a:t>
            </a:r>
            <a:r>
              <a:rPr lang="zh-CN" altLang="en-US" sz="2200" dirty="0">
                <a:latin typeface="微软雅黑" panose="020B0503020204020204" pitchFamily="34" charset="-122"/>
                <a:ea typeface="微软雅黑" panose="020B0503020204020204" pitchFamily="34" charset="-122"/>
              </a:rPr>
              <a:t>45年冯·诺依曼提出</a:t>
            </a:r>
            <a:r>
              <a:rPr lang="zh-CN" altLang="en-US" sz="2200" dirty="0">
                <a:solidFill>
                  <a:srgbClr val="FF3300"/>
                </a:solidFill>
                <a:latin typeface="微软雅黑" panose="020B0503020204020204" pitchFamily="34" charset="-122"/>
                <a:ea typeface="微软雅黑" panose="020B0503020204020204" pitchFamily="34" charset="-122"/>
              </a:rPr>
              <a:t>“存储程序(</a:t>
            </a:r>
            <a:r>
              <a:rPr lang="en-US" altLang="zh-CN" sz="2200" dirty="0">
                <a:solidFill>
                  <a:srgbClr val="FF3300"/>
                </a:solidFill>
                <a:latin typeface="微软雅黑" panose="020B0503020204020204" pitchFamily="34" charset="-122"/>
                <a:ea typeface="微软雅黑" panose="020B0503020204020204" pitchFamily="34" charset="-122"/>
              </a:rPr>
              <a:t>Stored-program)</a:t>
            </a:r>
            <a:r>
              <a:rPr lang="zh-CN" altLang="en-US" sz="2200" dirty="0">
                <a:solidFill>
                  <a:srgbClr val="FF3300"/>
                </a:solidFill>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思想，并于46年开始设计“存储程序”计算机。</a:t>
            </a:r>
          </a:p>
          <a:p>
            <a:pPr lvl="2">
              <a:spcBef>
                <a:spcPts val="1200"/>
              </a:spcBef>
            </a:pPr>
            <a:r>
              <a:rPr lang="zh-CN" altLang="en-US" sz="2200" dirty="0">
                <a:latin typeface="微软雅黑" panose="020B0503020204020204" pitchFamily="34" charset="-122"/>
                <a:ea typeface="微软雅黑" panose="020B0503020204020204" pitchFamily="34" charset="-122"/>
              </a:rPr>
              <a:t>“存储程序”思想：</a:t>
            </a:r>
            <a:r>
              <a:rPr lang="zh-CN" altLang="en-US" sz="2200" dirty="0">
                <a:solidFill>
                  <a:srgbClr val="996633"/>
                </a:solidFill>
                <a:latin typeface="微软雅黑" panose="020B0503020204020204" pitchFamily="34" charset="-122"/>
                <a:ea typeface="微软雅黑" panose="020B0503020204020204" pitchFamily="34" charset="-122"/>
              </a:rPr>
              <a:t>    </a:t>
            </a:r>
            <a:r>
              <a:rPr lang="zh-CN" altLang="en-US" sz="2200" dirty="0">
                <a:solidFill>
                  <a:srgbClr val="008000"/>
                </a:solidFill>
                <a:latin typeface="微软雅黑" panose="020B0503020204020204" pitchFamily="34" charset="-122"/>
                <a:ea typeface="微软雅黑" panose="020B0503020204020204" pitchFamily="34" charset="-122"/>
              </a:rPr>
              <a:t>将事先编好的程序和原始数据送入主存中，然后启动执行。在不需操作人员干预下，自动完成逐条取出指令和执行指令的任务。</a:t>
            </a:r>
          </a:p>
        </p:txBody>
      </p:sp>
      <p:sp>
        <p:nvSpPr>
          <p:cNvPr id="16388" name="Text Box 1029"/>
          <p:cNvSpPr txBox="1">
            <a:spLocks noChangeArrowheads="1"/>
          </p:cNvSpPr>
          <p:nvPr/>
        </p:nvSpPr>
        <p:spPr bwMode="auto">
          <a:xfrm>
            <a:off x="1219200" y="1828800"/>
            <a:ext cx="7391400"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spcBef>
                <a:spcPct val="20000"/>
              </a:spcBef>
            </a:pPr>
            <a:r>
              <a:rPr kumimoji="1" lang="zh-CN" altLang="en-US" sz="2400"/>
              <a:t>    </a:t>
            </a:r>
          </a:p>
        </p:txBody>
      </p:sp>
      <p:sp>
        <p:nvSpPr>
          <p:cNvPr id="16389" name="Text Box 1030"/>
          <p:cNvSpPr txBox="1">
            <a:spLocks noChangeArrowheads="1"/>
          </p:cNvSpPr>
          <p:nvPr/>
        </p:nvSpPr>
        <p:spPr bwMode="auto">
          <a:xfrm>
            <a:off x="8157528" y="3798887"/>
            <a:ext cx="7832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1800" b="1" dirty="0">
                <a:hlinkClick r:id="rId2" action="ppaction://hlinksldjump"/>
              </a:rPr>
              <a:t>SKIP</a:t>
            </a:r>
            <a:endParaRPr lang="en-US" altLang="zh-CN" sz="1800" b="1" dirty="0"/>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5</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05155">
                                            <p:txEl>
                                              <p:pRg st="1" end="1"/>
                                            </p:txEl>
                                          </p:spTgt>
                                        </p:tgtEl>
                                        <p:attrNameLst>
                                          <p:attrName>style.visibility</p:attrName>
                                        </p:attrNameLst>
                                      </p:cBhvr>
                                      <p:to>
                                        <p:strVal val="visible"/>
                                      </p:to>
                                    </p:set>
                                    <p:animEffect transition="in" filter="blinds(horizontal)">
                                      <p:cBhvr>
                                        <p:cTn id="7" dur="500"/>
                                        <p:tgtEl>
                                          <p:spTgt spid="30515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05155">
                                            <p:txEl>
                                              <p:pRg st="2" end="2"/>
                                            </p:txEl>
                                          </p:spTgt>
                                        </p:tgtEl>
                                        <p:attrNameLst>
                                          <p:attrName>style.visibility</p:attrName>
                                        </p:attrNameLst>
                                      </p:cBhvr>
                                      <p:to>
                                        <p:strVal val="visible"/>
                                      </p:to>
                                    </p:set>
                                    <p:animEffect transition="in" filter="blinds(horizontal)">
                                      <p:cBhvr>
                                        <p:cTn id="12" dur="500"/>
                                        <p:tgtEl>
                                          <p:spTgt spid="30515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05155">
                                            <p:txEl>
                                              <p:pRg st="3" end="3"/>
                                            </p:txEl>
                                          </p:spTgt>
                                        </p:tgtEl>
                                        <p:attrNameLst>
                                          <p:attrName>style.visibility</p:attrName>
                                        </p:attrNameLst>
                                      </p:cBhvr>
                                      <p:to>
                                        <p:strVal val="visible"/>
                                      </p:to>
                                    </p:set>
                                    <p:animEffect transition="in" filter="blinds(horizontal)">
                                      <p:cBhvr>
                                        <p:cTn id="17" dur="500"/>
                                        <p:tgtEl>
                                          <p:spTgt spid="30515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05155">
                                            <p:txEl>
                                              <p:pRg st="4" end="4"/>
                                            </p:txEl>
                                          </p:spTgt>
                                        </p:tgtEl>
                                        <p:attrNameLst>
                                          <p:attrName>style.visibility</p:attrName>
                                        </p:attrNameLst>
                                      </p:cBhvr>
                                      <p:to>
                                        <p:strVal val="visible"/>
                                      </p:to>
                                    </p:set>
                                    <p:animEffect transition="in" filter="blinds(horizontal)">
                                      <p:cBhvr>
                                        <p:cTn id="22" dur="500"/>
                                        <p:tgtEl>
                                          <p:spTgt spid="305155">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05155">
                                            <p:txEl>
                                              <p:pRg st="5" end="5"/>
                                            </p:txEl>
                                          </p:spTgt>
                                        </p:tgtEl>
                                        <p:attrNameLst>
                                          <p:attrName>style.visibility</p:attrName>
                                        </p:attrNameLst>
                                      </p:cBhvr>
                                      <p:to>
                                        <p:strVal val="visible"/>
                                      </p:to>
                                    </p:set>
                                    <p:animEffect transition="in" filter="blinds(horizontal)">
                                      <p:cBhvr>
                                        <p:cTn id="27" dur="500"/>
                                        <p:tgtEl>
                                          <p:spTgt spid="305155">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05155">
                                            <p:txEl>
                                              <p:pRg st="6" end="6"/>
                                            </p:txEl>
                                          </p:spTgt>
                                        </p:tgtEl>
                                        <p:attrNameLst>
                                          <p:attrName>style.visibility</p:attrName>
                                        </p:attrNameLst>
                                      </p:cBhvr>
                                      <p:to>
                                        <p:strVal val="visible"/>
                                      </p:to>
                                    </p:set>
                                    <p:animEffect transition="in" filter="blinds(horizontal)">
                                      <p:cBhvr>
                                        <p:cTn id="32" dur="500"/>
                                        <p:tgtEl>
                                          <p:spTgt spid="305155">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305155">
                                            <p:txEl>
                                              <p:pRg st="7" end="7"/>
                                            </p:txEl>
                                          </p:spTgt>
                                        </p:tgtEl>
                                        <p:attrNameLst>
                                          <p:attrName>style.visibility</p:attrName>
                                        </p:attrNameLst>
                                      </p:cBhvr>
                                      <p:to>
                                        <p:strVal val="visible"/>
                                      </p:to>
                                    </p:set>
                                    <p:animEffect transition="in" filter="blinds(horizontal)">
                                      <p:cBhvr>
                                        <p:cTn id="37" dur="500"/>
                                        <p:tgtEl>
                                          <p:spTgt spid="30515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800100" y="296863"/>
            <a:ext cx="6442075" cy="528637"/>
          </a:xfrm>
          <a:noFill/>
        </p:spPr>
        <p:txBody>
          <a:bodyPr/>
          <a:lstStyle/>
          <a:p>
            <a:r>
              <a:rPr lang="zh-CN" altLang="en-US" sz="3600"/>
              <a:t>计算机性能的基本评价指标</a:t>
            </a:r>
          </a:p>
        </p:txBody>
      </p:sp>
      <p:grpSp>
        <p:nvGrpSpPr>
          <p:cNvPr id="2" name="Group 9"/>
          <p:cNvGrpSpPr>
            <a:grpSpLocks/>
          </p:cNvGrpSpPr>
          <p:nvPr/>
        </p:nvGrpSpPr>
        <p:grpSpPr bwMode="auto">
          <a:xfrm>
            <a:off x="569913" y="4783138"/>
            <a:ext cx="8181975" cy="1749425"/>
            <a:chOff x="368" y="3013"/>
            <a:chExt cx="5094" cy="1102"/>
          </a:xfrm>
        </p:grpSpPr>
        <p:sp>
          <p:nvSpPr>
            <p:cNvPr id="48135" name="Rectangle 4"/>
            <p:cNvSpPr>
              <a:spLocks noChangeArrowheads="1"/>
            </p:cNvSpPr>
            <p:nvPr/>
          </p:nvSpPr>
          <p:spPr bwMode="auto">
            <a:xfrm>
              <a:off x="368" y="3013"/>
              <a:ext cx="5094" cy="1102"/>
            </a:xfrm>
            <a:prstGeom prst="rect">
              <a:avLst/>
            </a:prstGeom>
            <a:noFill/>
            <a:ln w="12700">
              <a:noFill/>
              <a:miter lim="800000"/>
              <a:headEnd/>
              <a:tailEnd/>
            </a:ln>
          </p:spPr>
          <p:txBody>
            <a:bodyPr lIns="90488" tIns="44450" rIns="90488" bIns="44450"/>
            <a:lstStyle/>
            <a:p>
              <a:pPr marL="285750" indent="-285750">
                <a:lnSpc>
                  <a:spcPct val="90000"/>
                </a:lnSpc>
                <a:spcBef>
                  <a:spcPct val="30000"/>
                </a:spcBef>
                <a:tabLst>
                  <a:tab pos="2286000" algn="l"/>
                </a:tabLst>
                <a:defRPr/>
              </a:pPr>
              <a:r>
                <a:rPr lang="zh-CN" altLang="en-US" sz="2000" b="1" dirty="0">
                  <a:latin typeface="+mn-lt"/>
                  <a:ea typeface="黑体" pitchFamily="49" charset="-122"/>
                </a:rPr>
                <a:t>“ 机器</a:t>
              </a:r>
              <a:r>
                <a:rPr lang="en-US" altLang="zh-CN" sz="2000" b="1" dirty="0">
                  <a:latin typeface="+mn-lt"/>
                  <a:ea typeface="黑体" pitchFamily="49" charset="-122"/>
                </a:rPr>
                <a:t>X</a:t>
              </a:r>
              <a:r>
                <a:rPr lang="zh-CN" altLang="en-US" sz="2000" b="1" dirty="0">
                  <a:latin typeface="+mn-lt"/>
                  <a:ea typeface="黑体" pitchFamily="49" charset="-122"/>
                </a:rPr>
                <a:t>的速度（性能）是</a:t>
              </a:r>
              <a:r>
                <a:rPr lang="en-US" altLang="zh-CN" sz="2000" b="1" dirty="0">
                  <a:latin typeface="+mn-lt"/>
                  <a:ea typeface="黑体" pitchFamily="49" charset="-122"/>
                </a:rPr>
                <a:t>Y</a:t>
              </a:r>
              <a:r>
                <a:rPr lang="zh-CN" altLang="en-US" sz="2000" b="1" dirty="0">
                  <a:latin typeface="+mn-lt"/>
                  <a:ea typeface="黑体" pitchFamily="49" charset="-122"/>
                </a:rPr>
                <a:t>的</a:t>
              </a:r>
              <a:r>
                <a:rPr lang="en-US" altLang="zh-CN" sz="2000" b="1" dirty="0">
                  <a:latin typeface="+mn-lt"/>
                  <a:ea typeface="黑体" pitchFamily="49" charset="-122"/>
                </a:rPr>
                <a:t>n</a:t>
              </a:r>
              <a:r>
                <a:rPr lang="zh-CN" altLang="en-US" sz="2000" b="1" dirty="0">
                  <a:latin typeface="+mn-lt"/>
                  <a:ea typeface="黑体" pitchFamily="49" charset="-122"/>
                </a:rPr>
                <a:t>倍</a:t>
              </a:r>
              <a:r>
                <a:rPr lang="en-US" altLang="zh-CN" sz="2000" b="1" dirty="0">
                  <a:latin typeface="+mn-lt"/>
                  <a:ea typeface="黑体" pitchFamily="49" charset="-122"/>
                </a:rPr>
                <a:t>”  </a:t>
              </a:r>
              <a:r>
                <a:rPr lang="zh-CN" altLang="en-US" sz="2000" b="1" dirty="0">
                  <a:latin typeface="+mn-lt"/>
                  <a:ea typeface="黑体" pitchFamily="49" charset="-122"/>
                </a:rPr>
                <a:t>的含义：</a:t>
              </a:r>
            </a:p>
            <a:p>
              <a:pPr marL="285750" indent="-285750">
                <a:lnSpc>
                  <a:spcPct val="90000"/>
                </a:lnSpc>
                <a:spcBef>
                  <a:spcPct val="30000"/>
                </a:spcBef>
                <a:tabLst>
                  <a:tab pos="2286000" algn="l"/>
                </a:tabLst>
                <a:defRPr/>
              </a:pPr>
              <a:r>
                <a:rPr lang="en-US" altLang="zh-CN" sz="2000" dirty="0">
                  <a:latin typeface="Arial" charset="0"/>
                </a:rPr>
                <a:t>	</a:t>
              </a:r>
              <a:r>
                <a:rPr lang="en-US" altLang="zh-CN" sz="2000" b="1" dirty="0" err="1">
                  <a:latin typeface="Arial" charset="0"/>
                </a:rPr>
                <a:t>ExTime</a:t>
              </a:r>
              <a:r>
                <a:rPr lang="en-US" altLang="zh-CN" sz="2000" b="1" dirty="0">
                  <a:latin typeface="Arial" charset="0"/>
                </a:rPr>
                <a:t>(Y) 	Performance(X)  </a:t>
              </a:r>
            </a:p>
            <a:p>
              <a:pPr marL="285750" indent="-285750">
                <a:lnSpc>
                  <a:spcPct val="80000"/>
                </a:lnSpc>
                <a:tabLst>
                  <a:tab pos="2286000" algn="l"/>
                </a:tabLst>
                <a:defRPr/>
              </a:pPr>
              <a:r>
                <a:rPr lang="en-US" altLang="zh-CN" sz="2000" b="1" dirty="0">
                  <a:latin typeface="Arial" charset="0"/>
                </a:rPr>
                <a:t>	                        =                              = n	</a:t>
              </a:r>
            </a:p>
            <a:p>
              <a:pPr marL="285750" indent="-285750">
                <a:lnSpc>
                  <a:spcPct val="80000"/>
                </a:lnSpc>
                <a:tabLst>
                  <a:tab pos="2286000" algn="l"/>
                </a:tabLst>
                <a:defRPr/>
              </a:pPr>
              <a:r>
                <a:rPr lang="en-US" altLang="zh-CN" sz="2000" b="1" dirty="0">
                  <a:latin typeface="Arial" charset="0"/>
                </a:rPr>
                <a:t>	</a:t>
              </a:r>
              <a:r>
                <a:rPr lang="en-US" altLang="zh-CN" sz="2000" b="1" dirty="0" err="1">
                  <a:latin typeface="Arial" charset="0"/>
                </a:rPr>
                <a:t>ExTime</a:t>
              </a:r>
              <a:r>
                <a:rPr lang="en-US" altLang="zh-CN" sz="2000" b="1" dirty="0">
                  <a:latin typeface="Arial" charset="0"/>
                </a:rPr>
                <a:t>(X)	Performance(Y)</a:t>
              </a:r>
            </a:p>
            <a:p>
              <a:pPr marL="285750" indent="-285750">
                <a:lnSpc>
                  <a:spcPct val="80000"/>
                </a:lnSpc>
                <a:tabLst>
                  <a:tab pos="2286000" algn="l"/>
                </a:tabLst>
                <a:defRPr/>
              </a:pPr>
              <a:endParaRPr lang="zh-CN" altLang="en-US" sz="2000" b="1" dirty="0">
                <a:latin typeface="Arial" charset="0"/>
              </a:endParaRPr>
            </a:p>
          </p:txBody>
        </p:sp>
        <p:sp>
          <p:nvSpPr>
            <p:cNvPr id="88073" name="Line 5"/>
            <p:cNvSpPr>
              <a:spLocks noChangeShapeType="1"/>
            </p:cNvSpPr>
            <p:nvPr/>
          </p:nvSpPr>
          <p:spPr bwMode="auto">
            <a:xfrm>
              <a:off x="563" y="3525"/>
              <a:ext cx="94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074" name="Line 6"/>
            <p:cNvSpPr>
              <a:spLocks noChangeShapeType="1"/>
            </p:cNvSpPr>
            <p:nvPr/>
          </p:nvSpPr>
          <p:spPr bwMode="auto">
            <a:xfrm>
              <a:off x="1840" y="3520"/>
              <a:ext cx="11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05511" name="Text Box 7"/>
          <p:cNvSpPr txBox="1">
            <a:spLocks noChangeArrowheads="1"/>
          </p:cNvSpPr>
          <p:nvPr/>
        </p:nvSpPr>
        <p:spPr bwMode="auto">
          <a:xfrm>
            <a:off x="828675" y="6092825"/>
            <a:ext cx="51895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400" b="1">
                <a:solidFill>
                  <a:schemeClr val="accent1"/>
                </a:solidFill>
                <a:latin typeface="Helvetica" panose="020B0604020202020204" pitchFamily="34" charset="0"/>
                <a:ea typeface="黑体" panose="02010609060101010101" pitchFamily="49" charset="-122"/>
              </a:rPr>
              <a:t>相对性能用执行时间的倒数来表示！</a:t>
            </a:r>
          </a:p>
        </p:txBody>
      </p:sp>
      <p:sp>
        <p:nvSpPr>
          <p:cNvPr id="405512" name="Rectangle 8"/>
          <p:cNvSpPr>
            <a:spLocks noChangeArrowheads="1"/>
          </p:cNvSpPr>
          <p:nvPr/>
        </p:nvSpPr>
        <p:spPr bwMode="auto">
          <a:xfrm>
            <a:off x="-42863" y="987425"/>
            <a:ext cx="9013826" cy="359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285750" indent="-285750">
              <a:tabLst>
                <a:tab pos="2286000" algn="l"/>
              </a:tabLst>
              <a:defRPr sz="1400">
                <a:solidFill>
                  <a:schemeClr val="tx1"/>
                </a:solidFill>
                <a:latin typeface="Times New Roman" panose="02020603050405020304" pitchFamily="18" charset="0"/>
                <a:ea typeface="宋体" panose="02010600030101010101" pitchFamily="2" charset="-122"/>
              </a:defRPr>
            </a:lvl1pPr>
            <a:lvl2pPr marL="685800" indent="-228600">
              <a:tabLst>
                <a:tab pos="2286000" algn="l"/>
              </a:tabLst>
              <a:defRPr sz="1400">
                <a:solidFill>
                  <a:schemeClr val="tx1"/>
                </a:solidFill>
                <a:latin typeface="Times New Roman" panose="02020603050405020304" pitchFamily="18" charset="0"/>
                <a:ea typeface="宋体" panose="02010600030101010101" pitchFamily="2" charset="-122"/>
              </a:defRPr>
            </a:lvl2pPr>
            <a:lvl3pPr marL="1143000" indent="-228600">
              <a:tabLst>
                <a:tab pos="2286000" algn="l"/>
              </a:tabLst>
              <a:defRPr sz="1400">
                <a:solidFill>
                  <a:schemeClr val="tx1"/>
                </a:solidFill>
                <a:latin typeface="Times New Roman" panose="02020603050405020304" pitchFamily="18" charset="0"/>
                <a:ea typeface="宋体" panose="02010600030101010101" pitchFamily="2" charset="-122"/>
              </a:defRPr>
            </a:lvl3pPr>
            <a:lvl4pPr marL="1600200" indent="-228600">
              <a:tabLst>
                <a:tab pos="2286000" algn="l"/>
              </a:tabLst>
              <a:defRPr sz="1400">
                <a:solidFill>
                  <a:schemeClr val="tx1"/>
                </a:solidFill>
                <a:latin typeface="Times New Roman" panose="02020603050405020304" pitchFamily="18" charset="0"/>
                <a:ea typeface="宋体" panose="02010600030101010101" pitchFamily="2" charset="-122"/>
              </a:defRPr>
            </a:lvl4pPr>
            <a:lvl5pPr marL="2057400" indent="-228600">
              <a:tabLst>
                <a:tab pos="2286000" algn="l"/>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tabLst>
                <a:tab pos="2286000" algn="l"/>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tabLst>
                <a:tab pos="2286000" algn="l"/>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tabLst>
                <a:tab pos="2286000" algn="l"/>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tabLst>
                <a:tab pos="2286000" algn="l"/>
              </a:tabLst>
              <a:defRPr sz="1400">
                <a:solidFill>
                  <a:schemeClr val="tx1"/>
                </a:solidFill>
                <a:latin typeface="Times New Roman" panose="02020603050405020304" pitchFamily="18" charset="0"/>
                <a:ea typeface="宋体" panose="02010600030101010101" pitchFamily="2" charset="-122"/>
              </a:defRPr>
            </a:lvl9pPr>
          </a:lstStyle>
          <a:p>
            <a:pPr>
              <a:spcBef>
                <a:spcPct val="30000"/>
              </a:spcBef>
              <a:defRPr/>
            </a:pPr>
            <a:r>
              <a:rPr lang="zh-CN" altLang="en-US" sz="1800" b="1" dirty="0">
                <a:latin typeface="Arial" panose="020B0604020202020204" pitchFamily="34" charset="0"/>
              </a:rPr>
              <a:t>°</a:t>
            </a:r>
            <a:r>
              <a:rPr lang="zh-CN" altLang="en-US" sz="2200" b="1" dirty="0">
                <a:latin typeface="Arial" panose="020B0604020202020204" pitchFamily="34" charset="0"/>
                <a:ea typeface="黑体" panose="02010609060101010101" pitchFamily="49" charset="-122"/>
              </a:rPr>
              <a:t>计算机有两种不同的性能描述</a:t>
            </a:r>
          </a:p>
          <a:p>
            <a:pPr lvl="1">
              <a:spcBef>
                <a:spcPct val="30000"/>
              </a:spcBef>
              <a:defRPr/>
            </a:pPr>
            <a:r>
              <a:rPr lang="zh-CN" altLang="en-US" sz="2000" b="1" dirty="0">
                <a:latin typeface="Arial" panose="020B0604020202020204" pitchFamily="34" charset="0"/>
                <a:ea typeface="黑体" panose="02010609060101010101" pitchFamily="49" charset="-122"/>
              </a:rPr>
              <a:t>° </a:t>
            </a:r>
            <a:r>
              <a:rPr lang="en-US" altLang="zh-CN" sz="2000" b="1" dirty="0">
                <a:latin typeface="Arial" panose="020B0604020202020204" pitchFamily="34" charset="0"/>
                <a:ea typeface="黑体" panose="02010609060101010101" pitchFamily="49" charset="-122"/>
                <a:hlinkClick r:id="rId3" action="ppaction://hlinksldjump"/>
              </a:rPr>
              <a:t>Time to do the task  </a:t>
            </a:r>
            <a:endParaRPr lang="en-US" altLang="zh-CN" sz="2000" b="1" dirty="0">
              <a:latin typeface="Arial" panose="020B0604020202020204" pitchFamily="34" charset="0"/>
              <a:ea typeface="黑体" panose="02010609060101010101" pitchFamily="49" charset="-122"/>
            </a:endParaRPr>
          </a:p>
          <a:p>
            <a:pPr lvl="2">
              <a:spcBef>
                <a:spcPct val="30000"/>
              </a:spcBef>
              <a:buFont typeface="Arial" panose="020B0604020202020204" pitchFamily="34" charset="0"/>
              <a:buChar char="–"/>
              <a:defRPr/>
            </a:pPr>
            <a:r>
              <a:rPr lang="zh-CN" altLang="en-US" sz="2000" b="1" dirty="0">
                <a:solidFill>
                  <a:schemeClr val="accent2"/>
                </a:solidFill>
                <a:latin typeface="Arial" panose="020B0604020202020204" pitchFamily="34" charset="0"/>
                <a:ea typeface="黑体" panose="02010609060101010101" pitchFamily="49" charset="-122"/>
              </a:rPr>
              <a:t>响应时间（</a:t>
            </a:r>
            <a:r>
              <a:rPr lang="en-US" altLang="zh-CN" sz="2000" b="1" dirty="0">
                <a:solidFill>
                  <a:schemeClr val="accent2"/>
                </a:solidFill>
                <a:latin typeface="Arial" panose="020B0604020202020204" pitchFamily="34" charset="0"/>
                <a:ea typeface="黑体" panose="02010609060101010101" pitchFamily="49" charset="-122"/>
              </a:rPr>
              <a:t>response time</a:t>
            </a:r>
            <a:r>
              <a:rPr lang="zh-CN" altLang="en-US" sz="2000" b="1" dirty="0">
                <a:solidFill>
                  <a:schemeClr val="accent2"/>
                </a:solidFill>
                <a:latin typeface="Arial" panose="020B0604020202020204" pitchFamily="34" charset="0"/>
                <a:ea typeface="黑体" panose="02010609060101010101" pitchFamily="49" charset="-122"/>
              </a:rPr>
              <a:t>）</a:t>
            </a:r>
          </a:p>
          <a:p>
            <a:pPr marL="914400" lvl="2" indent="0">
              <a:spcBef>
                <a:spcPct val="30000"/>
              </a:spcBef>
              <a:defRPr/>
            </a:pPr>
            <a:r>
              <a:rPr lang="zh-CN" altLang="en-US" sz="2000" b="1" dirty="0">
                <a:solidFill>
                  <a:schemeClr val="accent2"/>
                </a:solidFill>
                <a:latin typeface="Arial" panose="020B0604020202020204" pitchFamily="34" charset="0"/>
                <a:ea typeface="黑体" panose="02010609060101010101" pitchFamily="49" charset="-122"/>
              </a:rPr>
              <a:t>   。执行时间（</a:t>
            </a:r>
            <a:r>
              <a:rPr lang="en-US" altLang="zh-CN" sz="2000" b="1" dirty="0">
                <a:solidFill>
                  <a:schemeClr val="accent2"/>
                </a:solidFill>
                <a:latin typeface="Arial" panose="020B0604020202020204" pitchFamily="34" charset="0"/>
                <a:ea typeface="黑体" panose="02010609060101010101" pitchFamily="49" charset="-122"/>
              </a:rPr>
              <a:t>execution time</a:t>
            </a:r>
            <a:r>
              <a:rPr lang="zh-CN" altLang="en-US" sz="2000" b="1" dirty="0">
                <a:solidFill>
                  <a:schemeClr val="accent2"/>
                </a:solidFill>
                <a:latin typeface="Arial" panose="020B0604020202020204" pitchFamily="34" charset="0"/>
                <a:ea typeface="黑体" panose="02010609060101010101" pitchFamily="49" charset="-122"/>
              </a:rPr>
              <a:t>）</a:t>
            </a:r>
          </a:p>
          <a:p>
            <a:pPr marL="914400" lvl="2" indent="0">
              <a:spcBef>
                <a:spcPct val="30000"/>
              </a:spcBef>
              <a:defRPr/>
            </a:pPr>
            <a:r>
              <a:rPr lang="zh-CN" altLang="en-US" sz="2000" b="1" dirty="0">
                <a:solidFill>
                  <a:schemeClr val="accent2"/>
                </a:solidFill>
                <a:latin typeface="Arial" panose="020B0604020202020204" pitchFamily="34" charset="0"/>
                <a:ea typeface="黑体" panose="02010609060101010101" pitchFamily="49" charset="-122"/>
              </a:rPr>
              <a:t>   。等待时间或时延（</a:t>
            </a:r>
            <a:r>
              <a:rPr lang="en-US" altLang="zh-CN" sz="2000" b="1" dirty="0">
                <a:solidFill>
                  <a:schemeClr val="accent2"/>
                </a:solidFill>
                <a:latin typeface="Arial" panose="020B0604020202020204" pitchFamily="34" charset="0"/>
                <a:ea typeface="黑体" panose="02010609060101010101" pitchFamily="49" charset="-122"/>
              </a:rPr>
              <a:t>latency</a:t>
            </a:r>
            <a:r>
              <a:rPr lang="zh-CN" altLang="en-US" sz="2000" b="1" dirty="0">
                <a:solidFill>
                  <a:schemeClr val="accent2"/>
                </a:solidFill>
                <a:latin typeface="Arial" panose="020B0604020202020204" pitchFamily="34" charset="0"/>
                <a:ea typeface="黑体" panose="02010609060101010101" pitchFamily="49" charset="-122"/>
              </a:rPr>
              <a:t>）</a:t>
            </a:r>
          </a:p>
          <a:p>
            <a:pPr lvl="1">
              <a:spcBef>
                <a:spcPct val="30000"/>
              </a:spcBef>
              <a:defRPr/>
            </a:pPr>
            <a:r>
              <a:rPr lang="en-US" altLang="zh-CN" sz="2000" b="1" dirty="0">
                <a:latin typeface="Arial" panose="020B0604020202020204" pitchFamily="34" charset="0"/>
                <a:ea typeface="黑体" panose="02010609060101010101" pitchFamily="49" charset="-122"/>
              </a:rPr>
              <a:t>° </a:t>
            </a:r>
            <a:r>
              <a:rPr lang="en-US" altLang="zh-CN" sz="2000" b="1" dirty="0">
                <a:latin typeface="Arial" panose="020B0604020202020204" pitchFamily="34" charset="0"/>
                <a:ea typeface="黑体" panose="02010609060101010101" pitchFamily="49" charset="-122"/>
                <a:hlinkClick r:id="" action="ppaction://hlinkshowjump?jump=nextslide"/>
              </a:rPr>
              <a:t>Tasks per day, hour, sec, ns. .. </a:t>
            </a:r>
            <a:endParaRPr lang="en-US" altLang="zh-CN" sz="2000" b="1" dirty="0">
              <a:latin typeface="Arial" panose="020B0604020202020204" pitchFamily="34" charset="0"/>
              <a:ea typeface="黑体" panose="02010609060101010101" pitchFamily="49" charset="-122"/>
            </a:endParaRPr>
          </a:p>
          <a:p>
            <a:pPr lvl="2">
              <a:spcBef>
                <a:spcPct val="30000"/>
              </a:spcBef>
              <a:buFont typeface="Arial" panose="020B0604020202020204" pitchFamily="34" charset="0"/>
              <a:buChar char="–"/>
              <a:defRPr/>
            </a:pPr>
            <a:r>
              <a:rPr lang="zh-CN" altLang="en-US" sz="2000" b="1" dirty="0">
                <a:solidFill>
                  <a:schemeClr val="accent2"/>
                </a:solidFill>
                <a:latin typeface="Arial" panose="020B0604020202020204" pitchFamily="34" charset="0"/>
                <a:ea typeface="黑体" panose="02010609060101010101" pitchFamily="49" charset="-122"/>
              </a:rPr>
              <a:t>吞吐率（</a:t>
            </a:r>
            <a:r>
              <a:rPr lang="en-US" altLang="zh-CN" sz="2000" b="1" dirty="0">
                <a:solidFill>
                  <a:schemeClr val="accent2"/>
                </a:solidFill>
                <a:latin typeface="Arial" panose="020B0604020202020204" pitchFamily="34" charset="0"/>
                <a:ea typeface="黑体" panose="02010609060101010101" pitchFamily="49" charset="-122"/>
              </a:rPr>
              <a:t>throughput</a:t>
            </a:r>
            <a:r>
              <a:rPr lang="zh-CN" altLang="en-US" sz="2000" b="1" dirty="0">
                <a:solidFill>
                  <a:schemeClr val="accent2"/>
                </a:solidFill>
                <a:latin typeface="Arial" panose="020B0604020202020204" pitchFamily="34" charset="0"/>
                <a:ea typeface="黑体" panose="02010609060101010101" pitchFamily="49" charset="-122"/>
              </a:rPr>
              <a:t>）</a:t>
            </a:r>
          </a:p>
          <a:p>
            <a:pPr lvl="2">
              <a:spcBef>
                <a:spcPct val="30000"/>
              </a:spcBef>
              <a:buFont typeface="Arial" panose="020B0604020202020204" pitchFamily="34" charset="0"/>
              <a:buChar char="–"/>
              <a:defRPr/>
            </a:pPr>
            <a:r>
              <a:rPr lang="zh-CN" altLang="en-US" sz="2000" b="1" dirty="0">
                <a:solidFill>
                  <a:schemeClr val="accent2"/>
                </a:solidFill>
                <a:latin typeface="Arial" panose="020B0604020202020204" pitchFamily="34" charset="0"/>
                <a:ea typeface="黑体" panose="02010609060101010101" pitchFamily="49" charset="-122"/>
              </a:rPr>
              <a:t>带宽（</a:t>
            </a:r>
            <a:r>
              <a:rPr lang="en-US" altLang="zh-CN" sz="2000" b="1" dirty="0">
                <a:solidFill>
                  <a:schemeClr val="accent2"/>
                </a:solidFill>
                <a:latin typeface="Arial" panose="020B0604020202020204" pitchFamily="34" charset="0"/>
                <a:ea typeface="黑体" panose="02010609060101010101" pitchFamily="49" charset="-122"/>
              </a:rPr>
              <a:t>bandwidth</a:t>
            </a:r>
            <a:r>
              <a:rPr lang="zh-CN" altLang="en-US" sz="2000" b="1" dirty="0">
                <a:solidFill>
                  <a:schemeClr val="accent2"/>
                </a:solidFill>
                <a:latin typeface="Arial" panose="020B0604020202020204" pitchFamily="34" charset="0"/>
                <a:ea typeface="黑体" panose="02010609060101010101" pitchFamily="49" charset="-122"/>
              </a:rPr>
              <a:t>）</a:t>
            </a:r>
          </a:p>
          <a:p>
            <a:pPr>
              <a:spcBef>
                <a:spcPct val="30000"/>
              </a:spcBef>
              <a:defRPr/>
            </a:pPr>
            <a:r>
              <a:rPr lang="en-US" altLang="zh-CN" sz="2000" b="1" dirty="0">
                <a:latin typeface="Arial" panose="020B0604020202020204" pitchFamily="34" charset="0"/>
                <a:ea typeface="黑体" panose="02010609060101010101" pitchFamily="49" charset="-122"/>
              </a:rPr>
              <a:t>° </a:t>
            </a:r>
            <a:r>
              <a:rPr lang="zh-CN" altLang="en-US" sz="2200" b="1" dirty="0">
                <a:solidFill>
                  <a:srgbClr val="ED1611"/>
                </a:solidFill>
                <a:latin typeface="Arial" panose="020B0604020202020204" pitchFamily="34" charset="0"/>
                <a:ea typeface="黑体" panose="02010609060101010101" pitchFamily="49" charset="-122"/>
              </a:rPr>
              <a:t>基本的性能评价标准是：</a:t>
            </a:r>
            <a:r>
              <a:rPr lang="en-US" altLang="zh-CN" sz="2200" b="1" dirty="0">
                <a:solidFill>
                  <a:srgbClr val="ED1611"/>
                </a:solidFill>
                <a:latin typeface="Arial" panose="020B0604020202020204" pitchFamily="34" charset="0"/>
                <a:ea typeface="黑体" panose="02010609060101010101" pitchFamily="49" charset="-122"/>
              </a:rPr>
              <a:t>CPU</a:t>
            </a:r>
            <a:r>
              <a:rPr lang="zh-CN" altLang="en-US" sz="2200" b="1" dirty="0">
                <a:solidFill>
                  <a:srgbClr val="ED1611"/>
                </a:solidFill>
                <a:latin typeface="Arial" panose="020B0604020202020204" pitchFamily="34" charset="0"/>
                <a:ea typeface="黑体" panose="02010609060101010101" pitchFamily="49" charset="-122"/>
              </a:rPr>
              <a:t>的执行时间</a:t>
            </a:r>
          </a:p>
        </p:txBody>
      </p:sp>
      <p:sp>
        <p:nvSpPr>
          <p:cNvPr id="405514" name="Rectangle 10"/>
          <p:cNvSpPr>
            <a:spLocks noChangeArrowheads="1"/>
          </p:cNvSpPr>
          <p:nvPr/>
        </p:nvSpPr>
        <p:spPr bwMode="auto">
          <a:xfrm>
            <a:off x="4187825" y="1090613"/>
            <a:ext cx="4891088"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spcBef>
                <a:spcPct val="25000"/>
              </a:spcBef>
            </a:pPr>
            <a:r>
              <a:rPr lang="zh-CN" altLang="en-US" sz="2000" b="1" dirty="0">
                <a:latin typeface="Arial" panose="020B0604020202020204" pitchFamily="34" charset="0"/>
                <a:ea typeface="黑体" panose="02010609060101010101" pitchFamily="49" charset="-122"/>
              </a:rPr>
              <a:t>不同应用场合用户关心的性能不同：</a:t>
            </a:r>
          </a:p>
          <a:p>
            <a:pPr lvl="1">
              <a:spcBef>
                <a:spcPct val="25000"/>
              </a:spcBef>
            </a:pPr>
            <a:r>
              <a:rPr lang="en-US" altLang="zh-CN" sz="2000" b="1" dirty="0">
                <a:solidFill>
                  <a:schemeClr val="accent2"/>
                </a:solidFill>
                <a:latin typeface="Arial" panose="020B0604020202020204" pitchFamily="34" charset="0"/>
                <a:ea typeface="黑体" panose="02010609060101010101" pitchFamily="49" charset="-122"/>
              </a:rPr>
              <a:t>-</a:t>
            </a:r>
            <a:r>
              <a:rPr lang="zh-CN" altLang="en-US" sz="2000" b="1" dirty="0">
                <a:solidFill>
                  <a:schemeClr val="accent2"/>
                </a:solidFill>
                <a:latin typeface="Arial" panose="020B0604020202020204" pitchFamily="34" charset="0"/>
                <a:ea typeface="黑体" panose="02010609060101010101" pitchFamily="49" charset="-122"/>
              </a:rPr>
              <a:t>要求吞吐率高的场合，例如：</a:t>
            </a:r>
          </a:p>
          <a:p>
            <a:pPr lvl="1">
              <a:spcBef>
                <a:spcPct val="25000"/>
              </a:spcBef>
            </a:pPr>
            <a:r>
              <a:rPr lang="zh-CN" altLang="en-US" sz="2000" b="1" dirty="0">
                <a:solidFill>
                  <a:schemeClr val="accent2"/>
                </a:solidFill>
                <a:latin typeface="Arial" panose="020B0604020202020204" pitchFamily="34" charset="0"/>
                <a:ea typeface="黑体" panose="02010609060101010101" pitchFamily="49" charset="-122"/>
              </a:rPr>
              <a:t>    </a:t>
            </a:r>
            <a:r>
              <a:rPr lang="zh-CN" altLang="en-US" sz="2000" b="1" dirty="0">
                <a:solidFill>
                  <a:srgbClr val="008000"/>
                </a:solidFill>
                <a:latin typeface="Arial" panose="020B0604020202020204" pitchFamily="34" charset="0"/>
                <a:ea typeface="黑体" panose="02010609060101010101" pitchFamily="49" charset="-122"/>
              </a:rPr>
              <a:t>多媒体应用（音</a:t>
            </a:r>
            <a:r>
              <a:rPr lang="en-US" altLang="zh-CN" sz="2000" b="1" dirty="0">
                <a:solidFill>
                  <a:srgbClr val="008000"/>
                </a:solidFill>
                <a:latin typeface="Arial" panose="020B0604020202020204" pitchFamily="34" charset="0"/>
                <a:ea typeface="黑体" panose="02010609060101010101" pitchFamily="49" charset="-122"/>
              </a:rPr>
              <a:t>/</a:t>
            </a:r>
            <a:r>
              <a:rPr lang="zh-CN" altLang="en-US" sz="2000" b="1" dirty="0">
                <a:solidFill>
                  <a:srgbClr val="008000"/>
                </a:solidFill>
                <a:latin typeface="Arial" panose="020B0604020202020204" pitchFamily="34" charset="0"/>
                <a:ea typeface="黑体" panose="02010609060101010101" pitchFamily="49" charset="-122"/>
              </a:rPr>
              <a:t>视频播放要流畅）</a:t>
            </a:r>
          </a:p>
          <a:p>
            <a:pPr lvl="1">
              <a:spcBef>
                <a:spcPct val="25000"/>
              </a:spcBef>
            </a:pPr>
            <a:r>
              <a:rPr lang="en-US" altLang="zh-CN" sz="2000" b="1" dirty="0">
                <a:solidFill>
                  <a:schemeClr val="accent2"/>
                </a:solidFill>
                <a:latin typeface="Arial" panose="020B0604020202020204" pitchFamily="34" charset="0"/>
                <a:ea typeface="黑体" panose="02010609060101010101" pitchFamily="49" charset="-122"/>
              </a:rPr>
              <a:t>-</a:t>
            </a:r>
            <a:r>
              <a:rPr lang="zh-CN" altLang="en-US" sz="2000" b="1" dirty="0">
                <a:solidFill>
                  <a:schemeClr val="accent2"/>
                </a:solidFill>
                <a:latin typeface="Arial" panose="020B0604020202020204" pitchFamily="34" charset="0"/>
                <a:ea typeface="黑体" panose="02010609060101010101" pitchFamily="49" charset="-122"/>
              </a:rPr>
              <a:t>要求响应时间短的场合：例如：</a:t>
            </a:r>
          </a:p>
          <a:p>
            <a:pPr lvl="1">
              <a:spcBef>
                <a:spcPct val="25000"/>
              </a:spcBef>
            </a:pPr>
            <a:r>
              <a:rPr lang="zh-CN" altLang="en-US" sz="2000" b="1" dirty="0">
                <a:solidFill>
                  <a:schemeClr val="accent2"/>
                </a:solidFill>
                <a:latin typeface="Arial" panose="020B0604020202020204" pitchFamily="34" charset="0"/>
                <a:ea typeface="黑体" panose="02010609060101010101" pitchFamily="49" charset="-122"/>
              </a:rPr>
              <a:t>    </a:t>
            </a:r>
            <a:r>
              <a:rPr lang="zh-CN" altLang="en-US" sz="2000" b="1" dirty="0">
                <a:solidFill>
                  <a:srgbClr val="008000"/>
                </a:solidFill>
                <a:latin typeface="Arial" panose="020B0604020202020204" pitchFamily="34" charset="0"/>
                <a:ea typeface="黑体" panose="02010609060101010101" pitchFamily="49" charset="-122"/>
              </a:rPr>
              <a:t>事务处理系统（存</a:t>
            </a:r>
            <a:r>
              <a:rPr lang="en-US" altLang="zh-CN" sz="2000" b="1" dirty="0">
                <a:solidFill>
                  <a:srgbClr val="008000"/>
                </a:solidFill>
                <a:latin typeface="Arial" panose="020B0604020202020204" pitchFamily="34" charset="0"/>
                <a:ea typeface="黑体" panose="02010609060101010101" pitchFamily="49" charset="-122"/>
              </a:rPr>
              <a:t>/</a:t>
            </a:r>
            <a:r>
              <a:rPr lang="zh-CN" altLang="en-US" sz="2000" b="1" dirty="0">
                <a:solidFill>
                  <a:srgbClr val="008000"/>
                </a:solidFill>
                <a:latin typeface="Arial" panose="020B0604020202020204" pitchFamily="34" charset="0"/>
                <a:ea typeface="黑体" panose="02010609060101010101" pitchFamily="49" charset="-122"/>
              </a:rPr>
              <a:t>取款速度要快）</a:t>
            </a:r>
          </a:p>
          <a:p>
            <a:pPr lvl="1">
              <a:spcBef>
                <a:spcPct val="25000"/>
              </a:spcBef>
            </a:pPr>
            <a:r>
              <a:rPr lang="en-US" altLang="zh-CN" sz="2000" b="1" dirty="0">
                <a:solidFill>
                  <a:schemeClr val="accent2"/>
                </a:solidFill>
                <a:latin typeface="Arial" panose="020B0604020202020204" pitchFamily="34" charset="0"/>
                <a:ea typeface="黑体" panose="02010609060101010101" pitchFamily="49" charset="-122"/>
              </a:rPr>
              <a:t>-</a:t>
            </a:r>
            <a:r>
              <a:rPr lang="zh-CN" altLang="en-US" sz="2000" b="1" dirty="0">
                <a:solidFill>
                  <a:schemeClr val="accent2"/>
                </a:solidFill>
                <a:latin typeface="Arial" panose="020B0604020202020204" pitchFamily="34" charset="0"/>
                <a:ea typeface="黑体" panose="02010609060101010101" pitchFamily="49" charset="-122"/>
              </a:rPr>
              <a:t>要求吞吐率高且响应时间短的场合：    </a:t>
            </a:r>
          </a:p>
          <a:p>
            <a:pPr lvl="1">
              <a:spcBef>
                <a:spcPct val="25000"/>
              </a:spcBef>
            </a:pPr>
            <a:r>
              <a:rPr lang="en-US" altLang="zh-CN" sz="2000" b="1" dirty="0">
                <a:solidFill>
                  <a:schemeClr val="accent2"/>
                </a:solidFill>
                <a:latin typeface="Arial" panose="020B0604020202020204" pitchFamily="34" charset="0"/>
                <a:ea typeface="黑体" panose="02010609060101010101" pitchFamily="49" charset="-122"/>
              </a:rPr>
              <a:t>    </a:t>
            </a:r>
            <a:r>
              <a:rPr lang="zh-CN" altLang="en-US" sz="2000" b="1" dirty="0">
                <a:solidFill>
                  <a:srgbClr val="008000"/>
                </a:solidFill>
                <a:latin typeface="Arial" panose="020B0604020202020204" pitchFamily="34" charset="0"/>
                <a:ea typeface="黑体" panose="02010609060101010101" pitchFamily="49" charset="-122"/>
              </a:rPr>
              <a:t>文件服务器、</a:t>
            </a:r>
            <a:r>
              <a:rPr lang="en-US" altLang="zh-CN" sz="2000" b="1" dirty="0">
                <a:solidFill>
                  <a:srgbClr val="008000"/>
                </a:solidFill>
                <a:latin typeface="Arial" panose="020B0604020202020204" pitchFamily="34" charset="0"/>
                <a:ea typeface="黑体" panose="02010609060101010101" pitchFamily="49" charset="-122"/>
              </a:rPr>
              <a:t>Web</a:t>
            </a:r>
            <a:r>
              <a:rPr lang="zh-CN" altLang="en-US" sz="2000" b="1" dirty="0">
                <a:solidFill>
                  <a:srgbClr val="008000"/>
                </a:solidFill>
                <a:latin typeface="Arial" panose="020B0604020202020204" pitchFamily="34" charset="0"/>
                <a:ea typeface="黑体" panose="02010609060101010101" pitchFamily="49" charset="-122"/>
              </a:rPr>
              <a:t>服务器等</a:t>
            </a:r>
          </a:p>
        </p:txBody>
      </p:sp>
      <p:sp>
        <p:nvSpPr>
          <p:cNvPr id="51214" name="Text Box 14"/>
          <p:cNvSpPr txBox="1">
            <a:spLocks noChangeArrowheads="1"/>
          </p:cNvSpPr>
          <p:nvPr/>
        </p:nvSpPr>
        <p:spPr bwMode="auto">
          <a:xfrm>
            <a:off x="6400800" y="4281488"/>
            <a:ext cx="2233613" cy="1560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120000"/>
              </a:lnSpc>
              <a:spcBef>
                <a:spcPct val="50000"/>
              </a:spcBef>
            </a:pPr>
            <a:r>
              <a:rPr lang="zh-CN" altLang="en-US" sz="1800" b="1" dirty="0">
                <a:latin typeface="微软雅黑" panose="020B0503020204020204" pitchFamily="34" charset="-122"/>
                <a:ea typeface="微软雅黑" panose="020B0503020204020204" pitchFamily="34" charset="-122"/>
              </a:rPr>
              <a:t>程序由指令构成。</a:t>
            </a:r>
          </a:p>
          <a:p>
            <a:pPr>
              <a:lnSpc>
                <a:spcPct val="120000"/>
              </a:lnSpc>
              <a:spcBef>
                <a:spcPct val="50000"/>
              </a:spcBef>
            </a:pPr>
            <a:r>
              <a:rPr lang="en-US" altLang="zh-CN" sz="1800" b="1" dirty="0">
                <a:latin typeface="微软雅黑" panose="020B0503020204020204" pitchFamily="34" charset="-122"/>
                <a:ea typeface="微软雅黑" panose="020B0503020204020204" pitchFamily="34" charset="-122"/>
              </a:rPr>
              <a:t>CPU</a:t>
            </a:r>
            <a:r>
              <a:rPr lang="zh-CN" altLang="en-US" sz="1800" b="1" dirty="0">
                <a:latin typeface="微软雅黑" panose="020B0503020204020204" pitchFamily="34" charset="-122"/>
                <a:ea typeface="微软雅黑" panose="020B0503020204020204" pitchFamily="34" charset="-122"/>
              </a:rPr>
              <a:t>执行时间就是执行程序中全部指令的时间。</a:t>
            </a:r>
          </a:p>
        </p:txBody>
      </p:sp>
      <p:sp>
        <p:nvSpPr>
          <p:cNvPr id="3" name="灯片编号占位符 2"/>
          <p:cNvSpPr>
            <a:spLocks noGrp="1"/>
          </p:cNvSpPr>
          <p:nvPr>
            <p:ph type="sldNum" sz="quarter" idx="4"/>
          </p:nvPr>
        </p:nvSpPr>
        <p:spPr/>
        <p:txBody>
          <a:bodyPr/>
          <a:lstStyle/>
          <a:p>
            <a:fld id="{B889F279-0C5D-4FA7-8CEA-9D3E73AA67A1}" type="slidenum">
              <a:rPr lang="zh-CN" altLang="en-US" smtClean="0"/>
              <a:pPr/>
              <a:t>50</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05512">
                                            <p:txEl>
                                              <p:pRg st="2" end="2"/>
                                            </p:txEl>
                                          </p:spTgt>
                                        </p:tgtEl>
                                        <p:attrNameLst>
                                          <p:attrName>style.visibility</p:attrName>
                                        </p:attrNameLst>
                                      </p:cBhvr>
                                      <p:to>
                                        <p:strVal val="visible"/>
                                      </p:to>
                                    </p:set>
                                    <p:animEffect transition="in" filter="blinds(horizontal)">
                                      <p:cBhvr>
                                        <p:cTn id="7" dur="500"/>
                                        <p:tgtEl>
                                          <p:spTgt spid="405512">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05512">
                                            <p:txEl>
                                              <p:pRg st="3" end="3"/>
                                            </p:txEl>
                                          </p:spTgt>
                                        </p:tgtEl>
                                        <p:attrNameLst>
                                          <p:attrName>style.visibility</p:attrName>
                                        </p:attrNameLst>
                                      </p:cBhvr>
                                      <p:to>
                                        <p:strVal val="visible"/>
                                      </p:to>
                                    </p:set>
                                    <p:animEffect transition="in" filter="blinds(horizontal)">
                                      <p:cBhvr>
                                        <p:cTn id="10" dur="500"/>
                                        <p:tgtEl>
                                          <p:spTgt spid="405512">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05512">
                                            <p:txEl>
                                              <p:pRg st="4" end="4"/>
                                            </p:txEl>
                                          </p:spTgt>
                                        </p:tgtEl>
                                        <p:attrNameLst>
                                          <p:attrName>style.visibility</p:attrName>
                                        </p:attrNameLst>
                                      </p:cBhvr>
                                      <p:to>
                                        <p:strVal val="visible"/>
                                      </p:to>
                                    </p:set>
                                    <p:animEffect transition="in" filter="blinds(horizontal)">
                                      <p:cBhvr>
                                        <p:cTn id="13" dur="500"/>
                                        <p:tgtEl>
                                          <p:spTgt spid="405512">
                                            <p:txEl>
                                              <p:pRg st="4" end="4"/>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405512">
                                            <p:txEl>
                                              <p:pRg st="6" end="6"/>
                                            </p:txEl>
                                          </p:spTgt>
                                        </p:tgtEl>
                                        <p:attrNameLst>
                                          <p:attrName>style.visibility</p:attrName>
                                        </p:attrNameLst>
                                      </p:cBhvr>
                                      <p:to>
                                        <p:strVal val="visible"/>
                                      </p:to>
                                    </p:set>
                                    <p:animEffect transition="in" filter="blinds(horizontal)">
                                      <p:cBhvr>
                                        <p:cTn id="18" dur="500"/>
                                        <p:tgtEl>
                                          <p:spTgt spid="405512">
                                            <p:txEl>
                                              <p:pRg st="6" end="6"/>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05512">
                                            <p:txEl>
                                              <p:pRg st="7" end="7"/>
                                            </p:txEl>
                                          </p:spTgt>
                                        </p:tgtEl>
                                        <p:attrNameLst>
                                          <p:attrName>style.visibility</p:attrName>
                                        </p:attrNameLst>
                                      </p:cBhvr>
                                      <p:to>
                                        <p:strVal val="visible"/>
                                      </p:to>
                                    </p:set>
                                    <p:animEffect transition="in" filter="blinds(horizontal)">
                                      <p:cBhvr>
                                        <p:cTn id="21" dur="500"/>
                                        <p:tgtEl>
                                          <p:spTgt spid="405512">
                                            <p:txEl>
                                              <p:pRg st="7" end="7"/>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405514"/>
                                        </p:tgtEl>
                                        <p:attrNameLst>
                                          <p:attrName>style.visibility</p:attrName>
                                        </p:attrNameLst>
                                      </p:cBhvr>
                                      <p:to>
                                        <p:strVal val="visible"/>
                                      </p:to>
                                    </p:set>
                                    <p:animEffect transition="in" filter="blinds(horizontal)">
                                      <p:cBhvr>
                                        <p:cTn id="26" dur="500"/>
                                        <p:tgtEl>
                                          <p:spTgt spid="40551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405512">
                                            <p:txEl>
                                              <p:pRg st="8" end="8"/>
                                            </p:txEl>
                                          </p:spTgt>
                                        </p:tgtEl>
                                        <p:attrNameLst>
                                          <p:attrName>style.visibility</p:attrName>
                                        </p:attrNameLst>
                                      </p:cBhvr>
                                      <p:to>
                                        <p:strVal val="visible"/>
                                      </p:to>
                                    </p:set>
                                    <p:animEffect transition="in" filter="blinds(horizontal)">
                                      <p:cBhvr>
                                        <p:cTn id="31" dur="500"/>
                                        <p:tgtEl>
                                          <p:spTgt spid="405512">
                                            <p:txEl>
                                              <p:pRg st="8" end="8"/>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51214"/>
                                        </p:tgtEl>
                                        <p:attrNameLst>
                                          <p:attrName>style.visibility</p:attrName>
                                        </p:attrNameLst>
                                      </p:cBhvr>
                                      <p:to>
                                        <p:strVal val="visible"/>
                                      </p:to>
                                    </p:set>
                                    <p:animEffect transition="in" filter="blinds(horizontal)">
                                      <p:cBhvr>
                                        <p:cTn id="36" dur="500"/>
                                        <p:tgtEl>
                                          <p:spTgt spid="51214"/>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blinds(horizontal)">
                                      <p:cBhvr>
                                        <p:cTn id="41" dur="500"/>
                                        <p:tgtEl>
                                          <p:spTgt spid="2"/>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405511"/>
                                        </p:tgtEl>
                                        <p:attrNameLst>
                                          <p:attrName>style.visibility</p:attrName>
                                        </p:attrNameLst>
                                      </p:cBhvr>
                                      <p:to>
                                        <p:strVal val="visible"/>
                                      </p:to>
                                    </p:set>
                                    <p:animEffect transition="in" filter="blinds(horizontal)">
                                      <p:cBhvr>
                                        <p:cTn id="46" dur="500"/>
                                        <p:tgtEl>
                                          <p:spTgt spid="405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511" grpId="0"/>
      <p:bldP spid="405514" grpId="0"/>
      <p:bldP spid="5121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800100" y="228600"/>
            <a:ext cx="5062538" cy="528638"/>
          </a:xfrm>
        </p:spPr>
        <p:txBody>
          <a:bodyPr/>
          <a:lstStyle/>
          <a:p>
            <a:r>
              <a:rPr lang="zh-CN" altLang="en-US" sz="3600"/>
              <a:t>计算机性能的测量</a:t>
            </a:r>
          </a:p>
        </p:txBody>
      </p:sp>
      <p:sp>
        <p:nvSpPr>
          <p:cNvPr id="407555" name="Rectangle 3"/>
          <p:cNvSpPr>
            <a:spLocks noGrp="1" noChangeArrowheads="1"/>
          </p:cNvSpPr>
          <p:nvPr>
            <p:ph type="body" idx="1"/>
          </p:nvPr>
        </p:nvSpPr>
        <p:spPr>
          <a:xfrm>
            <a:off x="0" y="925513"/>
            <a:ext cx="8874125" cy="5757474"/>
          </a:xfrm>
        </p:spPr>
        <p:txBody>
          <a:bodyPr/>
          <a:lstStyle/>
          <a:p>
            <a:pPr>
              <a:spcBef>
                <a:spcPct val="30000"/>
              </a:spcBef>
            </a:pPr>
            <a:r>
              <a:rPr lang="zh-CN" altLang="en-US" sz="2400" dirty="0">
                <a:solidFill>
                  <a:srgbClr val="FF3300"/>
                </a:solidFill>
                <a:ea typeface="黑体" panose="02010609060101010101" pitchFamily="49" charset="-122"/>
              </a:rPr>
              <a:t>比较计算机的性能时，用执行时间来衡量</a:t>
            </a:r>
          </a:p>
          <a:p>
            <a:pPr lvl="1">
              <a:spcBef>
                <a:spcPct val="30000"/>
              </a:spcBef>
            </a:pPr>
            <a:r>
              <a:rPr lang="zh-CN" altLang="en-US" sz="2000" dirty="0">
                <a:ea typeface="黑体" panose="02010609060101010101" pitchFamily="49" charset="-122"/>
              </a:rPr>
              <a:t>完成同样工作量所需时间最短的那台计算机就是性能最好的</a:t>
            </a:r>
          </a:p>
          <a:p>
            <a:pPr lvl="1">
              <a:spcBef>
                <a:spcPct val="30000"/>
              </a:spcBef>
            </a:pPr>
            <a:r>
              <a:rPr lang="zh-CN" altLang="en-US" sz="2000" dirty="0">
                <a:ea typeface="黑体" panose="02010609060101010101" pitchFamily="49" charset="-122"/>
              </a:rPr>
              <a:t>处理器时间往往被多个程序共享使用，因此，用户感觉到的程序执行时间并不是程序真正的执行时间</a:t>
            </a:r>
            <a:endParaRPr lang="zh-CN" altLang="en-US" sz="2000" dirty="0">
              <a:solidFill>
                <a:srgbClr val="008000"/>
              </a:solidFill>
              <a:ea typeface="黑体" panose="02010609060101010101" pitchFamily="49" charset="-122"/>
            </a:endParaRPr>
          </a:p>
          <a:p>
            <a:pPr lvl="1">
              <a:spcBef>
                <a:spcPct val="30000"/>
              </a:spcBef>
            </a:pPr>
            <a:r>
              <a:rPr lang="zh-CN" altLang="en-US" sz="2000" dirty="0">
                <a:ea typeface="黑体" panose="02010609060101010101" pitchFamily="49" charset="-122"/>
              </a:rPr>
              <a:t>通常把用户感觉到的响应时间分成以下两个时间：</a:t>
            </a:r>
          </a:p>
          <a:p>
            <a:pPr lvl="2">
              <a:spcBef>
                <a:spcPct val="30000"/>
              </a:spcBef>
            </a:pPr>
            <a:r>
              <a:rPr lang="en-US" altLang="zh-CN" sz="2000" dirty="0">
                <a:ea typeface="黑体" panose="02010609060101010101" pitchFamily="49" charset="-122"/>
              </a:rPr>
              <a:t>CPU</a:t>
            </a:r>
            <a:r>
              <a:rPr lang="zh-CN" altLang="en-US" sz="2000" dirty="0">
                <a:ea typeface="黑体" panose="02010609060101010101" pitchFamily="49" charset="-122"/>
              </a:rPr>
              <a:t>时间：指</a:t>
            </a:r>
            <a:r>
              <a:rPr lang="en-US" altLang="zh-CN" sz="2000" dirty="0">
                <a:ea typeface="黑体" panose="02010609060101010101" pitchFamily="49" charset="-122"/>
              </a:rPr>
              <a:t>CPU</a:t>
            </a:r>
            <a:r>
              <a:rPr lang="zh-CN" altLang="en-US" sz="2000" dirty="0">
                <a:ea typeface="黑体" panose="02010609060101010101" pitchFamily="49" charset="-122"/>
              </a:rPr>
              <a:t>真正</a:t>
            </a:r>
            <a:r>
              <a:rPr lang="zh-CN" altLang="en-US" sz="2000">
                <a:ea typeface="黑体" panose="02010609060101010101" pitchFamily="49" charset="-122"/>
              </a:rPr>
              <a:t>花在该程序</a:t>
            </a:r>
            <a:r>
              <a:rPr lang="zh-CN" altLang="en-US" sz="2000" dirty="0">
                <a:ea typeface="黑体" panose="02010609060101010101" pitchFamily="49" charset="-122"/>
              </a:rPr>
              <a:t>执行上的时间。又包括两部分：</a:t>
            </a:r>
            <a:endParaRPr lang="zh-CN" altLang="en-US" dirty="0">
              <a:solidFill>
                <a:schemeClr val="accent1"/>
              </a:solidFill>
              <a:ea typeface="黑体" panose="02010609060101010101" pitchFamily="49" charset="-122"/>
            </a:endParaRPr>
          </a:p>
          <a:p>
            <a:pPr lvl="3">
              <a:spcBef>
                <a:spcPct val="30000"/>
              </a:spcBef>
              <a:buClr>
                <a:schemeClr val="tx1"/>
              </a:buClr>
              <a:buSzPct val="80000"/>
              <a:buFontTx/>
              <a:buChar char="•"/>
            </a:pPr>
            <a:r>
              <a:rPr lang="zh-CN" altLang="en-US" sz="1800" b="1" dirty="0">
                <a:solidFill>
                  <a:srgbClr val="008000"/>
                </a:solidFill>
                <a:latin typeface="Arial" panose="020B0604020202020204" pitchFamily="34" charset="0"/>
                <a:ea typeface="黑体" panose="02010609060101010101" pitchFamily="49" charset="-122"/>
              </a:rPr>
              <a:t>用户</a:t>
            </a:r>
            <a:r>
              <a:rPr lang="en-US" altLang="zh-CN" sz="1800" b="1" dirty="0">
                <a:solidFill>
                  <a:srgbClr val="008000"/>
                </a:solidFill>
                <a:latin typeface="Arial" panose="020B0604020202020204" pitchFamily="34" charset="0"/>
                <a:ea typeface="黑体" panose="02010609060101010101" pitchFamily="49" charset="-122"/>
              </a:rPr>
              <a:t>CPU</a:t>
            </a:r>
            <a:r>
              <a:rPr lang="zh-CN" altLang="en-US" sz="1800" b="1" dirty="0">
                <a:solidFill>
                  <a:srgbClr val="008000"/>
                </a:solidFill>
                <a:latin typeface="Arial" panose="020B0604020202020204" pitchFamily="34" charset="0"/>
                <a:ea typeface="黑体" panose="02010609060101010101" pitchFamily="49" charset="-122"/>
              </a:rPr>
              <a:t>时间：用来运行用户代码的时间</a:t>
            </a:r>
          </a:p>
          <a:p>
            <a:pPr lvl="3">
              <a:spcBef>
                <a:spcPct val="30000"/>
              </a:spcBef>
              <a:buClr>
                <a:schemeClr val="tx1"/>
              </a:buClr>
              <a:buSzPct val="80000"/>
              <a:buFontTx/>
              <a:buChar char="•"/>
            </a:pPr>
            <a:r>
              <a:rPr lang="zh-CN" altLang="en-US" sz="1800" b="1" dirty="0">
                <a:solidFill>
                  <a:srgbClr val="008000"/>
                </a:solidFill>
                <a:latin typeface="Arial" panose="020B0604020202020204" pitchFamily="34" charset="0"/>
                <a:ea typeface="黑体" panose="02010609060101010101" pitchFamily="49" charset="-122"/>
              </a:rPr>
              <a:t>系统</a:t>
            </a:r>
            <a:r>
              <a:rPr lang="en-US" altLang="zh-CN" sz="1800" b="1" dirty="0">
                <a:solidFill>
                  <a:srgbClr val="008000"/>
                </a:solidFill>
                <a:latin typeface="Arial" panose="020B0604020202020204" pitchFamily="34" charset="0"/>
                <a:ea typeface="黑体" panose="02010609060101010101" pitchFamily="49" charset="-122"/>
              </a:rPr>
              <a:t>CPU</a:t>
            </a:r>
            <a:r>
              <a:rPr lang="zh-CN" altLang="en-US" sz="1800" b="1" dirty="0">
                <a:solidFill>
                  <a:srgbClr val="008000"/>
                </a:solidFill>
                <a:latin typeface="Arial" panose="020B0604020202020204" pitchFamily="34" charset="0"/>
                <a:ea typeface="黑体" panose="02010609060101010101" pitchFamily="49" charset="-122"/>
              </a:rPr>
              <a:t>时间：为了执行用户程序而需要运行操作系统程序的时间</a:t>
            </a:r>
          </a:p>
          <a:p>
            <a:pPr lvl="2">
              <a:spcBef>
                <a:spcPct val="30000"/>
              </a:spcBef>
            </a:pPr>
            <a:r>
              <a:rPr lang="zh-CN" altLang="en-US" sz="2000" dirty="0">
                <a:ea typeface="黑体" panose="02010609060101010101" pitchFamily="49" charset="-122"/>
              </a:rPr>
              <a:t>其他时间：指等待</a:t>
            </a:r>
            <a:r>
              <a:rPr lang="en-US" altLang="zh-CN" sz="2000" dirty="0">
                <a:ea typeface="黑体" panose="02010609060101010101" pitchFamily="49" charset="-122"/>
              </a:rPr>
              <a:t>I/O</a:t>
            </a:r>
            <a:r>
              <a:rPr lang="zh-CN" altLang="en-US" sz="2000" dirty="0">
                <a:ea typeface="黑体" panose="02010609060101010101" pitchFamily="49" charset="-122"/>
              </a:rPr>
              <a:t>操作完成或</a:t>
            </a:r>
            <a:r>
              <a:rPr lang="en-US" altLang="zh-CN" sz="2000" dirty="0">
                <a:ea typeface="黑体" panose="02010609060101010101" pitchFamily="49" charset="-122"/>
              </a:rPr>
              <a:t>CPU</a:t>
            </a:r>
            <a:r>
              <a:rPr lang="zh-CN" altLang="en-US" sz="2000" dirty="0">
                <a:ea typeface="黑体" panose="02010609060101010101" pitchFamily="49" charset="-122"/>
              </a:rPr>
              <a:t>花在其他用户程序的时间</a:t>
            </a:r>
          </a:p>
          <a:p>
            <a:pPr lvl="1">
              <a:spcBef>
                <a:spcPct val="30000"/>
              </a:spcBef>
              <a:buSzTx/>
            </a:pPr>
            <a:r>
              <a:rPr lang="zh-CN" altLang="en-US" sz="2000" dirty="0">
                <a:ea typeface="黑体" panose="02010609060101010101" pitchFamily="49" charset="-122"/>
              </a:rPr>
              <a:t>系统性能和</a:t>
            </a:r>
            <a:r>
              <a:rPr lang="en-US" altLang="zh-CN" sz="2000" dirty="0">
                <a:ea typeface="黑体" panose="02010609060101010101" pitchFamily="49" charset="-122"/>
              </a:rPr>
              <a:t>CPU</a:t>
            </a:r>
            <a:r>
              <a:rPr lang="zh-CN" altLang="en-US" sz="2000" dirty="0">
                <a:ea typeface="黑体" panose="02010609060101010101" pitchFamily="49" charset="-122"/>
              </a:rPr>
              <a:t>性能不等价，有一定的区别</a:t>
            </a:r>
          </a:p>
          <a:p>
            <a:pPr lvl="2">
              <a:spcBef>
                <a:spcPct val="30000"/>
              </a:spcBef>
              <a:buSzTx/>
            </a:pPr>
            <a:r>
              <a:rPr lang="zh-CN" altLang="en-US" sz="2000" dirty="0">
                <a:ea typeface="黑体" panose="02010609060101010101" pitchFamily="49" charset="-122"/>
              </a:rPr>
              <a:t>系统性能</a:t>
            </a:r>
            <a:r>
              <a:rPr lang="en-US" altLang="zh-CN" sz="2000" dirty="0">
                <a:ea typeface="黑体" panose="02010609060101010101" pitchFamily="49" charset="-122"/>
              </a:rPr>
              <a:t>(System performance)</a:t>
            </a:r>
            <a:r>
              <a:rPr lang="zh-CN" altLang="en-US" sz="2000" dirty="0">
                <a:ea typeface="黑体" panose="02010609060101010101" pitchFamily="49" charset="-122"/>
              </a:rPr>
              <a:t>：系统响应时间，与</a:t>
            </a:r>
            <a:r>
              <a:rPr lang="en-US" altLang="zh-CN" sz="2000" dirty="0">
                <a:ea typeface="黑体" panose="02010609060101010101" pitchFamily="49" charset="-122"/>
              </a:rPr>
              <a:t>CPU</a:t>
            </a:r>
            <a:r>
              <a:rPr lang="zh-CN" altLang="en-US" sz="2000" dirty="0">
                <a:ea typeface="黑体" panose="02010609060101010101" pitchFamily="49" charset="-122"/>
              </a:rPr>
              <a:t>外的其他部分也都有关系</a:t>
            </a:r>
          </a:p>
          <a:p>
            <a:pPr lvl="2">
              <a:spcBef>
                <a:spcPct val="30000"/>
              </a:spcBef>
              <a:buSzTx/>
            </a:pPr>
            <a:r>
              <a:rPr lang="en-US" altLang="zh-CN" sz="2000" dirty="0">
                <a:ea typeface="黑体" panose="02010609060101010101" pitchFamily="49" charset="-122"/>
              </a:rPr>
              <a:t>CPU</a:t>
            </a:r>
            <a:r>
              <a:rPr lang="zh-CN" altLang="en-US" sz="2000" dirty="0">
                <a:ea typeface="黑体" panose="02010609060101010101" pitchFamily="49" charset="-122"/>
              </a:rPr>
              <a:t>性能</a:t>
            </a:r>
            <a:r>
              <a:rPr lang="en-US" altLang="zh-CN" sz="2000" dirty="0">
                <a:ea typeface="黑体" panose="02010609060101010101" pitchFamily="49" charset="-122"/>
              </a:rPr>
              <a:t>(CPU performance)</a:t>
            </a:r>
            <a:r>
              <a:rPr lang="zh-CN" altLang="en-US" sz="2000" dirty="0">
                <a:ea typeface="黑体" panose="02010609060101010101" pitchFamily="49" charset="-122"/>
              </a:rPr>
              <a:t>：用户</a:t>
            </a:r>
            <a:r>
              <a:rPr lang="en-US" altLang="zh-CN" sz="2000" dirty="0">
                <a:ea typeface="黑体" panose="02010609060101010101" pitchFamily="49" charset="-122"/>
              </a:rPr>
              <a:t>CPU</a:t>
            </a:r>
            <a:r>
              <a:rPr lang="zh-CN" altLang="en-US" sz="2000" dirty="0">
                <a:ea typeface="黑体" panose="02010609060101010101" pitchFamily="49" charset="-122"/>
              </a:rPr>
              <a:t>时间</a:t>
            </a:r>
          </a:p>
          <a:p>
            <a:pPr lvl="1">
              <a:spcBef>
                <a:spcPct val="30000"/>
              </a:spcBef>
              <a:buSzTx/>
            </a:pPr>
            <a:r>
              <a:rPr lang="zh-CN" altLang="en-US" sz="2000" dirty="0">
                <a:solidFill>
                  <a:srgbClr val="008000"/>
                </a:solidFill>
                <a:ea typeface="黑体" panose="02010609060101010101" pitchFamily="49" charset="-122"/>
              </a:rPr>
              <a:t>本章主要讨论</a:t>
            </a:r>
            <a:r>
              <a:rPr lang="en-US" altLang="zh-CN" sz="2000" dirty="0">
                <a:solidFill>
                  <a:srgbClr val="008000"/>
                </a:solidFill>
                <a:ea typeface="黑体" panose="02010609060101010101" pitchFamily="49" charset="-122"/>
              </a:rPr>
              <a:t>CPU</a:t>
            </a:r>
            <a:r>
              <a:rPr lang="zh-CN" altLang="en-US" sz="2000" dirty="0">
                <a:solidFill>
                  <a:srgbClr val="008000"/>
                </a:solidFill>
                <a:ea typeface="黑体" panose="02010609060101010101" pitchFamily="49" charset="-122"/>
              </a:rPr>
              <a:t>性能，即：</a:t>
            </a:r>
            <a:r>
              <a:rPr lang="en-US" altLang="zh-CN" sz="2000" dirty="0">
                <a:solidFill>
                  <a:srgbClr val="008000"/>
                </a:solidFill>
                <a:ea typeface="黑体" panose="02010609060101010101" pitchFamily="49" charset="-122"/>
              </a:rPr>
              <a:t>CPU</a:t>
            </a:r>
            <a:r>
              <a:rPr lang="zh-CN" altLang="en-US" sz="2000" dirty="0">
                <a:solidFill>
                  <a:srgbClr val="008000"/>
                </a:solidFill>
                <a:ea typeface="黑体" panose="02010609060101010101" pitchFamily="49" charset="-122"/>
              </a:rPr>
              <a:t>真正用在用户程序执行上的时间</a:t>
            </a:r>
          </a:p>
          <a:p>
            <a:pPr lvl="1">
              <a:spcBef>
                <a:spcPct val="30000"/>
              </a:spcBef>
              <a:buSzTx/>
              <a:buFontTx/>
              <a:buNone/>
            </a:pPr>
            <a:r>
              <a:rPr lang="zh-CN" altLang="en-US" sz="2000" dirty="0">
                <a:solidFill>
                  <a:srgbClr val="ED1611"/>
                </a:solidFill>
                <a:ea typeface="黑体" panose="02010609060101010101" pitchFamily="49" charset="-122"/>
              </a:rPr>
              <a:t>           问题：用户</a:t>
            </a:r>
            <a:r>
              <a:rPr lang="en-US" altLang="zh-CN" sz="2000" dirty="0">
                <a:solidFill>
                  <a:srgbClr val="ED1611"/>
                </a:solidFill>
                <a:ea typeface="黑体" panose="02010609060101010101" pitchFamily="49" charset="-122"/>
              </a:rPr>
              <a:t>CPU</a:t>
            </a:r>
            <a:r>
              <a:rPr lang="zh-CN" altLang="en-US" sz="2000" dirty="0">
                <a:solidFill>
                  <a:srgbClr val="ED1611"/>
                </a:solidFill>
                <a:ea typeface="黑体" panose="02010609060101010101" pitchFamily="49" charset="-122"/>
              </a:rPr>
              <a:t>时间与系统响应时间哪个更长？</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51</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07555">
                                            <p:txEl>
                                              <p:pRg st="1" end="1"/>
                                            </p:txEl>
                                          </p:spTgt>
                                        </p:tgtEl>
                                        <p:attrNameLst>
                                          <p:attrName>style.visibility</p:attrName>
                                        </p:attrNameLst>
                                      </p:cBhvr>
                                      <p:to>
                                        <p:strVal val="visible"/>
                                      </p:to>
                                    </p:set>
                                    <p:animEffect transition="in" filter="blinds(horizontal)">
                                      <p:cBhvr>
                                        <p:cTn id="7" dur="500"/>
                                        <p:tgtEl>
                                          <p:spTgt spid="40755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07555">
                                            <p:txEl>
                                              <p:pRg st="2" end="2"/>
                                            </p:txEl>
                                          </p:spTgt>
                                        </p:tgtEl>
                                        <p:attrNameLst>
                                          <p:attrName>style.visibility</p:attrName>
                                        </p:attrNameLst>
                                      </p:cBhvr>
                                      <p:to>
                                        <p:strVal val="visible"/>
                                      </p:to>
                                    </p:set>
                                    <p:animEffect transition="in" filter="blinds(horizontal)">
                                      <p:cBhvr>
                                        <p:cTn id="12" dur="500"/>
                                        <p:tgtEl>
                                          <p:spTgt spid="40755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07555">
                                            <p:txEl>
                                              <p:pRg st="3" end="3"/>
                                            </p:txEl>
                                          </p:spTgt>
                                        </p:tgtEl>
                                        <p:attrNameLst>
                                          <p:attrName>style.visibility</p:attrName>
                                        </p:attrNameLst>
                                      </p:cBhvr>
                                      <p:to>
                                        <p:strVal val="visible"/>
                                      </p:to>
                                    </p:set>
                                    <p:animEffect transition="in" filter="blinds(horizontal)">
                                      <p:cBhvr>
                                        <p:cTn id="17" dur="500"/>
                                        <p:tgtEl>
                                          <p:spTgt spid="40755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07555">
                                            <p:txEl>
                                              <p:pRg st="4" end="4"/>
                                            </p:txEl>
                                          </p:spTgt>
                                        </p:tgtEl>
                                        <p:attrNameLst>
                                          <p:attrName>style.visibility</p:attrName>
                                        </p:attrNameLst>
                                      </p:cBhvr>
                                      <p:to>
                                        <p:strVal val="visible"/>
                                      </p:to>
                                    </p:set>
                                    <p:animEffect transition="in" filter="blinds(horizontal)">
                                      <p:cBhvr>
                                        <p:cTn id="22" dur="500"/>
                                        <p:tgtEl>
                                          <p:spTgt spid="407555">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07555">
                                            <p:txEl>
                                              <p:pRg st="5" end="5"/>
                                            </p:txEl>
                                          </p:spTgt>
                                        </p:tgtEl>
                                        <p:attrNameLst>
                                          <p:attrName>style.visibility</p:attrName>
                                        </p:attrNameLst>
                                      </p:cBhvr>
                                      <p:to>
                                        <p:strVal val="visible"/>
                                      </p:to>
                                    </p:set>
                                    <p:animEffect transition="in" filter="blinds(horizontal)">
                                      <p:cBhvr>
                                        <p:cTn id="27" dur="500"/>
                                        <p:tgtEl>
                                          <p:spTgt spid="407555">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407555">
                                            <p:txEl>
                                              <p:pRg st="6" end="6"/>
                                            </p:txEl>
                                          </p:spTgt>
                                        </p:tgtEl>
                                        <p:attrNameLst>
                                          <p:attrName>style.visibility</p:attrName>
                                        </p:attrNameLst>
                                      </p:cBhvr>
                                      <p:to>
                                        <p:strVal val="visible"/>
                                      </p:to>
                                    </p:set>
                                    <p:animEffect transition="in" filter="blinds(horizontal)">
                                      <p:cBhvr>
                                        <p:cTn id="32" dur="500"/>
                                        <p:tgtEl>
                                          <p:spTgt spid="407555">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407555">
                                            <p:txEl>
                                              <p:pRg st="7" end="7"/>
                                            </p:txEl>
                                          </p:spTgt>
                                        </p:tgtEl>
                                        <p:attrNameLst>
                                          <p:attrName>style.visibility</p:attrName>
                                        </p:attrNameLst>
                                      </p:cBhvr>
                                      <p:to>
                                        <p:strVal val="visible"/>
                                      </p:to>
                                    </p:set>
                                    <p:animEffect transition="in" filter="blinds(horizontal)">
                                      <p:cBhvr>
                                        <p:cTn id="37" dur="500"/>
                                        <p:tgtEl>
                                          <p:spTgt spid="407555">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407555">
                                            <p:txEl>
                                              <p:pRg st="8" end="8"/>
                                            </p:txEl>
                                          </p:spTgt>
                                        </p:tgtEl>
                                        <p:attrNameLst>
                                          <p:attrName>style.visibility</p:attrName>
                                        </p:attrNameLst>
                                      </p:cBhvr>
                                      <p:to>
                                        <p:strVal val="visible"/>
                                      </p:to>
                                    </p:set>
                                    <p:animEffect transition="in" filter="blinds(horizontal)">
                                      <p:cBhvr>
                                        <p:cTn id="42" dur="500"/>
                                        <p:tgtEl>
                                          <p:spTgt spid="407555">
                                            <p:txEl>
                                              <p:pRg st="8" end="8"/>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407555">
                                            <p:txEl>
                                              <p:pRg st="9" end="9"/>
                                            </p:txEl>
                                          </p:spTgt>
                                        </p:tgtEl>
                                        <p:attrNameLst>
                                          <p:attrName>style.visibility</p:attrName>
                                        </p:attrNameLst>
                                      </p:cBhvr>
                                      <p:to>
                                        <p:strVal val="visible"/>
                                      </p:to>
                                    </p:set>
                                    <p:animEffect transition="in" filter="blinds(horizontal)">
                                      <p:cBhvr>
                                        <p:cTn id="47" dur="500"/>
                                        <p:tgtEl>
                                          <p:spTgt spid="407555">
                                            <p:txEl>
                                              <p:pRg st="9" end="9"/>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407555">
                                            <p:txEl>
                                              <p:pRg st="10" end="10"/>
                                            </p:txEl>
                                          </p:spTgt>
                                        </p:tgtEl>
                                        <p:attrNameLst>
                                          <p:attrName>style.visibility</p:attrName>
                                        </p:attrNameLst>
                                      </p:cBhvr>
                                      <p:to>
                                        <p:strVal val="visible"/>
                                      </p:to>
                                    </p:set>
                                    <p:animEffect transition="in" filter="blinds(horizontal)">
                                      <p:cBhvr>
                                        <p:cTn id="52" dur="500"/>
                                        <p:tgtEl>
                                          <p:spTgt spid="407555">
                                            <p:txEl>
                                              <p:pRg st="10" end="10"/>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407555">
                                            <p:txEl>
                                              <p:pRg st="11" end="11"/>
                                            </p:txEl>
                                          </p:spTgt>
                                        </p:tgtEl>
                                        <p:attrNameLst>
                                          <p:attrName>style.visibility</p:attrName>
                                        </p:attrNameLst>
                                      </p:cBhvr>
                                      <p:to>
                                        <p:strVal val="visible"/>
                                      </p:to>
                                    </p:set>
                                    <p:animEffect transition="in" filter="blinds(horizontal)">
                                      <p:cBhvr>
                                        <p:cTn id="57" dur="500"/>
                                        <p:tgtEl>
                                          <p:spTgt spid="407555">
                                            <p:txEl>
                                              <p:pRg st="11" end="11"/>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407555">
                                            <p:txEl>
                                              <p:pRg st="12" end="12"/>
                                            </p:txEl>
                                          </p:spTgt>
                                        </p:tgtEl>
                                        <p:attrNameLst>
                                          <p:attrName>style.visibility</p:attrName>
                                        </p:attrNameLst>
                                      </p:cBhvr>
                                      <p:to>
                                        <p:strVal val="visible"/>
                                      </p:to>
                                    </p:set>
                                    <p:animEffect transition="in" filter="blinds(horizontal)">
                                      <p:cBhvr>
                                        <p:cTn id="62" dur="500"/>
                                        <p:tgtEl>
                                          <p:spTgt spid="40755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800100" y="228600"/>
            <a:ext cx="4724400" cy="528638"/>
          </a:xfrm>
          <a:noFill/>
        </p:spPr>
        <p:txBody>
          <a:bodyPr/>
          <a:lstStyle/>
          <a:p>
            <a:r>
              <a:rPr lang="en-US" altLang="zh-CN" sz="3600"/>
              <a:t>CPU</a:t>
            </a:r>
            <a:r>
              <a:rPr lang="zh-CN" altLang="en-US" sz="3600"/>
              <a:t>执行时间的计算</a:t>
            </a:r>
            <a:endParaRPr lang="zh-CN" altLang="en-US" sz="3600">
              <a:solidFill>
                <a:schemeClr val="tx1"/>
              </a:solidFill>
            </a:endParaRPr>
          </a:p>
        </p:txBody>
      </p:sp>
      <p:sp>
        <p:nvSpPr>
          <p:cNvPr id="410627" name="Rectangle 3"/>
          <p:cNvSpPr>
            <a:spLocks noGrp="1" noChangeArrowheads="1"/>
          </p:cNvSpPr>
          <p:nvPr>
            <p:ph type="body" idx="1"/>
          </p:nvPr>
        </p:nvSpPr>
        <p:spPr>
          <a:xfrm>
            <a:off x="393700" y="1490663"/>
            <a:ext cx="8305800" cy="4741811"/>
          </a:xfrm>
          <a:noFill/>
        </p:spPr>
        <p:txBody>
          <a:bodyPr/>
          <a:lstStyle/>
          <a:p>
            <a:pPr>
              <a:spcBef>
                <a:spcPct val="30000"/>
              </a:spcBef>
              <a:buFontTx/>
              <a:buNone/>
            </a:pPr>
            <a:r>
              <a:rPr lang="en-US" altLang="zh-CN" sz="2400" dirty="0">
                <a:ea typeface="黑体" panose="02010609060101010101" pitchFamily="49" charset="-122"/>
              </a:rPr>
              <a:t>CPU </a:t>
            </a:r>
            <a:r>
              <a:rPr lang="zh-CN" altLang="en-US" sz="2400" dirty="0">
                <a:ea typeface="黑体" panose="02010609060101010101" pitchFamily="49" charset="-122"/>
              </a:rPr>
              <a:t>执行时间</a:t>
            </a:r>
            <a:r>
              <a:rPr lang="zh-CN" altLang="en-US" sz="2400" dirty="0">
                <a:solidFill>
                  <a:schemeClr val="accent2"/>
                </a:solidFill>
                <a:ea typeface="黑体" panose="02010609060101010101" pitchFamily="49" charset="-122"/>
              </a:rPr>
              <a:t> </a:t>
            </a:r>
            <a:r>
              <a:rPr lang="en-US" altLang="zh-CN" sz="2400" dirty="0">
                <a:solidFill>
                  <a:schemeClr val="accent2"/>
                </a:solidFill>
                <a:ea typeface="黑体" panose="02010609060101010101" pitchFamily="49" charset="-122"/>
              </a:rPr>
              <a:t>=</a:t>
            </a:r>
            <a:r>
              <a:rPr lang="en-US" altLang="zh-CN" sz="2400" dirty="0">
                <a:ea typeface="黑体" panose="02010609060101010101" pitchFamily="49" charset="-122"/>
              </a:rPr>
              <a:t> CPU</a:t>
            </a:r>
            <a:r>
              <a:rPr lang="zh-CN" altLang="en-US" sz="2400" dirty="0">
                <a:ea typeface="黑体" panose="02010609060101010101" pitchFamily="49" charset="-122"/>
              </a:rPr>
              <a:t>时钟周期数 </a:t>
            </a:r>
            <a:r>
              <a:rPr lang="en-US" altLang="zh-CN" sz="2400" dirty="0">
                <a:ea typeface="黑体" panose="02010609060101010101" pitchFamily="49" charset="-122"/>
              </a:rPr>
              <a:t>/ </a:t>
            </a:r>
            <a:r>
              <a:rPr lang="zh-CN" altLang="en-US" sz="2400" dirty="0">
                <a:ea typeface="黑体" panose="02010609060101010101" pitchFamily="49" charset="-122"/>
              </a:rPr>
              <a:t>程序 </a:t>
            </a:r>
            <a:r>
              <a:rPr lang="en-US" altLang="en-US" dirty="0"/>
              <a:t>×</a:t>
            </a:r>
            <a:r>
              <a:rPr lang="en-US" altLang="zh-CN" sz="2400" dirty="0">
                <a:ea typeface="黑体" panose="02010609060101010101" pitchFamily="49" charset="-122"/>
              </a:rPr>
              <a:t> </a:t>
            </a:r>
            <a:r>
              <a:rPr lang="zh-CN" altLang="en-US" sz="2400" dirty="0">
                <a:ea typeface="黑体" panose="02010609060101010101" pitchFamily="49" charset="-122"/>
              </a:rPr>
              <a:t>时钟周期</a:t>
            </a:r>
          </a:p>
          <a:p>
            <a:pPr>
              <a:spcBef>
                <a:spcPct val="30000"/>
              </a:spcBef>
              <a:buFontTx/>
              <a:buNone/>
            </a:pPr>
            <a:r>
              <a:rPr lang="en-US" altLang="zh-CN" sz="2400" dirty="0">
                <a:solidFill>
                  <a:schemeClr val="accent2"/>
                </a:solidFill>
                <a:ea typeface="黑体" panose="02010609060101010101" pitchFamily="49" charset="-122"/>
              </a:rPr>
              <a:t>                        =</a:t>
            </a:r>
            <a:r>
              <a:rPr lang="en-US" altLang="zh-CN" sz="2400" dirty="0">
                <a:ea typeface="黑体" panose="02010609060101010101" pitchFamily="49" charset="-122"/>
              </a:rPr>
              <a:t> CPU</a:t>
            </a:r>
            <a:r>
              <a:rPr lang="zh-CN" altLang="en-US" sz="2400" dirty="0">
                <a:ea typeface="黑体" panose="02010609060101010101" pitchFamily="49" charset="-122"/>
              </a:rPr>
              <a:t>时钟周期数 </a:t>
            </a:r>
            <a:r>
              <a:rPr lang="en-US" altLang="zh-CN" sz="2400" dirty="0">
                <a:ea typeface="黑体" panose="02010609060101010101" pitchFamily="49" charset="-122"/>
              </a:rPr>
              <a:t>/ </a:t>
            </a:r>
            <a:r>
              <a:rPr lang="zh-CN" altLang="en-US" sz="2400" dirty="0">
                <a:ea typeface="黑体" panose="02010609060101010101" pitchFamily="49" charset="-122"/>
              </a:rPr>
              <a:t>程序 </a:t>
            </a:r>
            <a:r>
              <a:rPr lang="en-US" altLang="zh-CN" sz="2400" dirty="0">
                <a:solidFill>
                  <a:schemeClr val="accent2"/>
                </a:solidFill>
                <a:ea typeface="黑体" panose="02010609060101010101" pitchFamily="49" charset="-122"/>
              </a:rPr>
              <a:t>÷</a:t>
            </a:r>
            <a:r>
              <a:rPr lang="en-US" altLang="zh-CN" sz="2400" dirty="0">
                <a:ea typeface="黑体" panose="02010609060101010101" pitchFamily="49" charset="-122"/>
              </a:rPr>
              <a:t> </a:t>
            </a:r>
            <a:r>
              <a:rPr lang="zh-CN" altLang="en-US" sz="2400" dirty="0">
                <a:ea typeface="黑体" panose="02010609060101010101" pitchFamily="49" charset="-122"/>
              </a:rPr>
              <a:t>时钟频率</a:t>
            </a:r>
          </a:p>
          <a:p>
            <a:pPr>
              <a:spcBef>
                <a:spcPct val="30000"/>
              </a:spcBef>
              <a:buFontTx/>
              <a:buNone/>
            </a:pPr>
            <a:r>
              <a:rPr lang="en-US" altLang="zh-CN" sz="2400" dirty="0">
                <a:solidFill>
                  <a:schemeClr val="accent2"/>
                </a:solidFill>
                <a:ea typeface="黑体" panose="02010609060101010101" pitchFamily="49" charset="-122"/>
              </a:rPr>
              <a:t>                        =</a:t>
            </a:r>
            <a:r>
              <a:rPr lang="en-US" altLang="zh-CN" sz="2400" dirty="0">
                <a:ea typeface="黑体" panose="02010609060101010101" pitchFamily="49" charset="-122"/>
              </a:rPr>
              <a:t> </a:t>
            </a:r>
            <a:r>
              <a:rPr lang="zh-CN" altLang="en-US" sz="2400" dirty="0">
                <a:ea typeface="黑体" panose="02010609060101010101" pitchFamily="49" charset="-122"/>
              </a:rPr>
              <a:t>指令条数 </a:t>
            </a:r>
            <a:r>
              <a:rPr lang="en-US" altLang="zh-CN" sz="2400" dirty="0">
                <a:ea typeface="黑体" panose="02010609060101010101" pitchFamily="49" charset="-122"/>
              </a:rPr>
              <a:t>/ </a:t>
            </a:r>
            <a:r>
              <a:rPr lang="zh-CN" altLang="en-US" sz="2400" dirty="0">
                <a:ea typeface="黑体" panose="02010609060101010101" pitchFamily="49" charset="-122"/>
              </a:rPr>
              <a:t>程序 </a:t>
            </a:r>
            <a:r>
              <a:rPr lang="en-US" altLang="en-US" dirty="0"/>
              <a:t>×</a:t>
            </a:r>
            <a:r>
              <a:rPr lang="en-US" altLang="zh-CN" sz="2400" dirty="0">
                <a:ea typeface="黑体" panose="02010609060101010101" pitchFamily="49" charset="-122"/>
              </a:rPr>
              <a:t> CPI </a:t>
            </a:r>
            <a:r>
              <a:rPr lang="en-US" altLang="en-US" dirty="0"/>
              <a:t>×</a:t>
            </a:r>
            <a:r>
              <a:rPr lang="en-US" altLang="zh-CN" sz="2400" dirty="0">
                <a:solidFill>
                  <a:schemeClr val="accent2"/>
                </a:solidFill>
                <a:ea typeface="黑体" panose="02010609060101010101" pitchFamily="49" charset="-122"/>
              </a:rPr>
              <a:t> </a:t>
            </a:r>
            <a:r>
              <a:rPr lang="zh-CN" altLang="en-US" sz="2400" dirty="0">
                <a:ea typeface="黑体" panose="02010609060101010101" pitchFamily="49" charset="-122"/>
              </a:rPr>
              <a:t>时钟周期</a:t>
            </a:r>
          </a:p>
          <a:p>
            <a:pPr>
              <a:spcBef>
                <a:spcPct val="30000"/>
              </a:spcBef>
              <a:buFontTx/>
              <a:buNone/>
            </a:pPr>
            <a:r>
              <a:rPr lang="en-US" altLang="zh-CN" sz="2400" dirty="0">
                <a:ea typeface="黑体" panose="02010609060101010101" pitchFamily="49" charset="-122"/>
              </a:rPr>
              <a:t>CPU</a:t>
            </a:r>
            <a:r>
              <a:rPr lang="zh-CN" altLang="en-US" sz="2400" dirty="0">
                <a:ea typeface="黑体" panose="02010609060101010101" pitchFamily="49" charset="-122"/>
              </a:rPr>
              <a:t>时钟周期数 </a:t>
            </a:r>
            <a:r>
              <a:rPr lang="en-US" altLang="zh-CN" sz="2400" dirty="0">
                <a:ea typeface="黑体" panose="02010609060101010101" pitchFamily="49" charset="-122"/>
              </a:rPr>
              <a:t>/ </a:t>
            </a:r>
            <a:r>
              <a:rPr lang="zh-CN" altLang="en-US" sz="2400" dirty="0">
                <a:ea typeface="黑体" panose="02010609060101010101" pitchFamily="49" charset="-122"/>
              </a:rPr>
              <a:t>程序 </a:t>
            </a:r>
            <a:r>
              <a:rPr lang="en-US" altLang="zh-CN" sz="2400" dirty="0">
                <a:solidFill>
                  <a:schemeClr val="accent2"/>
                </a:solidFill>
                <a:ea typeface="黑体" panose="02010609060101010101" pitchFamily="49" charset="-122"/>
              </a:rPr>
              <a:t>=</a:t>
            </a:r>
            <a:r>
              <a:rPr lang="en-US" altLang="zh-CN" sz="2400" dirty="0">
                <a:ea typeface="黑体" panose="02010609060101010101" pitchFamily="49" charset="-122"/>
              </a:rPr>
              <a:t> </a:t>
            </a:r>
            <a:r>
              <a:rPr lang="zh-CN" altLang="en-US" sz="2400" dirty="0">
                <a:ea typeface="黑体" panose="02010609060101010101" pitchFamily="49" charset="-122"/>
              </a:rPr>
              <a:t>指令条数 </a:t>
            </a:r>
            <a:r>
              <a:rPr lang="en-US" altLang="zh-CN" sz="2400" dirty="0">
                <a:ea typeface="黑体" panose="02010609060101010101" pitchFamily="49" charset="-122"/>
              </a:rPr>
              <a:t>/ </a:t>
            </a:r>
            <a:r>
              <a:rPr lang="zh-CN" altLang="en-US" sz="2400" dirty="0">
                <a:ea typeface="黑体" panose="02010609060101010101" pitchFamily="49" charset="-122"/>
              </a:rPr>
              <a:t>程序 </a:t>
            </a:r>
            <a:r>
              <a:rPr lang="en-US" altLang="en-US" dirty="0"/>
              <a:t>×</a:t>
            </a:r>
            <a:r>
              <a:rPr lang="en-US" altLang="zh-CN" sz="2400" dirty="0">
                <a:solidFill>
                  <a:schemeClr val="accent2"/>
                </a:solidFill>
                <a:ea typeface="黑体" panose="02010609060101010101" pitchFamily="49" charset="-122"/>
              </a:rPr>
              <a:t> </a:t>
            </a:r>
            <a:r>
              <a:rPr lang="en-US" altLang="zh-CN" sz="2400" dirty="0">
                <a:ea typeface="黑体" panose="02010609060101010101" pitchFamily="49" charset="-122"/>
              </a:rPr>
              <a:t>CPI</a:t>
            </a:r>
          </a:p>
          <a:p>
            <a:pPr>
              <a:spcBef>
                <a:spcPct val="30000"/>
              </a:spcBef>
              <a:buFontTx/>
              <a:buNone/>
            </a:pPr>
            <a:r>
              <a:rPr lang="en-US" altLang="zh-CN" sz="2400" dirty="0">
                <a:ea typeface="黑体" panose="02010609060101010101" pitchFamily="49" charset="-122"/>
              </a:rPr>
              <a:t>CPI </a:t>
            </a:r>
            <a:r>
              <a:rPr lang="en-US" altLang="zh-CN" sz="2400" dirty="0">
                <a:solidFill>
                  <a:schemeClr val="accent2"/>
                </a:solidFill>
                <a:ea typeface="黑体" panose="02010609060101010101" pitchFamily="49" charset="-122"/>
              </a:rPr>
              <a:t>=</a:t>
            </a:r>
            <a:r>
              <a:rPr lang="en-US" altLang="zh-CN" sz="2400" dirty="0">
                <a:ea typeface="黑体" panose="02010609060101010101" pitchFamily="49" charset="-122"/>
              </a:rPr>
              <a:t> CPU</a:t>
            </a:r>
            <a:r>
              <a:rPr lang="zh-CN" altLang="en-US" sz="2400" dirty="0">
                <a:ea typeface="黑体" panose="02010609060101010101" pitchFamily="49" charset="-122"/>
              </a:rPr>
              <a:t>时钟周期数 </a:t>
            </a:r>
            <a:r>
              <a:rPr lang="en-US" altLang="zh-CN" sz="2400" dirty="0">
                <a:ea typeface="黑体" panose="02010609060101010101" pitchFamily="49" charset="-122"/>
              </a:rPr>
              <a:t>/ </a:t>
            </a:r>
            <a:r>
              <a:rPr lang="zh-CN" altLang="en-US" sz="2400" dirty="0">
                <a:ea typeface="黑体" panose="02010609060101010101" pitchFamily="49" charset="-122"/>
              </a:rPr>
              <a:t>程序 </a:t>
            </a:r>
            <a:r>
              <a:rPr lang="en-US" altLang="zh-CN" sz="2400" dirty="0">
                <a:solidFill>
                  <a:schemeClr val="accent2"/>
                </a:solidFill>
                <a:ea typeface="黑体" panose="02010609060101010101" pitchFamily="49" charset="-122"/>
              </a:rPr>
              <a:t>÷</a:t>
            </a:r>
            <a:r>
              <a:rPr lang="zh-CN" altLang="en-US" sz="2400" dirty="0">
                <a:ea typeface="黑体" panose="02010609060101010101" pitchFamily="49" charset="-122"/>
              </a:rPr>
              <a:t>指令条数 </a:t>
            </a:r>
            <a:r>
              <a:rPr lang="en-US" altLang="zh-CN" sz="2400" dirty="0">
                <a:ea typeface="黑体" panose="02010609060101010101" pitchFamily="49" charset="-122"/>
              </a:rPr>
              <a:t>/ </a:t>
            </a:r>
            <a:r>
              <a:rPr lang="zh-CN" altLang="en-US" sz="2400" dirty="0">
                <a:ea typeface="黑体" panose="02010609060101010101" pitchFamily="49" charset="-122"/>
              </a:rPr>
              <a:t>程序 </a:t>
            </a:r>
            <a:endParaRPr lang="en-US" altLang="zh-CN" sz="2400" dirty="0">
              <a:ea typeface="黑体" panose="02010609060101010101" pitchFamily="49" charset="-122"/>
            </a:endParaRPr>
          </a:p>
          <a:p>
            <a:pPr>
              <a:spcBef>
                <a:spcPct val="30000"/>
              </a:spcBef>
              <a:buFontTx/>
              <a:buNone/>
            </a:pPr>
            <a:r>
              <a:rPr lang="en-US" altLang="zh-CN" sz="2400" dirty="0">
                <a:ea typeface="黑体" panose="02010609060101010101" pitchFamily="49" charset="-122"/>
              </a:rPr>
              <a:t>CPI </a:t>
            </a:r>
            <a:r>
              <a:rPr lang="zh-CN" altLang="en-US" sz="2400" dirty="0">
                <a:ea typeface="黑体" panose="02010609060101010101" pitchFamily="49" charset="-122"/>
              </a:rPr>
              <a:t>用来衡量以下各方面的综合性能</a:t>
            </a:r>
          </a:p>
          <a:p>
            <a:pPr lvl="1">
              <a:spcBef>
                <a:spcPct val="30000"/>
              </a:spcBef>
            </a:pPr>
            <a:r>
              <a:rPr lang="en-US" altLang="zh-CN" sz="2400" dirty="0">
                <a:ea typeface="黑体" panose="02010609060101010101" pitchFamily="49" charset="-122"/>
              </a:rPr>
              <a:t>Instruction Set Architecture</a:t>
            </a:r>
            <a:r>
              <a:rPr lang="zh-CN" altLang="en-US" sz="2400" dirty="0">
                <a:ea typeface="黑体" panose="02010609060101010101" pitchFamily="49" charset="-122"/>
              </a:rPr>
              <a:t>（</a:t>
            </a:r>
            <a:r>
              <a:rPr lang="en-US" altLang="zh-CN" sz="2400" dirty="0">
                <a:ea typeface="黑体" panose="02010609060101010101" pitchFamily="49" charset="-122"/>
              </a:rPr>
              <a:t>ISA</a:t>
            </a:r>
            <a:r>
              <a:rPr lang="zh-CN" altLang="en-US" sz="2400" dirty="0">
                <a:ea typeface="黑体" panose="02010609060101010101" pitchFamily="49" charset="-122"/>
              </a:rPr>
              <a:t>）</a:t>
            </a:r>
          </a:p>
          <a:p>
            <a:pPr lvl="1">
              <a:spcBef>
                <a:spcPct val="30000"/>
              </a:spcBef>
            </a:pPr>
            <a:r>
              <a:rPr lang="en-US" altLang="zh-CN" sz="2400" dirty="0">
                <a:ea typeface="黑体" panose="02010609060101010101" pitchFamily="49" charset="-122"/>
              </a:rPr>
              <a:t>Implementation of that architecture</a:t>
            </a:r>
          </a:p>
          <a:p>
            <a:pPr lvl="1">
              <a:spcBef>
                <a:spcPct val="30000"/>
              </a:spcBef>
              <a:buFontTx/>
              <a:buNone/>
            </a:pPr>
            <a:r>
              <a:rPr lang="zh-CN" altLang="en-US" sz="2400" dirty="0">
                <a:ea typeface="黑体" panose="02010609060101010101" pitchFamily="49" charset="-122"/>
              </a:rPr>
              <a:t>   （</a:t>
            </a:r>
            <a:r>
              <a:rPr lang="en-US" altLang="zh-CN" sz="2400" dirty="0">
                <a:ea typeface="黑体" panose="02010609060101010101" pitchFamily="49" charset="-122"/>
              </a:rPr>
              <a:t>Organization &amp; Technology</a:t>
            </a:r>
            <a:r>
              <a:rPr lang="zh-CN" altLang="en-US" sz="2400" dirty="0">
                <a:ea typeface="黑体" panose="02010609060101010101" pitchFamily="49" charset="-122"/>
              </a:rPr>
              <a:t>）</a:t>
            </a:r>
          </a:p>
          <a:p>
            <a:pPr lvl="1">
              <a:spcBef>
                <a:spcPct val="30000"/>
              </a:spcBef>
            </a:pPr>
            <a:r>
              <a:rPr lang="en-US" altLang="zh-CN" sz="2400" dirty="0">
                <a:ea typeface="黑体" panose="02010609060101010101" pitchFamily="49" charset="-122"/>
              </a:rPr>
              <a:t>Program</a:t>
            </a:r>
            <a:r>
              <a:rPr lang="zh-CN" altLang="en-US" sz="2400" dirty="0">
                <a:ea typeface="黑体" panose="02010609060101010101" pitchFamily="49" charset="-122"/>
              </a:rPr>
              <a:t>（</a:t>
            </a:r>
            <a:r>
              <a:rPr lang="en-US" altLang="zh-CN" sz="2400" dirty="0">
                <a:ea typeface="黑体" panose="02010609060101010101" pitchFamily="49" charset="-122"/>
              </a:rPr>
              <a:t>Compiler</a:t>
            </a:r>
            <a:r>
              <a:rPr lang="zh-CN" altLang="en-US" sz="2400" dirty="0">
                <a:ea typeface="黑体" panose="02010609060101010101" pitchFamily="49" charset="-122"/>
              </a:rPr>
              <a:t>、</a:t>
            </a:r>
            <a:r>
              <a:rPr lang="en-US" altLang="zh-CN" sz="2400" dirty="0">
                <a:ea typeface="黑体" panose="02010609060101010101" pitchFamily="49" charset="-122"/>
              </a:rPr>
              <a:t>Algorithm</a:t>
            </a:r>
            <a:r>
              <a:rPr lang="zh-CN" altLang="en-US" sz="2400" dirty="0">
                <a:ea typeface="黑体" panose="02010609060101010101" pitchFamily="49" charset="-122"/>
              </a:rPr>
              <a:t>）</a:t>
            </a:r>
            <a:r>
              <a:rPr lang="zh-CN" altLang="en-US" sz="2400" dirty="0"/>
              <a:t> </a:t>
            </a:r>
          </a:p>
        </p:txBody>
      </p:sp>
      <p:sp>
        <p:nvSpPr>
          <p:cNvPr id="410628" name="Text Box 4"/>
          <p:cNvSpPr txBox="1">
            <a:spLocks noChangeArrowheads="1"/>
          </p:cNvSpPr>
          <p:nvPr/>
        </p:nvSpPr>
        <p:spPr bwMode="auto">
          <a:xfrm>
            <a:off x="393700" y="1016000"/>
            <a:ext cx="86182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400" b="1" dirty="0">
                <a:solidFill>
                  <a:srgbClr val="ED1611"/>
                </a:solidFill>
                <a:latin typeface="Arial" panose="020B0604020202020204" pitchFamily="34" charset="0"/>
              </a:rPr>
              <a:t>CPI</a:t>
            </a:r>
            <a:r>
              <a:rPr lang="zh-CN" altLang="en-US" sz="2400" b="1" dirty="0">
                <a:solidFill>
                  <a:srgbClr val="ED1611"/>
                </a:solidFill>
                <a:latin typeface="Arial" panose="020B0604020202020204" pitchFamily="34" charset="0"/>
              </a:rPr>
              <a:t>：</a:t>
            </a:r>
            <a:r>
              <a:rPr lang="en-US" altLang="zh-CN" sz="2400" b="1" dirty="0">
                <a:solidFill>
                  <a:srgbClr val="ED1611"/>
                </a:solidFill>
                <a:latin typeface="Arial" panose="020B0604020202020204" pitchFamily="34" charset="0"/>
              </a:rPr>
              <a:t>Cycles Per Instruction,</a:t>
            </a:r>
            <a:r>
              <a:rPr lang="zh-CN" altLang="en-US" sz="2400" b="1" dirty="0">
                <a:solidFill>
                  <a:srgbClr val="ED1611"/>
                </a:solidFill>
                <a:latin typeface="Arial" panose="020B0604020202020204" pitchFamily="34" charset="0"/>
              </a:rPr>
              <a:t>每条指令执行的时钟周期数</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52</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10628"/>
                                        </p:tgtEl>
                                        <p:attrNameLst>
                                          <p:attrName>style.visibility</p:attrName>
                                        </p:attrNameLst>
                                      </p:cBhvr>
                                      <p:to>
                                        <p:strVal val="visible"/>
                                      </p:to>
                                    </p:set>
                                    <p:animEffect transition="in" filter="blinds(horizontal)">
                                      <p:cBhvr>
                                        <p:cTn id="7" dur="500"/>
                                        <p:tgtEl>
                                          <p:spTgt spid="4106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10627">
                                            <p:txEl>
                                              <p:pRg st="0" end="0"/>
                                            </p:txEl>
                                          </p:spTgt>
                                        </p:tgtEl>
                                        <p:attrNameLst>
                                          <p:attrName>style.visibility</p:attrName>
                                        </p:attrNameLst>
                                      </p:cBhvr>
                                      <p:to>
                                        <p:strVal val="visible"/>
                                      </p:to>
                                    </p:set>
                                    <p:animEffect transition="in" filter="blinds(horizontal)">
                                      <p:cBhvr>
                                        <p:cTn id="12" dur="500"/>
                                        <p:tgtEl>
                                          <p:spTgt spid="41062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10627">
                                            <p:txEl>
                                              <p:pRg st="1" end="1"/>
                                            </p:txEl>
                                          </p:spTgt>
                                        </p:tgtEl>
                                        <p:attrNameLst>
                                          <p:attrName>style.visibility</p:attrName>
                                        </p:attrNameLst>
                                      </p:cBhvr>
                                      <p:to>
                                        <p:strVal val="visible"/>
                                      </p:to>
                                    </p:set>
                                    <p:animEffect transition="in" filter="blinds(horizontal)">
                                      <p:cBhvr>
                                        <p:cTn id="17" dur="500"/>
                                        <p:tgtEl>
                                          <p:spTgt spid="410627">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10627">
                                            <p:txEl>
                                              <p:pRg st="2" end="2"/>
                                            </p:txEl>
                                          </p:spTgt>
                                        </p:tgtEl>
                                        <p:attrNameLst>
                                          <p:attrName>style.visibility</p:attrName>
                                        </p:attrNameLst>
                                      </p:cBhvr>
                                      <p:to>
                                        <p:strVal val="visible"/>
                                      </p:to>
                                    </p:set>
                                    <p:animEffect transition="in" filter="blinds(horizontal)">
                                      <p:cBhvr>
                                        <p:cTn id="22" dur="500"/>
                                        <p:tgtEl>
                                          <p:spTgt spid="410627">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10627">
                                            <p:txEl>
                                              <p:pRg st="3" end="3"/>
                                            </p:txEl>
                                          </p:spTgt>
                                        </p:tgtEl>
                                        <p:attrNameLst>
                                          <p:attrName>style.visibility</p:attrName>
                                        </p:attrNameLst>
                                      </p:cBhvr>
                                      <p:to>
                                        <p:strVal val="visible"/>
                                      </p:to>
                                    </p:set>
                                    <p:animEffect transition="in" filter="blinds(horizontal)">
                                      <p:cBhvr>
                                        <p:cTn id="27" dur="500"/>
                                        <p:tgtEl>
                                          <p:spTgt spid="410627">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410627">
                                            <p:txEl>
                                              <p:pRg st="4" end="4"/>
                                            </p:txEl>
                                          </p:spTgt>
                                        </p:tgtEl>
                                        <p:attrNameLst>
                                          <p:attrName>style.visibility</p:attrName>
                                        </p:attrNameLst>
                                      </p:cBhvr>
                                      <p:to>
                                        <p:strVal val="visible"/>
                                      </p:to>
                                    </p:set>
                                    <p:animEffect transition="in" filter="blinds(horizontal)">
                                      <p:cBhvr>
                                        <p:cTn id="32" dur="500"/>
                                        <p:tgtEl>
                                          <p:spTgt spid="410627">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410627">
                                            <p:txEl>
                                              <p:pRg st="5" end="5"/>
                                            </p:txEl>
                                          </p:spTgt>
                                        </p:tgtEl>
                                        <p:attrNameLst>
                                          <p:attrName>style.visibility</p:attrName>
                                        </p:attrNameLst>
                                      </p:cBhvr>
                                      <p:to>
                                        <p:strVal val="visible"/>
                                      </p:to>
                                    </p:set>
                                    <p:animEffect transition="in" filter="blinds(horizontal)">
                                      <p:cBhvr>
                                        <p:cTn id="37" dur="500"/>
                                        <p:tgtEl>
                                          <p:spTgt spid="410627">
                                            <p:txEl>
                                              <p:pRg st="5" end="5"/>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410627">
                                            <p:txEl>
                                              <p:pRg st="6" end="6"/>
                                            </p:txEl>
                                          </p:spTgt>
                                        </p:tgtEl>
                                        <p:attrNameLst>
                                          <p:attrName>style.visibility</p:attrName>
                                        </p:attrNameLst>
                                      </p:cBhvr>
                                      <p:to>
                                        <p:strVal val="visible"/>
                                      </p:to>
                                    </p:set>
                                    <p:animEffect transition="in" filter="blinds(horizontal)">
                                      <p:cBhvr>
                                        <p:cTn id="42" dur="500"/>
                                        <p:tgtEl>
                                          <p:spTgt spid="410627">
                                            <p:txEl>
                                              <p:pRg st="6" end="6"/>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410627">
                                            <p:txEl>
                                              <p:pRg st="7" end="7"/>
                                            </p:txEl>
                                          </p:spTgt>
                                        </p:tgtEl>
                                        <p:attrNameLst>
                                          <p:attrName>style.visibility</p:attrName>
                                        </p:attrNameLst>
                                      </p:cBhvr>
                                      <p:to>
                                        <p:strVal val="visible"/>
                                      </p:to>
                                    </p:set>
                                    <p:animEffect transition="in" filter="blinds(horizontal)">
                                      <p:cBhvr>
                                        <p:cTn id="47" dur="500"/>
                                        <p:tgtEl>
                                          <p:spTgt spid="410627">
                                            <p:txEl>
                                              <p:pRg st="7" end="7"/>
                                            </p:txEl>
                                          </p:spTgt>
                                        </p:tgtEl>
                                      </p:cBhvr>
                                    </p:animEffect>
                                  </p:childTnLst>
                                </p:cTn>
                              </p:par>
                              <p:par>
                                <p:cTn id="48" presetID="3" presetClass="entr" presetSubtype="10" fill="hold" nodeType="withEffect">
                                  <p:stCondLst>
                                    <p:cond delay="0"/>
                                  </p:stCondLst>
                                  <p:childTnLst>
                                    <p:set>
                                      <p:cBhvr>
                                        <p:cTn id="49" dur="1" fill="hold">
                                          <p:stCondLst>
                                            <p:cond delay="0"/>
                                          </p:stCondLst>
                                        </p:cTn>
                                        <p:tgtEl>
                                          <p:spTgt spid="410627">
                                            <p:txEl>
                                              <p:pRg st="8" end="8"/>
                                            </p:txEl>
                                          </p:spTgt>
                                        </p:tgtEl>
                                        <p:attrNameLst>
                                          <p:attrName>style.visibility</p:attrName>
                                        </p:attrNameLst>
                                      </p:cBhvr>
                                      <p:to>
                                        <p:strVal val="visible"/>
                                      </p:to>
                                    </p:set>
                                    <p:animEffect transition="in" filter="blinds(horizontal)">
                                      <p:cBhvr>
                                        <p:cTn id="50" dur="500"/>
                                        <p:tgtEl>
                                          <p:spTgt spid="410627">
                                            <p:txEl>
                                              <p:pRg st="8" end="8"/>
                                            </p:txEl>
                                          </p:spTgt>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nodeType="clickEffect">
                                  <p:stCondLst>
                                    <p:cond delay="0"/>
                                  </p:stCondLst>
                                  <p:childTnLst>
                                    <p:set>
                                      <p:cBhvr>
                                        <p:cTn id="54" dur="1" fill="hold">
                                          <p:stCondLst>
                                            <p:cond delay="0"/>
                                          </p:stCondLst>
                                        </p:cTn>
                                        <p:tgtEl>
                                          <p:spTgt spid="410627">
                                            <p:txEl>
                                              <p:pRg st="9" end="9"/>
                                            </p:txEl>
                                          </p:spTgt>
                                        </p:tgtEl>
                                        <p:attrNameLst>
                                          <p:attrName>style.visibility</p:attrName>
                                        </p:attrNameLst>
                                      </p:cBhvr>
                                      <p:to>
                                        <p:strVal val="visible"/>
                                      </p:to>
                                    </p:set>
                                    <p:animEffect transition="in" filter="blinds(horizontal)">
                                      <p:cBhvr>
                                        <p:cTn id="55" dur="500"/>
                                        <p:tgtEl>
                                          <p:spTgt spid="41062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2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838200" y="274638"/>
            <a:ext cx="4198938" cy="528637"/>
          </a:xfrm>
          <a:noFill/>
        </p:spPr>
        <p:txBody>
          <a:bodyPr/>
          <a:lstStyle/>
          <a:p>
            <a:r>
              <a:rPr lang="zh-CN" altLang="en-US" sz="3600" b="0"/>
              <a:t>如何计算</a:t>
            </a:r>
            <a:r>
              <a:rPr lang="en-US" altLang="zh-CN" sz="3600" b="0"/>
              <a:t>CPI?</a:t>
            </a:r>
          </a:p>
        </p:txBody>
      </p:sp>
      <p:sp>
        <p:nvSpPr>
          <p:cNvPr id="98307" name="Rectangle 4"/>
          <p:cNvSpPr>
            <a:spLocks noChangeArrowheads="1"/>
          </p:cNvSpPr>
          <p:nvPr/>
        </p:nvSpPr>
        <p:spPr bwMode="auto">
          <a:xfrm>
            <a:off x="195263" y="968375"/>
            <a:ext cx="8575675"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115000"/>
              </a:lnSpc>
              <a:spcBef>
                <a:spcPct val="30000"/>
              </a:spcBef>
            </a:pPr>
            <a:r>
              <a:rPr lang="zh-CN" altLang="en-US" sz="2000" dirty="0">
                <a:solidFill>
                  <a:srgbClr val="008000"/>
                </a:solidFill>
                <a:latin typeface="黑体" panose="02010609060101010101" pitchFamily="49" charset="-122"/>
                <a:ea typeface="黑体" panose="02010609060101010101" pitchFamily="49" charset="-122"/>
              </a:rPr>
              <a:t>对于某一条特定的指令而言，</a:t>
            </a:r>
            <a:r>
              <a:rPr lang="zh-CN" altLang="en-US" sz="2000" dirty="0">
                <a:solidFill>
                  <a:srgbClr val="008000"/>
                </a:solidFill>
                <a:latin typeface="Arial" panose="020B0604020202020204" pitchFamily="34" charset="0"/>
                <a:ea typeface="黑体" panose="02010609060101010101" pitchFamily="49" charset="-122"/>
              </a:rPr>
              <a:t>其</a:t>
            </a:r>
            <a:r>
              <a:rPr lang="en-US" altLang="zh-CN" sz="2000" dirty="0">
                <a:solidFill>
                  <a:srgbClr val="008000"/>
                </a:solidFill>
                <a:latin typeface="Arial" panose="020B0604020202020204" pitchFamily="34" charset="0"/>
                <a:ea typeface="黑体" panose="02010609060101010101" pitchFamily="49" charset="-122"/>
              </a:rPr>
              <a:t>CPI</a:t>
            </a:r>
            <a:r>
              <a:rPr lang="zh-CN" altLang="en-US" sz="2000" dirty="0">
                <a:solidFill>
                  <a:srgbClr val="008000"/>
                </a:solidFill>
                <a:latin typeface="Arial" panose="020B0604020202020204" pitchFamily="34" charset="0"/>
                <a:ea typeface="黑体" panose="02010609060101010101" pitchFamily="49" charset="-122"/>
              </a:rPr>
              <a:t>是一个确定的值。但是，对于某一个程序或一台机器而言，其</a:t>
            </a:r>
            <a:r>
              <a:rPr lang="en-US" altLang="zh-CN" sz="2000" dirty="0">
                <a:solidFill>
                  <a:srgbClr val="008000"/>
                </a:solidFill>
                <a:latin typeface="Arial" panose="020B0604020202020204" pitchFamily="34" charset="0"/>
                <a:ea typeface="黑体" panose="02010609060101010101" pitchFamily="49" charset="-122"/>
              </a:rPr>
              <a:t>CPI</a:t>
            </a:r>
            <a:r>
              <a:rPr lang="zh-CN" altLang="en-US" sz="2000" dirty="0">
                <a:solidFill>
                  <a:srgbClr val="008000"/>
                </a:solidFill>
                <a:latin typeface="Arial" panose="020B0604020202020204" pitchFamily="34" charset="0"/>
                <a:ea typeface="黑体" panose="02010609060101010101" pitchFamily="49" charset="-122"/>
              </a:rPr>
              <a:t>是一个平均值，表示该程序或该机器指令集中每条指令执行时平均需要多少时钟周期</a:t>
            </a:r>
            <a:r>
              <a:rPr lang="zh-CN" altLang="en-US" sz="2000" dirty="0">
                <a:solidFill>
                  <a:srgbClr val="008000"/>
                </a:solidFill>
                <a:latin typeface="黑体" panose="02010609060101010101" pitchFamily="49" charset="-122"/>
                <a:ea typeface="黑体" panose="02010609060101010101" pitchFamily="49" charset="-122"/>
              </a:rPr>
              <a:t>。</a:t>
            </a:r>
          </a:p>
        </p:txBody>
      </p:sp>
      <p:sp>
        <p:nvSpPr>
          <p:cNvPr id="98308" name="AutoShape 16"/>
          <p:cNvSpPr>
            <a:spLocks noChangeAspect="1" noChangeArrowheads="1" noTextEdit="1"/>
          </p:cNvSpPr>
          <p:nvPr/>
        </p:nvSpPr>
        <p:spPr bwMode="auto">
          <a:xfrm>
            <a:off x="4814888" y="4406900"/>
            <a:ext cx="3105150"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8343" name="Rectangle 7"/>
          <p:cNvSpPr>
            <a:spLocks noChangeArrowheads="1"/>
          </p:cNvSpPr>
          <p:nvPr/>
        </p:nvSpPr>
        <p:spPr bwMode="auto">
          <a:xfrm>
            <a:off x="276225" y="3554413"/>
            <a:ext cx="8213725"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85000"/>
              </a:lnSpc>
            </a:pPr>
            <a:r>
              <a:rPr lang="zh-CN" altLang="en-US" sz="2000" dirty="0">
                <a:solidFill>
                  <a:schemeClr val="accent2"/>
                </a:solidFill>
                <a:latin typeface="Arial" panose="020B0604020202020204" pitchFamily="34" charset="0"/>
                <a:ea typeface="黑体" panose="02010609060101010101" pitchFamily="49" charset="-122"/>
                <a:cs typeface="Times New Roman" panose="02020603050405020304" pitchFamily="18" charset="0"/>
              </a:rPr>
              <a:t>假定</a:t>
            </a:r>
            <a:r>
              <a:rPr lang="en-US" altLang="zh-CN" sz="2000" i="1" dirty="0" err="1">
                <a:solidFill>
                  <a:schemeClr val="accent2"/>
                </a:solidFill>
                <a:latin typeface="Arial" panose="020B0604020202020204" pitchFamily="34" charset="0"/>
                <a:ea typeface="黑体" panose="02010609060101010101" pitchFamily="49" charset="-122"/>
                <a:cs typeface="Times New Roman" panose="02020603050405020304" pitchFamily="18" charset="0"/>
              </a:rPr>
              <a:t>CPI</a:t>
            </a:r>
            <a:r>
              <a:rPr lang="en-US" altLang="zh-CN" i="1" dirty="0" err="1">
                <a:solidFill>
                  <a:schemeClr val="accent2"/>
                </a:solidFill>
                <a:ea typeface="黑体" panose="02010609060101010101" pitchFamily="49" charset="-122"/>
                <a:cs typeface="Times New Roman" panose="02020603050405020304" pitchFamily="18" charset="0"/>
              </a:rPr>
              <a:t>i</a:t>
            </a:r>
            <a:r>
              <a:rPr lang="zh-CN" altLang="en-US" sz="2000" dirty="0">
                <a:solidFill>
                  <a:schemeClr val="accent2"/>
                </a:solidFill>
                <a:latin typeface="Arial" panose="020B0604020202020204" pitchFamily="34" charset="0"/>
                <a:ea typeface="黑体" panose="02010609060101010101" pitchFamily="49" charset="-122"/>
                <a:cs typeface="Times New Roman" panose="02020603050405020304" pitchFamily="18" charset="0"/>
              </a:rPr>
              <a:t>、</a:t>
            </a:r>
            <a:r>
              <a:rPr lang="en-US" altLang="zh-CN" sz="2000" i="1" dirty="0">
                <a:solidFill>
                  <a:schemeClr val="accent2"/>
                </a:solidFill>
                <a:latin typeface="Arial" panose="020B0604020202020204" pitchFamily="34" charset="0"/>
                <a:ea typeface="黑体" panose="02010609060101010101" pitchFamily="49" charset="-122"/>
                <a:cs typeface="Times New Roman" panose="02020603050405020304" pitchFamily="18" charset="0"/>
              </a:rPr>
              <a:t>F</a:t>
            </a:r>
            <a:r>
              <a:rPr lang="en-US" altLang="zh-CN" i="1" dirty="0">
                <a:solidFill>
                  <a:schemeClr val="accent2"/>
                </a:solidFill>
                <a:ea typeface="黑体" panose="02010609060101010101" pitchFamily="49" charset="-122"/>
                <a:cs typeface="Times New Roman" panose="02020603050405020304" pitchFamily="18" charset="0"/>
              </a:rPr>
              <a:t>i</a:t>
            </a:r>
            <a:r>
              <a:rPr lang="zh-CN" altLang="en-US" sz="2000" dirty="0">
                <a:solidFill>
                  <a:schemeClr val="accent2"/>
                </a:solidFill>
                <a:latin typeface="Arial" panose="020B0604020202020204" pitchFamily="34" charset="0"/>
                <a:ea typeface="黑体" panose="02010609060101010101" pitchFamily="49" charset="-122"/>
                <a:cs typeface="Times New Roman" panose="02020603050405020304" pitchFamily="18" charset="0"/>
              </a:rPr>
              <a:t>是各指令的</a:t>
            </a:r>
            <a:r>
              <a:rPr lang="en-US" altLang="zh-CN" sz="2000" dirty="0">
                <a:solidFill>
                  <a:schemeClr val="accent2"/>
                </a:solidFill>
                <a:latin typeface="Arial" panose="020B0604020202020204" pitchFamily="34" charset="0"/>
                <a:ea typeface="黑体" panose="02010609060101010101" pitchFamily="49" charset="-122"/>
                <a:cs typeface="Times New Roman" panose="02020603050405020304" pitchFamily="18" charset="0"/>
              </a:rPr>
              <a:t>CPI</a:t>
            </a:r>
            <a:r>
              <a:rPr lang="zh-CN" altLang="en-US" sz="2000" dirty="0">
                <a:solidFill>
                  <a:schemeClr val="accent2"/>
                </a:solidFill>
                <a:latin typeface="Arial" panose="020B0604020202020204" pitchFamily="34" charset="0"/>
                <a:ea typeface="黑体" panose="02010609060101010101" pitchFamily="49" charset="-122"/>
                <a:cs typeface="Times New Roman" panose="02020603050405020304" pitchFamily="18" charset="0"/>
              </a:rPr>
              <a:t>和在程序中的出现频率，则程序综合</a:t>
            </a:r>
            <a:r>
              <a:rPr lang="en-US" altLang="zh-CN" sz="2000" dirty="0">
                <a:solidFill>
                  <a:schemeClr val="accent2"/>
                </a:solidFill>
                <a:latin typeface="Arial" panose="020B0604020202020204" pitchFamily="34" charset="0"/>
                <a:ea typeface="黑体" panose="02010609060101010101" pitchFamily="49" charset="-122"/>
                <a:cs typeface="Times New Roman" panose="02020603050405020304" pitchFamily="18" charset="0"/>
              </a:rPr>
              <a:t>CPI</a:t>
            </a:r>
            <a:r>
              <a:rPr lang="zh-CN" altLang="en-US" sz="2000" dirty="0">
                <a:solidFill>
                  <a:schemeClr val="accent2"/>
                </a:solidFill>
                <a:latin typeface="Arial" panose="020B0604020202020204" pitchFamily="34" charset="0"/>
                <a:ea typeface="黑体" panose="02010609060101010101" pitchFamily="49" charset="-122"/>
                <a:cs typeface="Times New Roman" panose="02020603050405020304" pitchFamily="18" charset="0"/>
              </a:rPr>
              <a:t>为</a:t>
            </a:r>
            <a:r>
              <a:rPr lang="en-US" altLang="zh-CN" sz="2000" dirty="0">
                <a:solidFill>
                  <a:schemeClr val="accent2"/>
                </a:solidFill>
                <a:latin typeface="Arial" panose="020B0604020202020204" pitchFamily="34" charset="0"/>
                <a:ea typeface="黑体" panose="02010609060101010101" pitchFamily="49" charset="-122"/>
                <a:cs typeface="Times New Roman" panose="02020603050405020304" pitchFamily="18" charset="0"/>
              </a:rPr>
              <a:t>:</a:t>
            </a:r>
          </a:p>
        </p:txBody>
      </p:sp>
      <p:grpSp>
        <p:nvGrpSpPr>
          <p:cNvPr id="6" name="组合 5"/>
          <p:cNvGrpSpPr/>
          <p:nvPr/>
        </p:nvGrpSpPr>
        <p:grpSpPr>
          <a:xfrm>
            <a:off x="846138" y="3949700"/>
            <a:ext cx="2495551" cy="652462"/>
            <a:chOff x="846138" y="3949700"/>
            <a:chExt cx="2495551" cy="652462"/>
          </a:xfrm>
        </p:grpSpPr>
        <p:sp>
          <p:nvSpPr>
            <p:cNvPr id="98345" name="Rectangle 6"/>
            <p:cNvSpPr>
              <a:spLocks noChangeArrowheads="1"/>
            </p:cNvSpPr>
            <p:nvPr/>
          </p:nvSpPr>
          <p:spPr bwMode="auto">
            <a:xfrm>
              <a:off x="846138" y="3957638"/>
              <a:ext cx="10287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85000"/>
                </a:lnSpc>
              </a:pPr>
              <a:r>
                <a:rPr lang="en-US" altLang="zh-CN" sz="2000" b="1">
                  <a:latin typeface="Arial" panose="020B0604020202020204" pitchFamily="34" charset="0"/>
                </a:rPr>
                <a:t>CPI  =</a:t>
              </a:r>
              <a:r>
                <a:rPr lang="en-US" altLang="zh-CN" sz="1800">
                  <a:latin typeface="Arial" panose="020B0604020202020204" pitchFamily="34" charset="0"/>
                </a:rPr>
                <a:t> </a:t>
              </a:r>
              <a:r>
                <a:rPr lang="en-US" altLang="zh-CN" sz="3600">
                  <a:latin typeface="Arial" panose="020B0604020202020204" pitchFamily="34" charset="0"/>
                </a:rPr>
                <a:t> </a:t>
              </a:r>
              <a:endParaRPr lang="en-US" altLang="zh-CN" sz="1800">
                <a:latin typeface="Arial" panose="020B0604020202020204" pitchFamily="34" charset="0"/>
              </a:endParaRPr>
            </a:p>
          </p:txBody>
        </p:sp>
        <p:grpSp>
          <p:nvGrpSpPr>
            <p:cNvPr id="98347" name="Group 61"/>
            <p:cNvGrpSpPr>
              <a:grpSpLocks/>
            </p:cNvGrpSpPr>
            <p:nvPr/>
          </p:nvGrpSpPr>
          <p:grpSpPr bwMode="auto">
            <a:xfrm>
              <a:off x="1771651" y="3949700"/>
              <a:ext cx="1570038" cy="652462"/>
              <a:chOff x="1747" y="2782"/>
              <a:chExt cx="989" cy="411"/>
            </a:xfrm>
          </p:grpSpPr>
          <p:sp>
            <p:nvSpPr>
              <p:cNvPr id="98359" name="Rectangle 48"/>
              <p:cNvSpPr>
                <a:spLocks noChangeArrowheads="1"/>
              </p:cNvSpPr>
              <p:nvPr/>
            </p:nvSpPr>
            <p:spPr bwMode="auto">
              <a:xfrm>
                <a:off x="1956" y="2813"/>
                <a:ext cx="0"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98360" name="Rectangle 49"/>
              <p:cNvSpPr>
                <a:spLocks noChangeArrowheads="1"/>
              </p:cNvSpPr>
              <p:nvPr/>
            </p:nvSpPr>
            <p:spPr bwMode="auto">
              <a:xfrm>
                <a:off x="1825" y="3059"/>
                <a:ext cx="6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a:t>=</a:t>
                </a:r>
              </a:p>
            </p:txBody>
          </p:sp>
          <p:sp>
            <p:nvSpPr>
              <p:cNvPr id="98361" name="Rectangle 50"/>
              <p:cNvSpPr>
                <a:spLocks noChangeArrowheads="1"/>
              </p:cNvSpPr>
              <p:nvPr/>
            </p:nvSpPr>
            <p:spPr bwMode="auto">
              <a:xfrm>
                <a:off x="2446" y="2866"/>
                <a:ext cx="7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1600" b="1">
                    <a:latin typeface="Tahoma" panose="020B0604030504040204" pitchFamily="34" charset="0"/>
                  </a:rPr>
                  <a:t>x</a:t>
                </a:r>
              </a:p>
            </p:txBody>
          </p:sp>
          <p:sp>
            <p:nvSpPr>
              <p:cNvPr id="98362" name="Rectangle 51"/>
              <p:cNvSpPr>
                <a:spLocks noChangeArrowheads="1"/>
              </p:cNvSpPr>
              <p:nvPr/>
            </p:nvSpPr>
            <p:spPr bwMode="auto">
              <a:xfrm>
                <a:off x="1747" y="2866"/>
                <a:ext cx="19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400">
                    <a:solidFill>
                      <a:srgbClr val="000000"/>
                    </a:solidFill>
                    <a:latin typeface="宋体" panose="02010600030101010101" pitchFamily="2" charset="-122"/>
                  </a:rPr>
                  <a:t>∑</a:t>
                </a:r>
                <a:endParaRPr lang="en-US" altLang="zh-CN">
                  <a:latin typeface="宋体" panose="02010600030101010101" pitchFamily="2" charset="-122"/>
                </a:endParaRPr>
              </a:p>
            </p:txBody>
          </p:sp>
          <p:sp>
            <p:nvSpPr>
              <p:cNvPr id="98363" name="Rectangle 52"/>
              <p:cNvSpPr>
                <a:spLocks noChangeArrowheads="1"/>
              </p:cNvSpPr>
              <p:nvPr/>
            </p:nvSpPr>
            <p:spPr bwMode="auto">
              <a:xfrm>
                <a:off x="1833" y="2782"/>
                <a:ext cx="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i="1">
                    <a:solidFill>
                      <a:srgbClr val="000000"/>
                    </a:solidFill>
                  </a:rPr>
                  <a:t>n</a:t>
                </a:r>
                <a:endParaRPr lang="en-US" altLang="zh-CN"/>
              </a:p>
            </p:txBody>
          </p:sp>
          <p:sp>
            <p:nvSpPr>
              <p:cNvPr id="98364" name="Rectangle 53"/>
              <p:cNvSpPr>
                <a:spLocks noChangeArrowheads="1"/>
              </p:cNvSpPr>
              <p:nvPr/>
            </p:nvSpPr>
            <p:spPr bwMode="auto">
              <a:xfrm>
                <a:off x="1776" y="3055"/>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i="1">
                    <a:solidFill>
                      <a:srgbClr val="000000"/>
                    </a:solidFill>
                  </a:rPr>
                  <a:t>i</a:t>
                </a:r>
                <a:endParaRPr lang="en-US" altLang="zh-CN"/>
              </a:p>
            </p:txBody>
          </p:sp>
          <p:sp>
            <p:nvSpPr>
              <p:cNvPr id="98365" name="Rectangle 54"/>
              <p:cNvSpPr>
                <a:spLocks noChangeArrowheads="1"/>
              </p:cNvSpPr>
              <p:nvPr/>
            </p:nvSpPr>
            <p:spPr bwMode="auto">
              <a:xfrm>
                <a:off x="2705" y="2979"/>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i="1">
                    <a:solidFill>
                      <a:srgbClr val="000000"/>
                    </a:solidFill>
                  </a:rPr>
                  <a:t>i</a:t>
                </a:r>
                <a:endParaRPr lang="en-US" altLang="zh-CN"/>
              </a:p>
            </p:txBody>
          </p:sp>
          <p:sp>
            <p:nvSpPr>
              <p:cNvPr id="98366" name="Rectangle 55"/>
              <p:cNvSpPr>
                <a:spLocks noChangeArrowheads="1"/>
              </p:cNvSpPr>
              <p:nvPr/>
            </p:nvSpPr>
            <p:spPr bwMode="auto">
              <a:xfrm>
                <a:off x="2356" y="2979"/>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i="1">
                    <a:solidFill>
                      <a:srgbClr val="000000"/>
                    </a:solidFill>
                  </a:rPr>
                  <a:t>i</a:t>
                </a:r>
                <a:endParaRPr lang="en-US" altLang="zh-CN"/>
              </a:p>
            </p:txBody>
          </p:sp>
          <p:sp>
            <p:nvSpPr>
              <p:cNvPr id="98367" name="Rectangle 56"/>
              <p:cNvSpPr>
                <a:spLocks noChangeArrowheads="1"/>
              </p:cNvSpPr>
              <p:nvPr/>
            </p:nvSpPr>
            <p:spPr bwMode="auto">
              <a:xfrm>
                <a:off x="2591" y="2860"/>
                <a:ext cx="1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000" b="1" i="1"/>
                  <a:t>F</a:t>
                </a:r>
              </a:p>
            </p:txBody>
          </p:sp>
          <p:sp>
            <p:nvSpPr>
              <p:cNvPr id="98368" name="Rectangle 57"/>
              <p:cNvSpPr>
                <a:spLocks noChangeArrowheads="1"/>
              </p:cNvSpPr>
              <p:nvPr/>
            </p:nvSpPr>
            <p:spPr bwMode="auto">
              <a:xfrm>
                <a:off x="2041" y="2860"/>
                <a:ext cx="2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000" b="1" i="1">
                    <a:solidFill>
                      <a:srgbClr val="000000"/>
                    </a:solidFill>
                  </a:rPr>
                  <a:t>CPI</a:t>
                </a:r>
                <a:endParaRPr lang="en-US" altLang="zh-CN" sz="2000" b="1"/>
              </a:p>
            </p:txBody>
          </p:sp>
          <p:sp>
            <p:nvSpPr>
              <p:cNvPr id="98369" name="Rectangle 59"/>
              <p:cNvSpPr>
                <a:spLocks noChangeArrowheads="1"/>
              </p:cNvSpPr>
              <p:nvPr/>
            </p:nvSpPr>
            <p:spPr bwMode="auto">
              <a:xfrm>
                <a:off x="1920" y="3055"/>
                <a:ext cx="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a:solidFill>
                      <a:srgbClr val="000000"/>
                    </a:solidFill>
                  </a:rPr>
                  <a:t>1</a:t>
                </a:r>
                <a:endParaRPr lang="en-US" altLang="zh-CN"/>
              </a:p>
            </p:txBody>
          </p:sp>
        </p:grpSp>
      </p:grpSp>
      <p:grpSp>
        <p:nvGrpSpPr>
          <p:cNvPr id="7" name="组合 6"/>
          <p:cNvGrpSpPr/>
          <p:nvPr/>
        </p:nvGrpSpPr>
        <p:grpSpPr>
          <a:xfrm>
            <a:off x="3789363" y="3814763"/>
            <a:ext cx="3810000" cy="939800"/>
            <a:chOff x="3789363" y="3814763"/>
            <a:chExt cx="3810000" cy="939800"/>
          </a:xfrm>
        </p:grpSpPr>
        <p:sp>
          <p:nvSpPr>
            <p:cNvPr id="98309" name="Rectangle 18"/>
            <p:cNvSpPr>
              <a:spLocks noChangeArrowheads="1"/>
            </p:cNvSpPr>
            <p:nvPr/>
          </p:nvSpPr>
          <p:spPr bwMode="auto">
            <a:xfrm>
              <a:off x="6602413" y="4541838"/>
              <a:ext cx="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98346" name="Rectangle 11"/>
            <p:cNvSpPr>
              <a:spLocks noChangeArrowheads="1"/>
            </p:cNvSpPr>
            <p:nvPr/>
          </p:nvSpPr>
          <p:spPr bwMode="auto">
            <a:xfrm>
              <a:off x="3789363" y="3890963"/>
              <a:ext cx="953787" cy="522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85000"/>
                </a:lnSpc>
              </a:pPr>
              <a:r>
                <a:rPr lang="zh-CN" altLang="en-US" sz="1800" b="1" dirty="0">
                  <a:latin typeface="Arial" panose="020B0604020202020204" pitchFamily="34" charset="0"/>
                </a:rPr>
                <a:t>其中：</a:t>
              </a:r>
              <a:r>
                <a:rPr lang="en-US" altLang="zh-CN" sz="3600" dirty="0">
                  <a:latin typeface="Arial" panose="020B0604020202020204" pitchFamily="34" charset="0"/>
                </a:rPr>
                <a:t> </a:t>
              </a:r>
              <a:endParaRPr lang="en-US" altLang="zh-CN" sz="1800" dirty="0">
                <a:latin typeface="Arial" panose="020B0604020202020204" pitchFamily="34" charset="0"/>
              </a:endParaRPr>
            </a:p>
          </p:txBody>
        </p:sp>
        <p:sp>
          <p:nvSpPr>
            <p:cNvPr id="98348" name="AutoShape 62"/>
            <p:cNvSpPr>
              <a:spLocks noChangeAspect="1" noChangeArrowheads="1" noTextEdit="1"/>
            </p:cNvSpPr>
            <p:nvPr/>
          </p:nvSpPr>
          <p:spPr bwMode="auto">
            <a:xfrm>
              <a:off x="4551363" y="3814763"/>
              <a:ext cx="30480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8349" name="Line 64"/>
            <p:cNvSpPr>
              <a:spLocks noChangeShapeType="1"/>
            </p:cNvSpPr>
            <p:nvPr/>
          </p:nvSpPr>
          <p:spPr bwMode="auto">
            <a:xfrm>
              <a:off x="5162551" y="4217988"/>
              <a:ext cx="23780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350" name="Rectangle 65"/>
            <p:cNvSpPr>
              <a:spLocks noChangeArrowheads="1"/>
            </p:cNvSpPr>
            <p:nvPr/>
          </p:nvSpPr>
          <p:spPr bwMode="auto">
            <a:xfrm>
              <a:off x="6813551" y="4260850"/>
              <a:ext cx="7794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400" b="1" i="1">
                  <a:solidFill>
                    <a:srgbClr val="000000"/>
                  </a:solidFill>
                </a:rPr>
                <a:t>Count</a:t>
              </a:r>
              <a:endParaRPr lang="en-US" altLang="zh-CN" b="1"/>
            </a:p>
          </p:txBody>
        </p:sp>
        <p:sp>
          <p:nvSpPr>
            <p:cNvPr id="98351" name="Rectangle 66"/>
            <p:cNvSpPr>
              <a:spLocks noChangeArrowheads="1"/>
            </p:cNvSpPr>
            <p:nvPr/>
          </p:nvSpPr>
          <p:spPr bwMode="auto">
            <a:xfrm>
              <a:off x="6421438" y="4260850"/>
              <a:ext cx="1698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400" b="1" i="1">
                  <a:solidFill>
                    <a:srgbClr val="000000"/>
                  </a:solidFill>
                </a:rPr>
                <a:t>n</a:t>
              </a:r>
              <a:endParaRPr lang="en-US" altLang="zh-CN" b="1"/>
            </a:p>
          </p:txBody>
        </p:sp>
        <p:sp>
          <p:nvSpPr>
            <p:cNvPr id="98352" name="Rectangle 67"/>
            <p:cNvSpPr>
              <a:spLocks noChangeArrowheads="1"/>
            </p:cNvSpPr>
            <p:nvPr/>
          </p:nvSpPr>
          <p:spPr bwMode="auto">
            <a:xfrm>
              <a:off x="5230813" y="4260850"/>
              <a:ext cx="12366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400" b="1" i="1">
                  <a:solidFill>
                    <a:srgbClr val="000000"/>
                  </a:solidFill>
                </a:rPr>
                <a:t>Instructio</a:t>
              </a:r>
              <a:endParaRPr lang="en-US" altLang="zh-CN" b="1"/>
            </a:p>
          </p:txBody>
        </p:sp>
        <p:sp>
          <p:nvSpPr>
            <p:cNvPr id="98353" name="Rectangle 68"/>
            <p:cNvSpPr>
              <a:spLocks noChangeArrowheads="1"/>
            </p:cNvSpPr>
            <p:nvPr/>
          </p:nvSpPr>
          <p:spPr bwMode="auto">
            <a:xfrm>
              <a:off x="6267451" y="3833813"/>
              <a:ext cx="20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400" b="1" i="1">
                  <a:solidFill>
                    <a:srgbClr val="000000"/>
                  </a:solidFill>
                </a:rPr>
                <a:t>C</a:t>
              </a:r>
              <a:endParaRPr lang="en-US" altLang="zh-CN" b="1"/>
            </a:p>
          </p:txBody>
        </p:sp>
        <p:sp>
          <p:nvSpPr>
            <p:cNvPr id="98354" name="Rectangle 69"/>
            <p:cNvSpPr>
              <a:spLocks noChangeArrowheads="1"/>
            </p:cNvSpPr>
            <p:nvPr/>
          </p:nvSpPr>
          <p:spPr bwMode="auto">
            <a:xfrm>
              <a:off x="4668838" y="4024313"/>
              <a:ext cx="1857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400" i="1">
                  <a:solidFill>
                    <a:srgbClr val="000000"/>
                  </a:solidFill>
                </a:rPr>
                <a:t>F</a:t>
              </a:r>
              <a:endParaRPr lang="en-US" altLang="zh-CN"/>
            </a:p>
          </p:txBody>
        </p:sp>
        <p:sp>
          <p:nvSpPr>
            <p:cNvPr id="98355" name="Rectangle 70"/>
            <p:cNvSpPr>
              <a:spLocks noChangeArrowheads="1"/>
            </p:cNvSpPr>
            <p:nvPr/>
          </p:nvSpPr>
          <p:spPr bwMode="auto">
            <a:xfrm>
              <a:off x="6443663" y="4019550"/>
              <a:ext cx="4921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i="1">
                  <a:solidFill>
                    <a:srgbClr val="000000"/>
                  </a:solidFill>
                </a:rPr>
                <a:t>i</a:t>
              </a:r>
              <a:endParaRPr lang="en-US" altLang="zh-CN"/>
            </a:p>
          </p:txBody>
        </p:sp>
        <p:sp>
          <p:nvSpPr>
            <p:cNvPr id="98356" name="Rectangle 71"/>
            <p:cNvSpPr>
              <a:spLocks noChangeArrowheads="1"/>
            </p:cNvSpPr>
            <p:nvPr/>
          </p:nvSpPr>
          <p:spPr bwMode="auto">
            <a:xfrm>
              <a:off x="4800601" y="4211638"/>
              <a:ext cx="4921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i="1">
                  <a:solidFill>
                    <a:srgbClr val="000000"/>
                  </a:solidFill>
                </a:rPr>
                <a:t>i</a:t>
              </a:r>
              <a:endParaRPr lang="en-US" altLang="zh-CN"/>
            </a:p>
          </p:txBody>
        </p:sp>
        <p:sp>
          <p:nvSpPr>
            <p:cNvPr id="98357" name="Rectangle 72"/>
            <p:cNvSpPr>
              <a:spLocks noChangeArrowheads="1"/>
            </p:cNvSpPr>
            <p:nvPr/>
          </p:nvSpPr>
          <p:spPr bwMode="auto">
            <a:xfrm>
              <a:off x="6632576" y="4260850"/>
              <a:ext cx="152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400">
                  <a:solidFill>
                    <a:srgbClr val="000000"/>
                  </a:solidFill>
                </a:rPr>
                <a:t>_</a:t>
              </a:r>
              <a:endParaRPr lang="en-US" altLang="zh-CN"/>
            </a:p>
          </p:txBody>
        </p:sp>
        <p:sp>
          <p:nvSpPr>
            <p:cNvPr id="98358" name="Rectangle 73"/>
            <p:cNvSpPr>
              <a:spLocks noChangeArrowheads="1"/>
            </p:cNvSpPr>
            <p:nvPr/>
          </p:nvSpPr>
          <p:spPr bwMode="auto">
            <a:xfrm>
              <a:off x="4953001" y="4048125"/>
              <a:ext cx="20478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400">
                  <a:solidFill>
                    <a:srgbClr val="000000"/>
                  </a:solidFill>
                  <a:latin typeface="Symbol" panose="05050102010706020507" pitchFamily="18" charset="2"/>
                </a:rPr>
                <a:t>=</a:t>
              </a:r>
              <a:endParaRPr lang="en-US" altLang="zh-CN"/>
            </a:p>
          </p:txBody>
        </p:sp>
      </p:grpSp>
      <p:sp>
        <p:nvSpPr>
          <p:cNvPr id="98316" name="Rectangle 8"/>
          <p:cNvSpPr>
            <a:spLocks noChangeArrowheads="1"/>
          </p:cNvSpPr>
          <p:nvPr/>
        </p:nvSpPr>
        <p:spPr bwMode="auto">
          <a:xfrm>
            <a:off x="8337551" y="2849563"/>
            <a:ext cx="180975"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ndParaRPr>
          </a:p>
          <a:p>
            <a:endParaRPr lang="zh-CN" altLang="en-US">
              <a:latin typeface="Arial" panose="020B0604020202020204" pitchFamily="34" charset="0"/>
            </a:endParaRPr>
          </a:p>
          <a:p>
            <a:pPr latinLnBrk="1"/>
            <a:endParaRPr lang="zh-CN" altLang="en-US">
              <a:latin typeface="Arial" panose="020B0604020202020204" pitchFamily="34" charset="0"/>
            </a:endParaRPr>
          </a:p>
        </p:txBody>
      </p:sp>
      <p:sp>
        <p:nvSpPr>
          <p:cNvPr id="98318" name="Rectangle 15"/>
          <p:cNvSpPr>
            <a:spLocks noChangeArrowheads="1"/>
          </p:cNvSpPr>
          <p:nvPr/>
        </p:nvSpPr>
        <p:spPr bwMode="auto">
          <a:xfrm>
            <a:off x="312738" y="2325688"/>
            <a:ext cx="8470900"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85000"/>
              </a:lnSpc>
            </a:pPr>
            <a:r>
              <a:rPr lang="zh-CN" altLang="en-US" sz="2000" dirty="0">
                <a:solidFill>
                  <a:schemeClr val="accent2"/>
                </a:solidFill>
                <a:latin typeface="Arial" panose="020B0604020202020204" pitchFamily="34" charset="0"/>
                <a:ea typeface="黑体" panose="02010609060101010101" pitchFamily="49" charset="-122"/>
                <a:cs typeface="Times New Roman" panose="02020603050405020304" pitchFamily="18" charset="0"/>
              </a:rPr>
              <a:t>假定</a:t>
            </a:r>
            <a:r>
              <a:rPr lang="en-US" altLang="zh-CN" sz="2000" i="1" dirty="0" err="1">
                <a:solidFill>
                  <a:schemeClr val="accent2"/>
                </a:solidFill>
                <a:latin typeface="Arial" panose="020B0604020202020204" pitchFamily="34" charset="0"/>
                <a:ea typeface="黑体" panose="02010609060101010101" pitchFamily="49" charset="-122"/>
                <a:cs typeface="Times New Roman" panose="02020603050405020304" pitchFamily="18" charset="0"/>
              </a:rPr>
              <a:t>CPI</a:t>
            </a:r>
            <a:r>
              <a:rPr lang="en-US" altLang="zh-CN" sz="2600" i="1" baseline="-25000" dirty="0" err="1">
                <a:solidFill>
                  <a:schemeClr val="accent2"/>
                </a:solidFill>
                <a:latin typeface="Arial" panose="020B0604020202020204" pitchFamily="34" charset="0"/>
                <a:ea typeface="黑体" panose="02010609060101010101" pitchFamily="49" charset="-122"/>
                <a:cs typeface="Times New Roman" panose="02020603050405020304" pitchFamily="18" charset="0"/>
              </a:rPr>
              <a:t>i</a:t>
            </a:r>
            <a:r>
              <a:rPr lang="en-US" altLang="zh-CN" sz="2000" dirty="0">
                <a:solidFill>
                  <a:schemeClr val="accent2"/>
                </a:solidFill>
                <a:latin typeface="Arial" panose="020B0604020202020204" pitchFamily="34" charset="0"/>
                <a:ea typeface="黑体" panose="02010609060101010101" pitchFamily="49" charset="-122"/>
                <a:cs typeface="Times New Roman" panose="02020603050405020304" pitchFamily="18" charset="0"/>
              </a:rPr>
              <a:t> </a:t>
            </a:r>
            <a:r>
              <a:rPr lang="zh-CN" altLang="en-US" sz="2000" dirty="0">
                <a:solidFill>
                  <a:schemeClr val="accent2"/>
                </a:solidFill>
                <a:latin typeface="Arial" panose="020B0604020202020204" pitchFamily="34" charset="0"/>
                <a:ea typeface="黑体" panose="02010609060101010101" pitchFamily="49" charset="-122"/>
                <a:cs typeface="Times New Roman" panose="02020603050405020304" pitchFamily="18" charset="0"/>
              </a:rPr>
              <a:t>和 </a:t>
            </a:r>
            <a:r>
              <a:rPr lang="en-US" altLang="zh-CN" sz="2000" i="1" dirty="0">
                <a:solidFill>
                  <a:schemeClr val="accent2"/>
                </a:solidFill>
                <a:latin typeface="Arial" panose="020B0604020202020204" pitchFamily="34" charset="0"/>
                <a:ea typeface="黑体" panose="02010609060101010101" pitchFamily="49" charset="-122"/>
                <a:cs typeface="Times New Roman" panose="02020603050405020304" pitchFamily="18" charset="0"/>
              </a:rPr>
              <a:t>C</a:t>
            </a:r>
            <a:r>
              <a:rPr lang="en-US" altLang="zh-CN" sz="2600" i="1" baseline="-25000" dirty="0">
                <a:solidFill>
                  <a:schemeClr val="accent2"/>
                </a:solidFill>
                <a:latin typeface="Arial" panose="020B0604020202020204" pitchFamily="34" charset="0"/>
                <a:ea typeface="黑体" panose="02010609060101010101" pitchFamily="49" charset="-122"/>
                <a:cs typeface="Times New Roman" panose="02020603050405020304" pitchFamily="18" charset="0"/>
              </a:rPr>
              <a:t>i</a:t>
            </a:r>
            <a:r>
              <a:rPr lang="zh-CN" altLang="en-US" sz="2000" dirty="0">
                <a:solidFill>
                  <a:schemeClr val="accent2"/>
                </a:solidFill>
                <a:latin typeface="Arial" panose="020B0604020202020204" pitchFamily="34" charset="0"/>
                <a:ea typeface="黑体" panose="02010609060101010101" pitchFamily="49" charset="-122"/>
                <a:cs typeface="Times New Roman" panose="02020603050405020304" pitchFamily="18" charset="0"/>
              </a:rPr>
              <a:t>分别为第</a:t>
            </a:r>
            <a:r>
              <a:rPr lang="en-US" altLang="zh-CN" sz="2000" i="1" dirty="0" err="1">
                <a:solidFill>
                  <a:schemeClr val="accent2"/>
                </a:solidFill>
                <a:latin typeface="Arial" panose="020B0604020202020204" pitchFamily="34" charset="0"/>
                <a:ea typeface="黑体" panose="02010609060101010101" pitchFamily="49" charset="-122"/>
                <a:cs typeface="Times New Roman" panose="02020603050405020304" pitchFamily="18" charset="0"/>
              </a:rPr>
              <a:t>i</a:t>
            </a:r>
            <a:r>
              <a:rPr lang="zh-CN" altLang="en-US" sz="2000" dirty="0">
                <a:solidFill>
                  <a:schemeClr val="accent2"/>
                </a:solidFill>
                <a:latin typeface="Arial" panose="020B0604020202020204" pitchFamily="34" charset="0"/>
                <a:ea typeface="黑体" panose="02010609060101010101" pitchFamily="49" charset="-122"/>
                <a:cs typeface="Times New Roman" panose="02020603050405020304" pitchFamily="18" charset="0"/>
              </a:rPr>
              <a:t>类指令的</a:t>
            </a:r>
            <a:r>
              <a:rPr lang="en-US" altLang="zh-CN" sz="2000" dirty="0">
                <a:solidFill>
                  <a:schemeClr val="accent2"/>
                </a:solidFill>
                <a:latin typeface="Arial" panose="020B0604020202020204" pitchFamily="34" charset="0"/>
                <a:ea typeface="黑体" panose="02010609060101010101" pitchFamily="49" charset="-122"/>
                <a:cs typeface="Times New Roman" panose="02020603050405020304" pitchFamily="18" charset="0"/>
              </a:rPr>
              <a:t>CPI</a:t>
            </a:r>
            <a:r>
              <a:rPr lang="zh-CN" altLang="en-US" sz="2000" dirty="0">
                <a:solidFill>
                  <a:schemeClr val="accent2"/>
                </a:solidFill>
                <a:latin typeface="Arial" panose="020B0604020202020204" pitchFamily="34" charset="0"/>
                <a:ea typeface="黑体" panose="02010609060101010101" pitchFamily="49" charset="-122"/>
                <a:cs typeface="Times New Roman" panose="02020603050405020304" pitchFamily="18" charset="0"/>
              </a:rPr>
              <a:t>和指令条数，则程序的总时钟数为：</a:t>
            </a:r>
            <a:endParaRPr lang="en-US" altLang="zh-CN" sz="2000" dirty="0">
              <a:solidFill>
                <a:schemeClr val="accent2"/>
              </a:solidFill>
              <a:latin typeface="Arial" panose="020B0604020202020204" pitchFamily="34" charset="0"/>
              <a:ea typeface="黑体" panose="02010609060101010101" pitchFamily="49" charset="-122"/>
              <a:cs typeface="Times New Roman" panose="02020603050405020304" pitchFamily="18" charset="0"/>
            </a:endParaRPr>
          </a:p>
        </p:txBody>
      </p:sp>
      <p:grpSp>
        <p:nvGrpSpPr>
          <p:cNvPr id="3" name="组合 2"/>
          <p:cNvGrpSpPr/>
          <p:nvPr/>
        </p:nvGrpSpPr>
        <p:grpSpPr>
          <a:xfrm>
            <a:off x="341313" y="2770188"/>
            <a:ext cx="2941638" cy="652463"/>
            <a:chOff x="341313" y="2770188"/>
            <a:chExt cx="2941638" cy="652463"/>
          </a:xfrm>
        </p:grpSpPr>
        <p:grpSp>
          <p:nvGrpSpPr>
            <p:cNvPr id="98320" name="Group 78"/>
            <p:cNvGrpSpPr>
              <a:grpSpLocks/>
            </p:cNvGrpSpPr>
            <p:nvPr/>
          </p:nvGrpSpPr>
          <p:grpSpPr bwMode="auto">
            <a:xfrm>
              <a:off x="1712913" y="2770188"/>
              <a:ext cx="1570038" cy="652463"/>
              <a:chOff x="3950" y="2830"/>
              <a:chExt cx="989" cy="411"/>
            </a:xfrm>
          </p:grpSpPr>
          <p:sp>
            <p:nvSpPr>
              <p:cNvPr id="98323" name="Rectangle 79"/>
              <p:cNvSpPr>
                <a:spLocks noChangeArrowheads="1"/>
              </p:cNvSpPr>
              <p:nvPr/>
            </p:nvSpPr>
            <p:spPr bwMode="auto">
              <a:xfrm>
                <a:off x="4028" y="3107"/>
                <a:ext cx="6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a:t>=</a:t>
                </a:r>
              </a:p>
            </p:txBody>
          </p:sp>
          <p:sp>
            <p:nvSpPr>
              <p:cNvPr id="98324" name="Rectangle 80"/>
              <p:cNvSpPr>
                <a:spLocks noChangeArrowheads="1"/>
              </p:cNvSpPr>
              <p:nvPr/>
            </p:nvSpPr>
            <p:spPr bwMode="auto">
              <a:xfrm>
                <a:off x="4649" y="2914"/>
                <a:ext cx="7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1600" b="1">
                    <a:latin typeface="Tahoma" panose="020B0604030504040204" pitchFamily="34" charset="0"/>
                  </a:rPr>
                  <a:t>x</a:t>
                </a:r>
              </a:p>
            </p:txBody>
          </p:sp>
          <p:sp>
            <p:nvSpPr>
              <p:cNvPr id="98325" name="Rectangle 81"/>
              <p:cNvSpPr>
                <a:spLocks noChangeArrowheads="1"/>
              </p:cNvSpPr>
              <p:nvPr/>
            </p:nvSpPr>
            <p:spPr bwMode="auto">
              <a:xfrm>
                <a:off x="3950" y="2914"/>
                <a:ext cx="19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400" dirty="0">
                    <a:solidFill>
                      <a:srgbClr val="000000"/>
                    </a:solidFill>
                    <a:latin typeface="宋体" panose="02010600030101010101" pitchFamily="2" charset="-122"/>
                  </a:rPr>
                  <a:t>∑</a:t>
                </a:r>
                <a:endParaRPr lang="en-US" altLang="zh-CN" dirty="0">
                  <a:latin typeface="宋体" panose="02010600030101010101" pitchFamily="2" charset="-122"/>
                </a:endParaRPr>
              </a:p>
            </p:txBody>
          </p:sp>
          <p:sp>
            <p:nvSpPr>
              <p:cNvPr id="98326" name="Rectangle 82"/>
              <p:cNvSpPr>
                <a:spLocks noChangeArrowheads="1"/>
              </p:cNvSpPr>
              <p:nvPr/>
            </p:nvSpPr>
            <p:spPr bwMode="auto">
              <a:xfrm>
                <a:off x="4036" y="2830"/>
                <a:ext cx="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i="1">
                    <a:solidFill>
                      <a:srgbClr val="000000"/>
                    </a:solidFill>
                  </a:rPr>
                  <a:t>n</a:t>
                </a:r>
                <a:endParaRPr lang="en-US" altLang="zh-CN"/>
              </a:p>
            </p:txBody>
          </p:sp>
          <p:sp>
            <p:nvSpPr>
              <p:cNvPr id="98327" name="Rectangle 83"/>
              <p:cNvSpPr>
                <a:spLocks noChangeArrowheads="1"/>
              </p:cNvSpPr>
              <p:nvPr/>
            </p:nvSpPr>
            <p:spPr bwMode="auto">
              <a:xfrm>
                <a:off x="3979" y="3103"/>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i="1">
                    <a:solidFill>
                      <a:srgbClr val="000000"/>
                    </a:solidFill>
                  </a:rPr>
                  <a:t>i</a:t>
                </a:r>
                <a:endParaRPr lang="en-US" altLang="zh-CN"/>
              </a:p>
            </p:txBody>
          </p:sp>
          <p:sp>
            <p:nvSpPr>
              <p:cNvPr id="98328" name="Rectangle 84"/>
              <p:cNvSpPr>
                <a:spLocks noChangeArrowheads="1"/>
              </p:cNvSpPr>
              <p:nvPr/>
            </p:nvSpPr>
            <p:spPr bwMode="auto">
              <a:xfrm>
                <a:off x="4908" y="3027"/>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i="1">
                    <a:solidFill>
                      <a:srgbClr val="000000"/>
                    </a:solidFill>
                  </a:rPr>
                  <a:t>i</a:t>
                </a:r>
                <a:endParaRPr lang="en-US" altLang="zh-CN"/>
              </a:p>
            </p:txBody>
          </p:sp>
          <p:sp>
            <p:nvSpPr>
              <p:cNvPr id="98329" name="Rectangle 85"/>
              <p:cNvSpPr>
                <a:spLocks noChangeArrowheads="1"/>
              </p:cNvSpPr>
              <p:nvPr/>
            </p:nvSpPr>
            <p:spPr bwMode="auto">
              <a:xfrm>
                <a:off x="4559" y="3027"/>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i="1">
                    <a:solidFill>
                      <a:srgbClr val="000000"/>
                    </a:solidFill>
                  </a:rPr>
                  <a:t>i</a:t>
                </a:r>
                <a:endParaRPr lang="en-US" altLang="zh-CN"/>
              </a:p>
            </p:txBody>
          </p:sp>
          <p:sp>
            <p:nvSpPr>
              <p:cNvPr id="98330" name="Rectangle 86"/>
              <p:cNvSpPr>
                <a:spLocks noChangeArrowheads="1"/>
              </p:cNvSpPr>
              <p:nvPr/>
            </p:nvSpPr>
            <p:spPr bwMode="auto">
              <a:xfrm>
                <a:off x="4793" y="2908"/>
                <a:ext cx="1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000" b="1" i="1">
                    <a:solidFill>
                      <a:srgbClr val="000000"/>
                    </a:solidFill>
                  </a:rPr>
                  <a:t>C</a:t>
                </a:r>
                <a:endParaRPr lang="en-US" altLang="zh-CN" sz="2000" b="1"/>
              </a:p>
            </p:txBody>
          </p:sp>
          <p:sp>
            <p:nvSpPr>
              <p:cNvPr id="98331" name="Rectangle 87"/>
              <p:cNvSpPr>
                <a:spLocks noChangeArrowheads="1"/>
              </p:cNvSpPr>
              <p:nvPr/>
            </p:nvSpPr>
            <p:spPr bwMode="auto">
              <a:xfrm>
                <a:off x="4244" y="2908"/>
                <a:ext cx="2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000" b="1" i="1">
                    <a:solidFill>
                      <a:srgbClr val="000000"/>
                    </a:solidFill>
                  </a:rPr>
                  <a:t>CPI</a:t>
                </a:r>
                <a:endParaRPr lang="en-US" altLang="zh-CN" sz="2000" b="1"/>
              </a:p>
            </p:txBody>
          </p:sp>
          <p:sp>
            <p:nvSpPr>
              <p:cNvPr id="98332" name="Rectangle 88"/>
              <p:cNvSpPr>
                <a:spLocks noChangeArrowheads="1"/>
              </p:cNvSpPr>
              <p:nvPr/>
            </p:nvSpPr>
            <p:spPr bwMode="auto">
              <a:xfrm>
                <a:off x="4123" y="3103"/>
                <a:ext cx="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a:solidFill>
                      <a:srgbClr val="000000"/>
                    </a:solidFill>
                  </a:rPr>
                  <a:t>1</a:t>
                </a:r>
                <a:endParaRPr lang="en-US" altLang="zh-CN"/>
              </a:p>
            </p:txBody>
          </p:sp>
        </p:grpSp>
        <p:sp>
          <p:nvSpPr>
            <p:cNvPr id="98321" name="Rectangle 89"/>
            <p:cNvSpPr>
              <a:spLocks noChangeArrowheads="1"/>
            </p:cNvSpPr>
            <p:nvPr/>
          </p:nvSpPr>
          <p:spPr bwMode="auto">
            <a:xfrm>
              <a:off x="341313" y="2897188"/>
              <a:ext cx="1468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zh-CN" altLang="en-US" sz="2000" b="1" dirty="0"/>
                <a:t>总时钟数 </a:t>
              </a:r>
              <a:r>
                <a:rPr lang="en-US" altLang="zh-CN" sz="2000" b="1" dirty="0">
                  <a:latin typeface="Arial" panose="020B0604020202020204" pitchFamily="34" charset="0"/>
                </a:rPr>
                <a:t>=</a:t>
              </a:r>
            </a:p>
          </p:txBody>
        </p:sp>
      </p:grpSp>
      <p:grpSp>
        <p:nvGrpSpPr>
          <p:cNvPr id="4" name="组合 3"/>
          <p:cNvGrpSpPr/>
          <p:nvPr/>
        </p:nvGrpSpPr>
        <p:grpSpPr>
          <a:xfrm>
            <a:off x="3722688" y="2771776"/>
            <a:ext cx="4887913" cy="652463"/>
            <a:chOff x="3722688" y="2771776"/>
            <a:chExt cx="4887913" cy="652463"/>
          </a:xfrm>
        </p:grpSpPr>
        <p:sp>
          <p:nvSpPr>
            <p:cNvPr id="98317" name="Rectangle 13"/>
            <p:cNvSpPr>
              <a:spLocks noChangeArrowheads="1"/>
            </p:cNvSpPr>
            <p:nvPr/>
          </p:nvSpPr>
          <p:spPr bwMode="auto">
            <a:xfrm>
              <a:off x="4635501" y="2924176"/>
              <a:ext cx="2749550"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85000"/>
                </a:lnSpc>
              </a:pPr>
              <a:r>
                <a:rPr lang="en-US" altLang="zh-CN" sz="2000" b="1" dirty="0">
                  <a:latin typeface="Arial" panose="020B0604020202020204" pitchFamily="34" charset="0"/>
                </a:rPr>
                <a:t>CPU</a:t>
              </a:r>
              <a:r>
                <a:rPr lang="zh-CN" altLang="en-US" sz="2000" b="1" dirty="0">
                  <a:latin typeface="Arial" panose="020B0604020202020204" pitchFamily="34" charset="0"/>
                </a:rPr>
                <a:t>时间</a:t>
              </a:r>
              <a:r>
                <a:rPr lang="en-US" altLang="zh-CN" sz="2000" b="1" dirty="0">
                  <a:latin typeface="Arial" panose="020B0604020202020204" pitchFamily="34" charset="0"/>
                </a:rPr>
                <a:t>=</a:t>
              </a:r>
              <a:r>
                <a:rPr lang="en-US" altLang="zh-CN" sz="1800" b="1" dirty="0">
                  <a:latin typeface="Arial" panose="020B0604020202020204" pitchFamily="34" charset="0"/>
                </a:rPr>
                <a:t> </a:t>
              </a:r>
              <a:r>
                <a:rPr lang="zh-CN" altLang="en-US" sz="1800" b="1" dirty="0">
                  <a:latin typeface="Arial" panose="020B0604020202020204" pitchFamily="34" charset="0"/>
                </a:rPr>
                <a:t>时钟周期 </a:t>
              </a:r>
              <a:r>
                <a:rPr lang="en-US" altLang="zh-CN" sz="1600" b="1" dirty="0">
                  <a:latin typeface="Tahoma" panose="020B0604030504040204" pitchFamily="34" charset="0"/>
                  <a:ea typeface="MS Gothic" panose="020B0609070205080204" pitchFamily="49" charset="-128"/>
                </a:rPr>
                <a:t>x</a:t>
              </a:r>
              <a:endParaRPr lang="zh-CN" altLang="en-US" sz="1600" b="1" dirty="0">
                <a:latin typeface="Tahoma" panose="020B0604030504040204" pitchFamily="34" charset="0"/>
                <a:ea typeface="MS Gothic" panose="020B0609070205080204" pitchFamily="49" charset="-128"/>
              </a:endParaRPr>
            </a:p>
          </p:txBody>
        </p:sp>
        <p:grpSp>
          <p:nvGrpSpPr>
            <p:cNvPr id="98319" name="Group 76"/>
            <p:cNvGrpSpPr>
              <a:grpSpLocks/>
            </p:cNvGrpSpPr>
            <p:nvPr/>
          </p:nvGrpSpPr>
          <p:grpSpPr bwMode="auto">
            <a:xfrm>
              <a:off x="7040563" y="2771776"/>
              <a:ext cx="1570038" cy="652463"/>
              <a:chOff x="3950" y="2830"/>
              <a:chExt cx="989" cy="411"/>
            </a:xfrm>
          </p:grpSpPr>
          <p:sp>
            <p:nvSpPr>
              <p:cNvPr id="98333" name="Rectangle 19"/>
              <p:cNvSpPr>
                <a:spLocks noChangeArrowheads="1"/>
              </p:cNvSpPr>
              <p:nvPr/>
            </p:nvSpPr>
            <p:spPr bwMode="auto">
              <a:xfrm>
                <a:off x="4028" y="3107"/>
                <a:ext cx="6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a:t>=</a:t>
                </a:r>
              </a:p>
            </p:txBody>
          </p:sp>
          <p:sp>
            <p:nvSpPr>
              <p:cNvPr id="98334" name="Rectangle 20"/>
              <p:cNvSpPr>
                <a:spLocks noChangeArrowheads="1"/>
              </p:cNvSpPr>
              <p:nvPr/>
            </p:nvSpPr>
            <p:spPr bwMode="auto">
              <a:xfrm>
                <a:off x="4649" y="2914"/>
                <a:ext cx="7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1600" b="1" dirty="0">
                    <a:latin typeface="Tahoma" panose="020B0604030504040204" pitchFamily="34" charset="0"/>
                  </a:rPr>
                  <a:t>x</a:t>
                </a:r>
              </a:p>
            </p:txBody>
          </p:sp>
          <p:sp>
            <p:nvSpPr>
              <p:cNvPr id="98335" name="Rectangle 21"/>
              <p:cNvSpPr>
                <a:spLocks noChangeArrowheads="1"/>
              </p:cNvSpPr>
              <p:nvPr/>
            </p:nvSpPr>
            <p:spPr bwMode="auto">
              <a:xfrm>
                <a:off x="3950" y="2914"/>
                <a:ext cx="19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400" dirty="0">
                    <a:solidFill>
                      <a:srgbClr val="000000"/>
                    </a:solidFill>
                    <a:latin typeface="宋体" panose="02010600030101010101" pitchFamily="2" charset="-122"/>
                  </a:rPr>
                  <a:t>∑</a:t>
                </a:r>
                <a:endParaRPr lang="en-US" altLang="zh-CN" dirty="0">
                  <a:latin typeface="宋体" panose="02010600030101010101" pitchFamily="2" charset="-122"/>
                </a:endParaRPr>
              </a:p>
            </p:txBody>
          </p:sp>
          <p:sp>
            <p:nvSpPr>
              <p:cNvPr id="98336" name="Rectangle 22"/>
              <p:cNvSpPr>
                <a:spLocks noChangeArrowheads="1"/>
              </p:cNvSpPr>
              <p:nvPr/>
            </p:nvSpPr>
            <p:spPr bwMode="auto">
              <a:xfrm>
                <a:off x="4036" y="2830"/>
                <a:ext cx="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i="1">
                    <a:solidFill>
                      <a:srgbClr val="000000"/>
                    </a:solidFill>
                  </a:rPr>
                  <a:t>n</a:t>
                </a:r>
                <a:endParaRPr lang="en-US" altLang="zh-CN"/>
              </a:p>
            </p:txBody>
          </p:sp>
          <p:sp>
            <p:nvSpPr>
              <p:cNvPr id="98337" name="Rectangle 23"/>
              <p:cNvSpPr>
                <a:spLocks noChangeArrowheads="1"/>
              </p:cNvSpPr>
              <p:nvPr/>
            </p:nvSpPr>
            <p:spPr bwMode="auto">
              <a:xfrm>
                <a:off x="3979" y="3103"/>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i="1">
                    <a:solidFill>
                      <a:srgbClr val="000000"/>
                    </a:solidFill>
                  </a:rPr>
                  <a:t>i</a:t>
                </a:r>
                <a:endParaRPr lang="en-US" altLang="zh-CN"/>
              </a:p>
            </p:txBody>
          </p:sp>
          <p:sp>
            <p:nvSpPr>
              <p:cNvPr id="98338" name="Rectangle 24"/>
              <p:cNvSpPr>
                <a:spLocks noChangeArrowheads="1"/>
              </p:cNvSpPr>
              <p:nvPr/>
            </p:nvSpPr>
            <p:spPr bwMode="auto">
              <a:xfrm>
                <a:off x="4908" y="3027"/>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i="1">
                    <a:solidFill>
                      <a:srgbClr val="000000"/>
                    </a:solidFill>
                  </a:rPr>
                  <a:t>i</a:t>
                </a:r>
                <a:endParaRPr lang="en-US" altLang="zh-CN"/>
              </a:p>
            </p:txBody>
          </p:sp>
          <p:sp>
            <p:nvSpPr>
              <p:cNvPr id="98339" name="Rectangle 25"/>
              <p:cNvSpPr>
                <a:spLocks noChangeArrowheads="1"/>
              </p:cNvSpPr>
              <p:nvPr/>
            </p:nvSpPr>
            <p:spPr bwMode="auto">
              <a:xfrm>
                <a:off x="4559" y="3027"/>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i="1">
                    <a:solidFill>
                      <a:srgbClr val="000000"/>
                    </a:solidFill>
                  </a:rPr>
                  <a:t>i</a:t>
                </a:r>
                <a:endParaRPr lang="en-US" altLang="zh-CN"/>
              </a:p>
            </p:txBody>
          </p:sp>
          <p:sp>
            <p:nvSpPr>
              <p:cNvPr id="98340" name="Rectangle 26"/>
              <p:cNvSpPr>
                <a:spLocks noChangeArrowheads="1"/>
              </p:cNvSpPr>
              <p:nvPr/>
            </p:nvSpPr>
            <p:spPr bwMode="auto">
              <a:xfrm>
                <a:off x="4793" y="2908"/>
                <a:ext cx="1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000" b="1" i="1">
                    <a:solidFill>
                      <a:srgbClr val="000000"/>
                    </a:solidFill>
                  </a:rPr>
                  <a:t>C</a:t>
                </a:r>
                <a:endParaRPr lang="en-US" altLang="zh-CN" sz="2000" b="1"/>
              </a:p>
            </p:txBody>
          </p:sp>
          <p:sp>
            <p:nvSpPr>
              <p:cNvPr id="98341" name="Rectangle 27"/>
              <p:cNvSpPr>
                <a:spLocks noChangeArrowheads="1"/>
              </p:cNvSpPr>
              <p:nvPr/>
            </p:nvSpPr>
            <p:spPr bwMode="auto">
              <a:xfrm>
                <a:off x="4244" y="2908"/>
                <a:ext cx="2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000" b="1" i="1" dirty="0">
                    <a:solidFill>
                      <a:srgbClr val="000000"/>
                    </a:solidFill>
                  </a:rPr>
                  <a:t>CPI</a:t>
                </a:r>
                <a:endParaRPr lang="en-US" altLang="zh-CN" sz="2000" b="1" dirty="0"/>
              </a:p>
            </p:txBody>
          </p:sp>
          <p:sp>
            <p:nvSpPr>
              <p:cNvPr id="98342" name="Rectangle 30"/>
              <p:cNvSpPr>
                <a:spLocks noChangeArrowheads="1"/>
              </p:cNvSpPr>
              <p:nvPr/>
            </p:nvSpPr>
            <p:spPr bwMode="auto">
              <a:xfrm>
                <a:off x="4123" y="3103"/>
                <a:ext cx="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a:solidFill>
                      <a:srgbClr val="000000"/>
                    </a:solidFill>
                  </a:rPr>
                  <a:t>1</a:t>
                </a:r>
                <a:endParaRPr lang="en-US" altLang="zh-CN"/>
              </a:p>
            </p:txBody>
          </p:sp>
        </p:grpSp>
        <p:sp>
          <p:nvSpPr>
            <p:cNvPr id="98322" name="Text Box 90"/>
            <p:cNvSpPr txBox="1">
              <a:spLocks noChangeArrowheads="1"/>
            </p:cNvSpPr>
            <p:nvPr/>
          </p:nvSpPr>
          <p:spPr bwMode="auto">
            <a:xfrm>
              <a:off x="3722688" y="2895601"/>
              <a:ext cx="9271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1800" b="1" dirty="0">
                  <a:solidFill>
                    <a:schemeClr val="accent2"/>
                  </a:solidFill>
                </a:rPr>
                <a:t>所以，</a:t>
              </a:r>
            </a:p>
          </p:txBody>
        </p:sp>
      </p:grpSp>
      <p:sp>
        <p:nvSpPr>
          <p:cNvPr id="98314" name="Rectangle 3"/>
          <p:cNvSpPr>
            <a:spLocks noChangeArrowheads="1"/>
          </p:cNvSpPr>
          <p:nvPr/>
        </p:nvSpPr>
        <p:spPr bwMode="auto">
          <a:xfrm>
            <a:off x="611188" y="5194300"/>
            <a:ext cx="813593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r>
              <a:rPr lang="en-US" altLang="zh-CN" sz="2000" b="1" dirty="0">
                <a:latin typeface="Arial" panose="020B0604020202020204" pitchFamily="34" charset="0"/>
              </a:rPr>
              <a:t>CPI = (</a:t>
            </a:r>
            <a:r>
              <a:rPr lang="en-US" altLang="zh-CN" sz="2000" b="1" dirty="0">
                <a:latin typeface="Arial" panose="020B0604020202020204" pitchFamily="34" charset="0"/>
                <a:ea typeface="黑体" panose="02010609060101010101" pitchFamily="49" charset="-122"/>
              </a:rPr>
              <a:t>CPU </a:t>
            </a:r>
            <a:r>
              <a:rPr lang="zh-CN" altLang="en-US" sz="2000" b="1" dirty="0">
                <a:latin typeface="Arial" panose="020B0604020202020204" pitchFamily="34" charset="0"/>
                <a:ea typeface="黑体" panose="02010609060101010101" pitchFamily="49" charset="-122"/>
              </a:rPr>
              <a:t>时间</a:t>
            </a:r>
            <a:r>
              <a:rPr lang="en-US" altLang="zh-CN" sz="2000" b="1" dirty="0">
                <a:latin typeface="Arial" panose="020B0604020202020204" pitchFamily="34" charset="0"/>
                <a:ea typeface="黑体" panose="02010609060101010101" pitchFamily="49" charset="-122"/>
              </a:rPr>
              <a:t>×</a:t>
            </a:r>
            <a:r>
              <a:rPr lang="zh-CN" altLang="en-US" sz="2000" b="1" dirty="0">
                <a:latin typeface="Arial" panose="020B0604020202020204" pitchFamily="34" charset="0"/>
                <a:ea typeface="黑体" panose="02010609060101010101" pitchFamily="49" charset="-122"/>
              </a:rPr>
              <a:t>时钟频率</a:t>
            </a:r>
            <a:r>
              <a:rPr lang="en-US" altLang="zh-CN" sz="2000" b="1" dirty="0">
                <a:latin typeface="Arial" panose="020B0604020202020204" pitchFamily="34" charset="0"/>
                <a:ea typeface="黑体" panose="02010609060101010101" pitchFamily="49" charset="-122"/>
              </a:rPr>
              <a:t>) / </a:t>
            </a:r>
            <a:r>
              <a:rPr lang="zh-CN" altLang="en-US" sz="2000" b="1" dirty="0">
                <a:latin typeface="Arial" panose="020B0604020202020204" pitchFamily="34" charset="0"/>
                <a:ea typeface="黑体" panose="02010609060101010101" pitchFamily="49" charset="-122"/>
              </a:rPr>
              <a:t>指令条数 </a:t>
            </a:r>
            <a:r>
              <a:rPr lang="en-US" altLang="zh-CN" sz="2000" b="1" dirty="0">
                <a:latin typeface="Arial" panose="020B0604020202020204" pitchFamily="34" charset="0"/>
                <a:ea typeface="黑体" panose="02010609060101010101" pitchFamily="49" charset="-122"/>
              </a:rPr>
              <a:t> = </a:t>
            </a:r>
            <a:r>
              <a:rPr lang="zh-CN" altLang="en-US" sz="2000" b="1" dirty="0">
                <a:latin typeface="Arial" panose="020B0604020202020204" pitchFamily="34" charset="0"/>
                <a:ea typeface="黑体" panose="02010609060101010101" pitchFamily="49" charset="-122"/>
              </a:rPr>
              <a:t>总时钟周期数 </a:t>
            </a:r>
            <a:r>
              <a:rPr lang="en-US" altLang="zh-CN" sz="2000" b="1" dirty="0">
                <a:latin typeface="Arial" panose="020B0604020202020204" pitchFamily="34" charset="0"/>
                <a:ea typeface="黑体" panose="02010609060101010101" pitchFamily="49" charset="-122"/>
              </a:rPr>
              <a:t>/ </a:t>
            </a:r>
            <a:r>
              <a:rPr lang="zh-CN" altLang="en-US" sz="2000" b="1" dirty="0">
                <a:latin typeface="Arial" panose="020B0604020202020204" pitchFamily="34" charset="0"/>
                <a:ea typeface="黑体" panose="02010609060101010101" pitchFamily="49" charset="-122"/>
              </a:rPr>
              <a:t>指令条数</a:t>
            </a:r>
          </a:p>
        </p:txBody>
      </p:sp>
      <p:sp>
        <p:nvSpPr>
          <p:cNvPr id="98315" name="Rectangle 91"/>
          <p:cNvSpPr>
            <a:spLocks noChangeArrowheads="1"/>
          </p:cNvSpPr>
          <p:nvPr/>
        </p:nvSpPr>
        <p:spPr bwMode="auto">
          <a:xfrm>
            <a:off x="396875" y="4783138"/>
            <a:ext cx="8213725"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85000"/>
              </a:lnSpc>
            </a:pPr>
            <a:r>
              <a:rPr lang="zh-CN" altLang="en-US" sz="2000" dirty="0">
                <a:solidFill>
                  <a:schemeClr val="accent2"/>
                </a:solidFill>
                <a:latin typeface="Arial" panose="020B0604020202020204" pitchFamily="34" charset="0"/>
                <a:ea typeface="黑体" panose="02010609060101010101" pitchFamily="49" charset="-122"/>
                <a:cs typeface="Times New Roman" panose="02020603050405020304" pitchFamily="18" charset="0"/>
              </a:rPr>
              <a:t>已知</a:t>
            </a:r>
            <a:r>
              <a:rPr lang="en-US" altLang="zh-CN" sz="2000" dirty="0">
                <a:solidFill>
                  <a:schemeClr val="accent2"/>
                </a:solidFill>
                <a:latin typeface="Arial" panose="020B0604020202020204" pitchFamily="34" charset="0"/>
                <a:ea typeface="黑体" panose="02010609060101010101" pitchFamily="49" charset="-122"/>
                <a:cs typeface="Times New Roman" panose="02020603050405020304" pitchFamily="18" charset="0"/>
              </a:rPr>
              <a:t>CPU</a:t>
            </a:r>
            <a:r>
              <a:rPr lang="zh-CN" altLang="en-US" sz="2000" dirty="0">
                <a:solidFill>
                  <a:schemeClr val="accent2"/>
                </a:solidFill>
                <a:latin typeface="Arial" panose="020B0604020202020204" pitchFamily="34" charset="0"/>
                <a:ea typeface="黑体" panose="02010609060101010101" pitchFamily="49" charset="-122"/>
                <a:cs typeface="Times New Roman" panose="02020603050405020304" pitchFamily="18" charset="0"/>
              </a:rPr>
              <a:t>时间、时钟频率、总时钟数、指令条数，则程序综合</a:t>
            </a:r>
            <a:r>
              <a:rPr lang="en-US" altLang="zh-CN" sz="2000" dirty="0">
                <a:solidFill>
                  <a:schemeClr val="accent2"/>
                </a:solidFill>
                <a:latin typeface="Arial" panose="020B0604020202020204" pitchFamily="34" charset="0"/>
                <a:ea typeface="黑体" panose="02010609060101010101" pitchFamily="49" charset="-122"/>
                <a:cs typeface="Times New Roman" panose="02020603050405020304" pitchFamily="18" charset="0"/>
              </a:rPr>
              <a:t>CPI</a:t>
            </a:r>
            <a:r>
              <a:rPr lang="zh-CN" altLang="en-US" sz="2000" dirty="0">
                <a:solidFill>
                  <a:schemeClr val="accent2"/>
                </a:solidFill>
                <a:latin typeface="Arial" panose="020B0604020202020204" pitchFamily="34" charset="0"/>
                <a:ea typeface="黑体" panose="02010609060101010101" pitchFamily="49" charset="-122"/>
                <a:cs typeface="Times New Roman" panose="02020603050405020304" pitchFamily="18" charset="0"/>
              </a:rPr>
              <a:t>为</a:t>
            </a:r>
            <a:r>
              <a:rPr lang="en-US" altLang="zh-CN" sz="2000" dirty="0">
                <a:solidFill>
                  <a:schemeClr val="accent2"/>
                </a:solidFill>
                <a:latin typeface="Arial" panose="020B0604020202020204" pitchFamily="34" charset="0"/>
                <a:ea typeface="黑体" panose="02010609060101010101" pitchFamily="49" charset="-122"/>
                <a:cs typeface="Times New Roman" panose="02020603050405020304" pitchFamily="18" charset="0"/>
              </a:rPr>
              <a:t>:</a:t>
            </a:r>
          </a:p>
        </p:txBody>
      </p:sp>
      <p:sp>
        <p:nvSpPr>
          <p:cNvPr id="418911" name="Text Box 95"/>
          <p:cNvSpPr txBox="1">
            <a:spLocks noChangeArrowheads="1"/>
          </p:cNvSpPr>
          <p:nvPr/>
        </p:nvSpPr>
        <p:spPr bwMode="auto">
          <a:xfrm>
            <a:off x="477838" y="5632450"/>
            <a:ext cx="8047037"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zh-CN" altLang="en-US" sz="2000" b="1">
                <a:solidFill>
                  <a:srgbClr val="ED1611"/>
                </a:solidFill>
                <a:latin typeface="Arial" panose="020B0604020202020204" pitchFamily="34" charset="0"/>
                <a:ea typeface="黑体" panose="02010609060101010101" pitchFamily="49" charset="-122"/>
              </a:rPr>
              <a:t>问题：指令的</a:t>
            </a:r>
            <a:r>
              <a:rPr lang="en-US" altLang="zh-CN" sz="2000" b="1">
                <a:solidFill>
                  <a:srgbClr val="ED1611"/>
                </a:solidFill>
                <a:latin typeface="Arial" panose="020B0604020202020204" pitchFamily="34" charset="0"/>
                <a:ea typeface="黑体" panose="02010609060101010101" pitchFamily="49" charset="-122"/>
              </a:rPr>
              <a:t>CPI</a:t>
            </a:r>
            <a:r>
              <a:rPr lang="zh-CN" altLang="en-US" sz="2000" b="1">
                <a:solidFill>
                  <a:srgbClr val="ED1611"/>
                </a:solidFill>
                <a:latin typeface="Arial" panose="020B0604020202020204" pitchFamily="34" charset="0"/>
                <a:ea typeface="黑体" panose="02010609060101010101" pitchFamily="49" charset="-122"/>
              </a:rPr>
              <a:t>、机器的</a:t>
            </a:r>
            <a:r>
              <a:rPr lang="en-US" altLang="zh-CN" sz="2000" b="1">
                <a:solidFill>
                  <a:srgbClr val="ED1611"/>
                </a:solidFill>
                <a:latin typeface="Arial" panose="020B0604020202020204" pitchFamily="34" charset="0"/>
                <a:ea typeface="黑体" panose="02010609060101010101" pitchFamily="49" charset="-122"/>
              </a:rPr>
              <a:t>CPI</a:t>
            </a:r>
            <a:r>
              <a:rPr lang="zh-CN" altLang="en-US" sz="2000" b="1">
                <a:solidFill>
                  <a:srgbClr val="ED1611"/>
                </a:solidFill>
                <a:latin typeface="Arial" panose="020B0604020202020204" pitchFamily="34" charset="0"/>
                <a:ea typeface="黑体" panose="02010609060101010101" pitchFamily="49" charset="-122"/>
              </a:rPr>
              <a:t>、程序的</a:t>
            </a:r>
            <a:r>
              <a:rPr lang="en-US" altLang="zh-CN" sz="2000" b="1">
                <a:solidFill>
                  <a:srgbClr val="ED1611"/>
                </a:solidFill>
                <a:latin typeface="Arial" panose="020B0604020202020204" pitchFamily="34" charset="0"/>
                <a:ea typeface="黑体" panose="02010609060101010101" pitchFamily="49" charset="-122"/>
              </a:rPr>
              <a:t>CPI</a:t>
            </a:r>
            <a:r>
              <a:rPr lang="zh-CN" altLang="en-US" sz="2000" b="1">
                <a:solidFill>
                  <a:srgbClr val="ED1611"/>
                </a:solidFill>
                <a:latin typeface="Arial" panose="020B0604020202020204" pitchFamily="34" charset="0"/>
                <a:ea typeface="黑体" panose="02010609060101010101" pitchFamily="49" charset="-122"/>
              </a:rPr>
              <a:t>各能反映哪方面的性能？</a:t>
            </a:r>
          </a:p>
          <a:p>
            <a:pPr>
              <a:spcBef>
                <a:spcPct val="20000"/>
              </a:spcBef>
            </a:pPr>
            <a:r>
              <a:rPr lang="zh-CN" altLang="en-US" sz="2000" b="1">
                <a:solidFill>
                  <a:srgbClr val="ED1611"/>
                </a:solidFill>
                <a:latin typeface="Arial" panose="020B0604020202020204" pitchFamily="34" charset="0"/>
                <a:ea typeface="黑体" panose="02010609060101010101" pitchFamily="49" charset="-122"/>
              </a:rPr>
              <a:t>          </a:t>
            </a:r>
            <a:r>
              <a:rPr lang="zh-CN" altLang="en-US" sz="2000" b="1">
                <a:solidFill>
                  <a:srgbClr val="008000"/>
                </a:solidFill>
                <a:latin typeface="Arial" panose="020B0604020202020204" pitchFamily="34" charset="0"/>
                <a:ea typeface="黑体" panose="02010609060101010101" pitchFamily="49" charset="-122"/>
              </a:rPr>
              <a:t>单靠</a:t>
            </a:r>
            <a:r>
              <a:rPr lang="en-US" altLang="zh-CN" sz="2000" b="1">
                <a:solidFill>
                  <a:srgbClr val="008000"/>
                </a:solidFill>
                <a:latin typeface="Arial" panose="020B0604020202020204" pitchFamily="34" charset="0"/>
                <a:ea typeface="黑体" panose="02010609060101010101" pitchFamily="49" charset="-122"/>
              </a:rPr>
              <a:t>CPI</a:t>
            </a:r>
            <a:r>
              <a:rPr lang="zh-CN" altLang="en-US" sz="2000" b="1">
                <a:solidFill>
                  <a:srgbClr val="008000"/>
                </a:solidFill>
                <a:latin typeface="Arial" panose="020B0604020202020204" pitchFamily="34" charset="0"/>
                <a:ea typeface="黑体" panose="02010609060101010101" pitchFamily="49" charset="-122"/>
              </a:rPr>
              <a:t>不能反映</a:t>
            </a:r>
            <a:r>
              <a:rPr lang="en-US" altLang="zh-CN" sz="2000" b="1">
                <a:solidFill>
                  <a:srgbClr val="008000"/>
                </a:solidFill>
                <a:latin typeface="Arial" panose="020B0604020202020204" pitchFamily="34" charset="0"/>
                <a:ea typeface="黑体" panose="02010609060101010101" pitchFamily="49" charset="-122"/>
              </a:rPr>
              <a:t>CPU</a:t>
            </a:r>
            <a:r>
              <a:rPr lang="zh-CN" altLang="en-US" sz="2000" b="1">
                <a:solidFill>
                  <a:srgbClr val="008000"/>
                </a:solidFill>
                <a:latin typeface="Arial" panose="020B0604020202020204" pitchFamily="34" charset="0"/>
                <a:ea typeface="黑体" panose="02010609060101010101" pitchFamily="49" charset="-122"/>
              </a:rPr>
              <a:t>性能！为什么？</a:t>
            </a:r>
          </a:p>
          <a:p>
            <a:pPr>
              <a:spcBef>
                <a:spcPct val="20000"/>
              </a:spcBef>
            </a:pPr>
            <a:r>
              <a:rPr lang="zh-CN" altLang="en-US" sz="2000" b="1">
                <a:solidFill>
                  <a:srgbClr val="008000"/>
                </a:solidFill>
                <a:latin typeface="Arial" panose="020B0604020202020204" pitchFamily="34" charset="0"/>
                <a:ea typeface="黑体" panose="02010609060101010101" pitchFamily="49" charset="-122"/>
              </a:rPr>
              <a:t>          例如，单周期处理器</a:t>
            </a:r>
            <a:r>
              <a:rPr lang="en-US" altLang="zh-CN" sz="2000" b="1">
                <a:solidFill>
                  <a:srgbClr val="008000"/>
                </a:solidFill>
                <a:latin typeface="Arial" panose="020B0604020202020204" pitchFamily="34" charset="0"/>
                <a:ea typeface="黑体" panose="02010609060101010101" pitchFamily="49" charset="-122"/>
              </a:rPr>
              <a:t>CPI=1</a:t>
            </a:r>
            <a:r>
              <a:rPr lang="zh-CN" altLang="en-US" sz="2000" b="1">
                <a:solidFill>
                  <a:srgbClr val="008000"/>
                </a:solidFill>
                <a:latin typeface="Arial" panose="020B0604020202020204" pitchFamily="34" charset="0"/>
                <a:ea typeface="黑体" panose="02010609060101010101" pitchFamily="49" charset="-122"/>
              </a:rPr>
              <a:t>，但性能差！</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53</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8307"/>
                                        </p:tgtEl>
                                        <p:attrNameLst>
                                          <p:attrName>style.visibility</p:attrName>
                                        </p:attrNameLst>
                                      </p:cBhvr>
                                      <p:to>
                                        <p:strVal val="visible"/>
                                      </p:to>
                                    </p:set>
                                    <p:animEffect transition="in" filter="wipe(down)">
                                      <p:cBhvr>
                                        <p:cTn id="7" dur="500"/>
                                        <p:tgtEl>
                                          <p:spTgt spid="9830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8318"/>
                                        </p:tgtEl>
                                        <p:attrNameLst>
                                          <p:attrName>style.visibility</p:attrName>
                                        </p:attrNameLst>
                                      </p:cBhvr>
                                      <p:to>
                                        <p:strVal val="visible"/>
                                      </p:to>
                                    </p:set>
                                    <p:animEffect transition="in" filter="wipe(down)">
                                      <p:cBhvr>
                                        <p:cTn id="12" dur="500"/>
                                        <p:tgtEl>
                                          <p:spTgt spid="983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8343"/>
                                        </p:tgtEl>
                                        <p:attrNameLst>
                                          <p:attrName>style.visibility</p:attrName>
                                        </p:attrNameLst>
                                      </p:cBhvr>
                                      <p:to>
                                        <p:strVal val="visible"/>
                                      </p:to>
                                    </p:set>
                                    <p:animEffect transition="in" filter="wipe(down)">
                                      <p:cBhvr>
                                        <p:cTn id="27" dur="500"/>
                                        <p:tgtEl>
                                          <p:spTgt spid="9834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down)">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down)">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98315"/>
                                        </p:tgtEl>
                                        <p:attrNameLst>
                                          <p:attrName>style.visibility</p:attrName>
                                        </p:attrNameLst>
                                      </p:cBhvr>
                                      <p:to>
                                        <p:strVal val="visible"/>
                                      </p:to>
                                    </p:set>
                                    <p:animEffect transition="in" filter="wipe(down)">
                                      <p:cBhvr>
                                        <p:cTn id="42" dur="500"/>
                                        <p:tgtEl>
                                          <p:spTgt spid="983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98314"/>
                                        </p:tgtEl>
                                        <p:attrNameLst>
                                          <p:attrName>style.visibility</p:attrName>
                                        </p:attrNameLst>
                                      </p:cBhvr>
                                      <p:to>
                                        <p:strVal val="visible"/>
                                      </p:to>
                                    </p:set>
                                    <p:animEffect transition="in" filter="wipe(down)">
                                      <p:cBhvr>
                                        <p:cTn id="47" dur="500"/>
                                        <p:tgtEl>
                                          <p:spTgt spid="98314"/>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418911">
                                            <p:txEl>
                                              <p:pRg st="0" end="0"/>
                                            </p:txEl>
                                          </p:spTgt>
                                        </p:tgtEl>
                                        <p:attrNameLst>
                                          <p:attrName>style.visibility</p:attrName>
                                        </p:attrNameLst>
                                      </p:cBhvr>
                                      <p:to>
                                        <p:strVal val="visible"/>
                                      </p:to>
                                    </p:set>
                                    <p:animEffect transition="in" filter="blinds(horizontal)">
                                      <p:cBhvr>
                                        <p:cTn id="52" dur="500"/>
                                        <p:tgtEl>
                                          <p:spTgt spid="418911">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418911">
                                            <p:txEl>
                                              <p:pRg st="1" end="1"/>
                                            </p:txEl>
                                          </p:spTgt>
                                        </p:tgtEl>
                                        <p:attrNameLst>
                                          <p:attrName>style.visibility</p:attrName>
                                        </p:attrNameLst>
                                      </p:cBhvr>
                                      <p:to>
                                        <p:strVal val="visible"/>
                                      </p:to>
                                    </p:set>
                                    <p:animEffect transition="in" filter="blinds(horizontal)">
                                      <p:cBhvr>
                                        <p:cTn id="57" dur="500"/>
                                        <p:tgtEl>
                                          <p:spTgt spid="418911">
                                            <p:txEl>
                                              <p:pRg st="1" end="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418911">
                                            <p:txEl>
                                              <p:pRg st="2" end="2"/>
                                            </p:txEl>
                                          </p:spTgt>
                                        </p:tgtEl>
                                        <p:attrNameLst>
                                          <p:attrName>style.visibility</p:attrName>
                                        </p:attrNameLst>
                                      </p:cBhvr>
                                      <p:to>
                                        <p:strVal val="visible"/>
                                      </p:to>
                                    </p:set>
                                    <p:animEffect transition="in" filter="blinds(horizontal)">
                                      <p:cBhvr>
                                        <p:cTn id="62" dur="500"/>
                                        <p:tgtEl>
                                          <p:spTgt spid="4189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7" grpId="0"/>
      <p:bldP spid="98343" grpId="0"/>
      <p:bldP spid="98318" grpId="0"/>
      <p:bldP spid="98314" grpId="0"/>
      <p:bldP spid="98315" grpId="0"/>
      <p:bldP spid="418911" grpId="0" build="allAtOnce"/>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609600" y="228600"/>
            <a:ext cx="2894013" cy="474663"/>
          </a:xfrm>
        </p:spPr>
        <p:txBody>
          <a:bodyPr/>
          <a:lstStyle/>
          <a:p>
            <a:r>
              <a:rPr lang="en-US" altLang="zh-CN" sz="3200"/>
              <a:t>Example1</a:t>
            </a:r>
            <a:endParaRPr lang="en-US" altLang="zh-CN" sz="3200">
              <a:solidFill>
                <a:schemeClr val="tx1"/>
              </a:solidFill>
            </a:endParaRPr>
          </a:p>
        </p:txBody>
      </p:sp>
      <p:sp>
        <p:nvSpPr>
          <p:cNvPr id="100355" name="Text Box 3"/>
          <p:cNvSpPr txBox="1">
            <a:spLocks noChangeArrowheads="1"/>
          </p:cNvSpPr>
          <p:nvPr/>
        </p:nvSpPr>
        <p:spPr bwMode="auto">
          <a:xfrm>
            <a:off x="292100" y="917575"/>
            <a:ext cx="8556625" cy="217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110000"/>
              </a:lnSpc>
              <a:spcBef>
                <a:spcPct val="20000"/>
              </a:spcBef>
            </a:pPr>
            <a:r>
              <a:rPr lang="zh-CN" altLang="en-US" sz="2400" b="1">
                <a:latin typeface="Arial" panose="020B0604020202020204" pitchFamily="34" charset="0"/>
                <a:ea typeface="黑体" panose="02010609060101010101" pitchFamily="49" charset="-122"/>
              </a:rPr>
              <a:t>程序</a:t>
            </a:r>
            <a:r>
              <a:rPr lang="en-US" altLang="zh-CN" sz="2400" b="1">
                <a:latin typeface="Arial" panose="020B0604020202020204" pitchFamily="34" charset="0"/>
                <a:ea typeface="黑体" panose="02010609060101010101" pitchFamily="49" charset="-122"/>
              </a:rPr>
              <a:t>P</a:t>
            </a:r>
            <a:r>
              <a:rPr lang="zh-CN" altLang="en-US" sz="2400" b="1">
                <a:latin typeface="Arial" panose="020B0604020202020204" pitchFamily="34" charset="0"/>
                <a:ea typeface="黑体" panose="02010609060101010101" pitchFamily="49" charset="-122"/>
              </a:rPr>
              <a:t>在机器</a:t>
            </a:r>
            <a:r>
              <a:rPr lang="en-US" altLang="zh-CN" sz="2400" b="1">
                <a:latin typeface="Arial" panose="020B0604020202020204" pitchFamily="34" charset="0"/>
                <a:ea typeface="黑体" panose="02010609060101010101" pitchFamily="49" charset="-122"/>
              </a:rPr>
              <a:t>A</a:t>
            </a:r>
            <a:r>
              <a:rPr lang="zh-CN" altLang="en-US" sz="2400" b="1">
                <a:latin typeface="Arial" panose="020B0604020202020204" pitchFamily="34" charset="0"/>
                <a:ea typeface="黑体" panose="02010609060101010101" pitchFamily="49" charset="-122"/>
              </a:rPr>
              <a:t>上运行需</a:t>
            </a:r>
            <a:r>
              <a:rPr lang="en-US" altLang="zh-CN" sz="2400" b="1">
                <a:latin typeface="Arial" panose="020B0604020202020204" pitchFamily="34" charset="0"/>
                <a:ea typeface="黑体" panose="02010609060101010101" pitchFamily="49" charset="-122"/>
              </a:rPr>
              <a:t>10 s</a:t>
            </a:r>
            <a:r>
              <a:rPr lang="zh-CN" altLang="en-US" sz="2400" b="1">
                <a:latin typeface="Arial" panose="020B0604020202020204" pitchFamily="34" charset="0"/>
                <a:ea typeface="黑体" panose="02010609060101010101" pitchFamily="49" charset="-122"/>
              </a:rPr>
              <a:t>， 机器</a:t>
            </a:r>
            <a:r>
              <a:rPr lang="en-US" altLang="zh-CN" sz="2400" b="1">
                <a:latin typeface="Arial" panose="020B0604020202020204" pitchFamily="34" charset="0"/>
                <a:ea typeface="黑体" panose="02010609060101010101" pitchFamily="49" charset="-122"/>
              </a:rPr>
              <a:t>A</a:t>
            </a:r>
            <a:r>
              <a:rPr lang="zh-CN" altLang="en-US" sz="2400" b="1">
                <a:latin typeface="Arial" panose="020B0604020202020204" pitchFamily="34" charset="0"/>
                <a:ea typeface="黑体" panose="02010609060101010101" pitchFamily="49" charset="-122"/>
              </a:rPr>
              <a:t>的时钟频率为</a:t>
            </a:r>
            <a:r>
              <a:rPr lang="en-US" altLang="zh-CN" sz="2400" b="1">
                <a:latin typeface="Arial" panose="020B0604020202020204" pitchFamily="34" charset="0"/>
                <a:ea typeface="黑体" panose="02010609060101010101" pitchFamily="49" charset="-122"/>
              </a:rPr>
              <a:t>400MHz</a:t>
            </a:r>
            <a:r>
              <a:rPr lang="zh-CN" altLang="en-US" sz="2400" b="1">
                <a:latin typeface="Arial" panose="020B0604020202020204" pitchFamily="34" charset="0"/>
                <a:ea typeface="黑体" panose="02010609060101010101" pitchFamily="49" charset="-122"/>
              </a:rPr>
              <a:t>。 现在要设计一台机器</a:t>
            </a:r>
            <a:r>
              <a:rPr lang="en-US" altLang="zh-CN" sz="2400" b="1">
                <a:latin typeface="Arial" panose="020B0604020202020204" pitchFamily="34" charset="0"/>
                <a:ea typeface="黑体" panose="02010609060101010101" pitchFamily="49" charset="-122"/>
              </a:rPr>
              <a:t>B</a:t>
            </a:r>
            <a:r>
              <a:rPr lang="zh-CN" altLang="en-US" sz="2400" b="1">
                <a:latin typeface="Arial" panose="020B0604020202020204" pitchFamily="34" charset="0"/>
                <a:ea typeface="黑体" panose="02010609060101010101" pitchFamily="49" charset="-122"/>
              </a:rPr>
              <a:t>，希望该程序在</a:t>
            </a:r>
            <a:r>
              <a:rPr lang="en-US" altLang="zh-CN" sz="2400" b="1">
                <a:latin typeface="Arial" panose="020B0604020202020204" pitchFamily="34" charset="0"/>
                <a:ea typeface="黑体" panose="02010609060101010101" pitchFamily="49" charset="-122"/>
              </a:rPr>
              <a:t>B</a:t>
            </a:r>
            <a:r>
              <a:rPr lang="zh-CN" altLang="en-US" sz="2400" b="1">
                <a:latin typeface="Arial" panose="020B0604020202020204" pitchFamily="34" charset="0"/>
                <a:ea typeface="黑体" panose="02010609060101010101" pitchFamily="49" charset="-122"/>
              </a:rPr>
              <a:t>上运行只需</a:t>
            </a:r>
            <a:r>
              <a:rPr lang="en-US" altLang="zh-CN" sz="2400" b="1">
                <a:latin typeface="Arial" panose="020B0604020202020204" pitchFamily="34" charset="0"/>
                <a:ea typeface="黑体" panose="02010609060101010101" pitchFamily="49" charset="-122"/>
              </a:rPr>
              <a:t>6 s. </a:t>
            </a:r>
          </a:p>
          <a:p>
            <a:pPr>
              <a:lnSpc>
                <a:spcPct val="110000"/>
              </a:lnSpc>
              <a:spcBef>
                <a:spcPct val="20000"/>
              </a:spcBef>
            </a:pPr>
            <a:r>
              <a:rPr lang="zh-CN" altLang="en-US" sz="2400" b="1">
                <a:latin typeface="Arial" panose="020B0604020202020204" pitchFamily="34" charset="0"/>
                <a:ea typeface="黑体" panose="02010609060101010101" pitchFamily="49" charset="-122"/>
              </a:rPr>
              <a:t>机器</a:t>
            </a:r>
            <a:r>
              <a:rPr lang="en-US" altLang="zh-CN" sz="2400" b="1">
                <a:latin typeface="Arial" panose="020B0604020202020204" pitchFamily="34" charset="0"/>
                <a:ea typeface="黑体" panose="02010609060101010101" pitchFamily="49" charset="-122"/>
              </a:rPr>
              <a:t>B</a:t>
            </a:r>
            <a:r>
              <a:rPr lang="zh-CN" altLang="en-US" sz="2400" b="1">
                <a:latin typeface="Arial" panose="020B0604020202020204" pitchFamily="34" charset="0"/>
                <a:ea typeface="黑体" panose="02010609060101010101" pitchFamily="49" charset="-122"/>
              </a:rPr>
              <a:t>时钟频率的提高导致了其</a:t>
            </a:r>
            <a:r>
              <a:rPr lang="en-US" altLang="zh-CN" sz="2400" b="1">
                <a:latin typeface="Arial" panose="020B0604020202020204" pitchFamily="34" charset="0"/>
                <a:ea typeface="黑体" panose="02010609060101010101" pitchFamily="49" charset="-122"/>
              </a:rPr>
              <a:t>CPI</a:t>
            </a:r>
            <a:r>
              <a:rPr lang="zh-CN" altLang="en-US" sz="2400" b="1">
                <a:latin typeface="Arial" panose="020B0604020202020204" pitchFamily="34" charset="0"/>
                <a:ea typeface="黑体" panose="02010609060101010101" pitchFamily="49" charset="-122"/>
              </a:rPr>
              <a:t>的增加，使得程序</a:t>
            </a:r>
            <a:r>
              <a:rPr lang="en-US" altLang="zh-CN" sz="2400" b="1">
                <a:latin typeface="Arial" panose="020B0604020202020204" pitchFamily="34" charset="0"/>
                <a:ea typeface="黑体" panose="02010609060101010101" pitchFamily="49" charset="-122"/>
              </a:rPr>
              <a:t>P</a:t>
            </a:r>
            <a:r>
              <a:rPr lang="zh-CN" altLang="en-US" sz="2400" b="1">
                <a:latin typeface="Arial" panose="020B0604020202020204" pitchFamily="34" charset="0"/>
                <a:ea typeface="黑体" panose="02010609060101010101" pitchFamily="49" charset="-122"/>
              </a:rPr>
              <a:t>在机器</a:t>
            </a:r>
            <a:r>
              <a:rPr lang="en-US" altLang="zh-CN" sz="2400" b="1">
                <a:latin typeface="Arial" panose="020B0604020202020204" pitchFamily="34" charset="0"/>
                <a:ea typeface="黑体" panose="02010609060101010101" pitchFamily="49" charset="-122"/>
              </a:rPr>
              <a:t>B</a:t>
            </a:r>
            <a:r>
              <a:rPr lang="zh-CN" altLang="en-US" sz="2400" b="1">
                <a:latin typeface="Arial" panose="020B0604020202020204" pitchFamily="34" charset="0"/>
                <a:ea typeface="黑体" panose="02010609060101010101" pitchFamily="49" charset="-122"/>
              </a:rPr>
              <a:t>上时钟周期数是在机器</a:t>
            </a:r>
            <a:r>
              <a:rPr lang="en-US" altLang="zh-CN" sz="2400" b="1">
                <a:latin typeface="Arial" panose="020B0604020202020204" pitchFamily="34" charset="0"/>
                <a:ea typeface="黑体" panose="02010609060101010101" pitchFamily="49" charset="-122"/>
              </a:rPr>
              <a:t>A</a:t>
            </a:r>
            <a:r>
              <a:rPr lang="zh-CN" altLang="en-US" sz="2400" b="1">
                <a:latin typeface="Arial" panose="020B0604020202020204" pitchFamily="34" charset="0"/>
                <a:ea typeface="黑体" panose="02010609060101010101" pitchFamily="49" charset="-122"/>
              </a:rPr>
              <a:t>上的</a:t>
            </a:r>
            <a:r>
              <a:rPr lang="en-US" altLang="zh-CN" sz="2400" b="1">
                <a:latin typeface="Arial" panose="020B0604020202020204" pitchFamily="34" charset="0"/>
                <a:ea typeface="黑体" panose="02010609060101010101" pitchFamily="49" charset="-122"/>
              </a:rPr>
              <a:t>1.2</a:t>
            </a:r>
            <a:r>
              <a:rPr lang="zh-CN" altLang="en-US" sz="2400" b="1">
                <a:latin typeface="Arial" panose="020B0604020202020204" pitchFamily="34" charset="0"/>
                <a:ea typeface="黑体" panose="02010609060101010101" pitchFamily="49" charset="-122"/>
              </a:rPr>
              <a:t>倍。机器</a:t>
            </a:r>
            <a:r>
              <a:rPr lang="en-US" altLang="zh-CN" sz="2400" b="1">
                <a:latin typeface="Arial" panose="020B0604020202020204" pitchFamily="34" charset="0"/>
                <a:ea typeface="黑体" panose="02010609060101010101" pitchFamily="49" charset="-122"/>
              </a:rPr>
              <a:t>B</a:t>
            </a:r>
            <a:r>
              <a:rPr lang="zh-CN" altLang="en-US" sz="2400" b="1">
                <a:latin typeface="Arial" panose="020B0604020202020204" pitchFamily="34" charset="0"/>
                <a:ea typeface="黑体" panose="02010609060101010101" pitchFamily="49" charset="-122"/>
              </a:rPr>
              <a:t>的时钟频率达到</a:t>
            </a:r>
            <a:r>
              <a:rPr lang="en-US" altLang="zh-CN" sz="2400" b="1">
                <a:latin typeface="Arial" panose="020B0604020202020204" pitchFamily="34" charset="0"/>
                <a:ea typeface="黑体" panose="02010609060101010101" pitchFamily="49" charset="-122"/>
              </a:rPr>
              <a:t>A</a:t>
            </a:r>
            <a:r>
              <a:rPr lang="zh-CN" altLang="en-US" sz="2400" b="1">
                <a:latin typeface="Arial" panose="020B0604020202020204" pitchFamily="34" charset="0"/>
                <a:ea typeface="黑体" panose="02010609060101010101" pitchFamily="49" charset="-122"/>
              </a:rPr>
              <a:t>的多少倍才能使程序</a:t>
            </a:r>
            <a:r>
              <a:rPr lang="en-US" altLang="zh-CN" sz="2400" b="1">
                <a:latin typeface="Arial" panose="020B0604020202020204" pitchFamily="34" charset="0"/>
                <a:ea typeface="黑体" panose="02010609060101010101" pitchFamily="49" charset="-122"/>
              </a:rPr>
              <a:t>P</a:t>
            </a:r>
            <a:r>
              <a:rPr lang="zh-CN" altLang="en-US" sz="2400" b="1">
                <a:latin typeface="Arial" panose="020B0604020202020204" pitchFamily="34" charset="0"/>
                <a:ea typeface="黑体" panose="02010609060101010101" pitchFamily="49" charset="-122"/>
              </a:rPr>
              <a:t>在</a:t>
            </a:r>
            <a:r>
              <a:rPr lang="en-US" altLang="zh-CN" sz="2400" b="1">
                <a:latin typeface="Arial" panose="020B0604020202020204" pitchFamily="34" charset="0"/>
                <a:ea typeface="黑体" panose="02010609060101010101" pitchFamily="49" charset="-122"/>
              </a:rPr>
              <a:t>B</a:t>
            </a:r>
            <a:r>
              <a:rPr lang="zh-CN" altLang="en-US" sz="2400" b="1">
                <a:latin typeface="Arial" panose="020B0604020202020204" pitchFamily="34" charset="0"/>
                <a:ea typeface="黑体" panose="02010609060101010101" pitchFamily="49" charset="-122"/>
              </a:rPr>
              <a:t>上执行速度是</a:t>
            </a:r>
            <a:r>
              <a:rPr lang="en-US" altLang="zh-CN" sz="2400" b="1">
                <a:latin typeface="Arial" panose="020B0604020202020204" pitchFamily="34" charset="0"/>
                <a:ea typeface="黑体" panose="02010609060101010101" pitchFamily="49" charset="-122"/>
              </a:rPr>
              <a:t>A</a:t>
            </a:r>
            <a:r>
              <a:rPr lang="zh-CN" altLang="en-US" sz="2400" b="1">
                <a:latin typeface="Arial" panose="020B0604020202020204" pitchFamily="34" charset="0"/>
                <a:ea typeface="黑体" panose="02010609060101010101" pitchFamily="49" charset="-122"/>
              </a:rPr>
              <a:t>上的</a:t>
            </a:r>
            <a:r>
              <a:rPr lang="en-US" altLang="zh-CN" sz="2400" b="1">
                <a:latin typeface="Arial" panose="020B0604020202020204" pitchFamily="34" charset="0"/>
                <a:ea typeface="黑体" panose="02010609060101010101" pitchFamily="49" charset="-122"/>
              </a:rPr>
              <a:t>10/6=1.67</a:t>
            </a:r>
            <a:r>
              <a:rPr lang="zh-CN" altLang="en-US" sz="2400" b="1">
                <a:latin typeface="Arial" panose="020B0604020202020204" pitchFamily="34" charset="0"/>
                <a:ea typeface="黑体" panose="02010609060101010101" pitchFamily="49" charset="-122"/>
              </a:rPr>
              <a:t>倍？</a:t>
            </a:r>
          </a:p>
        </p:txBody>
      </p:sp>
      <p:sp>
        <p:nvSpPr>
          <p:cNvPr id="420868" name="Rectangle 4"/>
          <p:cNvSpPr>
            <a:spLocks noChangeArrowheads="1"/>
          </p:cNvSpPr>
          <p:nvPr/>
        </p:nvSpPr>
        <p:spPr bwMode="auto">
          <a:xfrm>
            <a:off x="450850" y="3189288"/>
            <a:ext cx="7666038"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120000"/>
              </a:lnSpc>
            </a:pPr>
            <a:r>
              <a:rPr lang="zh-CN" altLang="en-US" sz="2400" b="1" dirty="0">
                <a:solidFill>
                  <a:schemeClr val="accent2"/>
                </a:solidFill>
                <a:latin typeface="Arial" panose="020B0604020202020204" pitchFamily="34" charset="0"/>
                <a:ea typeface="黑体" panose="02010609060101010101" pitchFamily="49" charset="-122"/>
              </a:rPr>
              <a:t>解</a:t>
            </a:r>
            <a:r>
              <a:rPr lang="en-US" altLang="zh-CN" sz="2400" b="1" dirty="0">
                <a:solidFill>
                  <a:schemeClr val="accent2"/>
                </a:solidFill>
                <a:latin typeface="Arial" panose="020B0604020202020204" pitchFamily="34" charset="0"/>
                <a:ea typeface="黑体" panose="02010609060101010101" pitchFamily="49" charset="-122"/>
              </a:rPr>
              <a:t>:</a:t>
            </a:r>
          </a:p>
          <a:p>
            <a:pPr>
              <a:lnSpc>
                <a:spcPct val="120000"/>
              </a:lnSpc>
              <a:spcBef>
                <a:spcPct val="25000"/>
              </a:spcBef>
            </a:pPr>
            <a:r>
              <a:rPr lang="en-US" altLang="zh-CN" sz="2400" b="1" dirty="0">
                <a:solidFill>
                  <a:schemeClr val="accent2"/>
                </a:solidFill>
                <a:latin typeface="Arial" panose="020B0604020202020204" pitchFamily="34" charset="0"/>
                <a:ea typeface="黑体" panose="02010609060101010101" pitchFamily="49" charset="-122"/>
              </a:rPr>
              <a:t>     CPU</a:t>
            </a:r>
            <a:r>
              <a:rPr lang="zh-CN" altLang="en-US" sz="2400" b="1" dirty="0">
                <a:solidFill>
                  <a:schemeClr val="accent2"/>
                </a:solidFill>
                <a:latin typeface="Arial" panose="020B0604020202020204" pitchFamily="34" charset="0"/>
                <a:ea typeface="黑体" panose="02010609060101010101" pitchFamily="49" charset="-122"/>
              </a:rPr>
              <a:t>时间</a:t>
            </a:r>
            <a:r>
              <a:rPr lang="en-US" altLang="zh-CN" sz="2400" b="1" dirty="0">
                <a:solidFill>
                  <a:schemeClr val="accent2"/>
                </a:solidFill>
                <a:latin typeface="Arial" panose="020B0604020202020204" pitchFamily="34" charset="0"/>
                <a:ea typeface="黑体" panose="02010609060101010101" pitchFamily="49" charset="-122"/>
              </a:rPr>
              <a:t>A = </a:t>
            </a:r>
            <a:r>
              <a:rPr lang="zh-CN" altLang="en-US" sz="2400" b="1" dirty="0">
                <a:solidFill>
                  <a:schemeClr val="accent2"/>
                </a:solidFill>
                <a:latin typeface="Arial" panose="020B0604020202020204" pitchFamily="34" charset="0"/>
                <a:ea typeface="黑体" panose="02010609060101010101" pitchFamily="49" charset="-122"/>
              </a:rPr>
              <a:t>时钟周期数</a:t>
            </a:r>
            <a:r>
              <a:rPr lang="en-US" altLang="zh-CN" sz="2400" b="1" dirty="0">
                <a:solidFill>
                  <a:schemeClr val="accent2"/>
                </a:solidFill>
                <a:latin typeface="Arial" panose="020B0604020202020204" pitchFamily="34" charset="0"/>
                <a:ea typeface="黑体" panose="02010609060101010101" pitchFamily="49" charset="-122"/>
              </a:rPr>
              <a:t>A / </a:t>
            </a:r>
            <a:r>
              <a:rPr lang="zh-CN" altLang="en-US" sz="2400" b="1" dirty="0">
                <a:solidFill>
                  <a:schemeClr val="accent2"/>
                </a:solidFill>
                <a:latin typeface="Arial" panose="020B0604020202020204" pitchFamily="34" charset="0"/>
                <a:ea typeface="黑体" panose="02010609060101010101" pitchFamily="49" charset="-122"/>
              </a:rPr>
              <a:t>时钟频率</a:t>
            </a:r>
            <a:r>
              <a:rPr lang="en-US" altLang="zh-CN" sz="2400" b="1" dirty="0">
                <a:solidFill>
                  <a:schemeClr val="accent2"/>
                </a:solidFill>
                <a:latin typeface="Arial" panose="020B0604020202020204" pitchFamily="34" charset="0"/>
                <a:ea typeface="黑体" panose="02010609060101010101" pitchFamily="49" charset="-122"/>
              </a:rPr>
              <a:t>A</a:t>
            </a:r>
          </a:p>
          <a:p>
            <a:pPr>
              <a:lnSpc>
                <a:spcPct val="120000"/>
              </a:lnSpc>
              <a:spcBef>
                <a:spcPct val="25000"/>
              </a:spcBef>
            </a:pPr>
            <a:r>
              <a:rPr lang="en-US" altLang="zh-CN" sz="2400" b="1" dirty="0">
                <a:solidFill>
                  <a:schemeClr val="accent2"/>
                </a:solidFill>
                <a:latin typeface="Arial" panose="020B0604020202020204" pitchFamily="34" charset="0"/>
                <a:ea typeface="黑体" panose="02010609060101010101" pitchFamily="49" charset="-122"/>
              </a:rPr>
              <a:t>     </a:t>
            </a:r>
            <a:r>
              <a:rPr lang="zh-CN" altLang="en-US" sz="2400" b="1" dirty="0">
                <a:solidFill>
                  <a:schemeClr val="accent2"/>
                </a:solidFill>
                <a:latin typeface="Arial" panose="020B0604020202020204" pitchFamily="34" charset="0"/>
                <a:ea typeface="黑体" panose="02010609060101010101" pitchFamily="49" charset="-122"/>
              </a:rPr>
              <a:t>时钟周期数</a:t>
            </a:r>
            <a:r>
              <a:rPr lang="en-US" altLang="zh-CN" sz="2400" b="1" dirty="0">
                <a:solidFill>
                  <a:schemeClr val="accent2"/>
                </a:solidFill>
                <a:latin typeface="Arial" panose="020B0604020202020204" pitchFamily="34" charset="0"/>
                <a:ea typeface="黑体" panose="02010609060101010101" pitchFamily="49" charset="-122"/>
              </a:rPr>
              <a:t>A = 10 sec x 400MHz = 4000M</a:t>
            </a:r>
            <a:r>
              <a:rPr lang="zh-CN" altLang="en-US" sz="2400" b="1" dirty="0">
                <a:solidFill>
                  <a:schemeClr val="accent2"/>
                </a:solidFill>
                <a:latin typeface="Arial" panose="020B0604020202020204" pitchFamily="34" charset="0"/>
                <a:ea typeface="黑体" panose="02010609060101010101" pitchFamily="49" charset="-122"/>
              </a:rPr>
              <a:t>个</a:t>
            </a:r>
            <a:endParaRPr lang="zh-CN" altLang="en-US" sz="2400" b="1" baseline="30000" dirty="0">
              <a:solidFill>
                <a:schemeClr val="accent2"/>
              </a:solidFill>
              <a:latin typeface="Arial" panose="020B0604020202020204" pitchFamily="34" charset="0"/>
              <a:ea typeface="黑体" panose="02010609060101010101" pitchFamily="49" charset="-122"/>
            </a:endParaRPr>
          </a:p>
          <a:p>
            <a:pPr>
              <a:lnSpc>
                <a:spcPct val="120000"/>
              </a:lnSpc>
              <a:spcBef>
                <a:spcPct val="25000"/>
              </a:spcBef>
            </a:pPr>
            <a:r>
              <a:rPr lang="en-US" altLang="zh-CN" sz="2400" b="1" dirty="0">
                <a:solidFill>
                  <a:schemeClr val="accent2"/>
                </a:solidFill>
                <a:latin typeface="Arial" panose="020B0604020202020204" pitchFamily="34" charset="0"/>
                <a:ea typeface="黑体" panose="02010609060101010101" pitchFamily="49" charset="-122"/>
              </a:rPr>
              <a:t>     </a:t>
            </a:r>
            <a:r>
              <a:rPr lang="zh-CN" altLang="en-US" sz="2400" b="1" dirty="0">
                <a:solidFill>
                  <a:schemeClr val="accent2"/>
                </a:solidFill>
                <a:latin typeface="Arial" panose="020B0604020202020204" pitchFamily="34" charset="0"/>
                <a:ea typeface="黑体" panose="02010609060101010101" pitchFamily="49" charset="-122"/>
              </a:rPr>
              <a:t>时钟频率</a:t>
            </a:r>
            <a:r>
              <a:rPr lang="en-US" altLang="zh-CN" sz="2400" b="1" dirty="0">
                <a:solidFill>
                  <a:schemeClr val="accent2"/>
                </a:solidFill>
                <a:latin typeface="Arial" panose="020B0604020202020204" pitchFamily="34" charset="0"/>
                <a:ea typeface="黑体" panose="02010609060101010101" pitchFamily="49" charset="-122"/>
              </a:rPr>
              <a:t>B = </a:t>
            </a:r>
            <a:r>
              <a:rPr lang="zh-CN" altLang="en-US" sz="2400" b="1" dirty="0">
                <a:solidFill>
                  <a:schemeClr val="accent2"/>
                </a:solidFill>
                <a:latin typeface="Arial" panose="020B0604020202020204" pitchFamily="34" charset="0"/>
                <a:ea typeface="黑体" panose="02010609060101010101" pitchFamily="49" charset="-122"/>
              </a:rPr>
              <a:t>时钟周期数</a:t>
            </a:r>
            <a:r>
              <a:rPr lang="en-US" altLang="zh-CN" sz="2400" b="1" dirty="0">
                <a:solidFill>
                  <a:schemeClr val="accent2"/>
                </a:solidFill>
                <a:latin typeface="Arial" panose="020B0604020202020204" pitchFamily="34" charset="0"/>
                <a:ea typeface="黑体" panose="02010609060101010101" pitchFamily="49" charset="-122"/>
              </a:rPr>
              <a:t>B / CPU</a:t>
            </a:r>
            <a:r>
              <a:rPr lang="zh-CN" altLang="en-US" sz="2400" b="1" dirty="0">
                <a:solidFill>
                  <a:schemeClr val="accent2"/>
                </a:solidFill>
                <a:latin typeface="Arial" panose="020B0604020202020204" pitchFamily="34" charset="0"/>
                <a:ea typeface="黑体" panose="02010609060101010101" pitchFamily="49" charset="-122"/>
              </a:rPr>
              <a:t>时间</a:t>
            </a:r>
            <a:r>
              <a:rPr lang="en-US" altLang="zh-CN" sz="2400" b="1" dirty="0">
                <a:solidFill>
                  <a:schemeClr val="accent2"/>
                </a:solidFill>
                <a:latin typeface="Arial" panose="020B0604020202020204" pitchFamily="34" charset="0"/>
                <a:ea typeface="黑体" panose="02010609060101010101" pitchFamily="49" charset="-122"/>
              </a:rPr>
              <a:t>B </a:t>
            </a:r>
          </a:p>
          <a:p>
            <a:pPr>
              <a:lnSpc>
                <a:spcPct val="120000"/>
              </a:lnSpc>
              <a:spcBef>
                <a:spcPct val="25000"/>
              </a:spcBef>
            </a:pPr>
            <a:r>
              <a:rPr lang="en-US" altLang="zh-CN" sz="2400" b="1" dirty="0">
                <a:solidFill>
                  <a:schemeClr val="accent2"/>
                </a:solidFill>
                <a:latin typeface="Arial" panose="020B0604020202020204" pitchFamily="34" charset="0"/>
                <a:ea typeface="黑体" panose="02010609060101010101" pitchFamily="49" charset="-122"/>
              </a:rPr>
              <a:t>                         = 1.2 x</a:t>
            </a:r>
            <a:r>
              <a:rPr lang="en-US" altLang="zh-CN" sz="2400" b="1" dirty="0">
                <a:latin typeface="Arial" panose="020B0604020202020204" pitchFamily="34" charset="0"/>
                <a:ea typeface="黑体" panose="02010609060101010101" pitchFamily="49" charset="-122"/>
              </a:rPr>
              <a:t> </a:t>
            </a:r>
            <a:r>
              <a:rPr lang="en-US" altLang="zh-CN" sz="2400" b="1" dirty="0">
                <a:solidFill>
                  <a:schemeClr val="accent2"/>
                </a:solidFill>
                <a:latin typeface="Arial" panose="020B0604020202020204" pitchFamily="34" charset="0"/>
                <a:ea typeface="黑体" panose="02010609060101010101" pitchFamily="49" charset="-122"/>
              </a:rPr>
              <a:t>4000M / 6 sec = 800 MHz</a:t>
            </a:r>
          </a:p>
        </p:txBody>
      </p:sp>
      <p:sp>
        <p:nvSpPr>
          <p:cNvPr id="420870" name="Text Box 6"/>
          <p:cNvSpPr txBox="1">
            <a:spLocks noChangeArrowheads="1"/>
          </p:cNvSpPr>
          <p:nvPr/>
        </p:nvSpPr>
        <p:spPr bwMode="auto">
          <a:xfrm>
            <a:off x="231775" y="5851525"/>
            <a:ext cx="8156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400" b="1">
                <a:solidFill>
                  <a:srgbClr val="FF3300"/>
                </a:solidFill>
                <a:latin typeface="Arial" panose="020B0604020202020204" pitchFamily="34" charset="0"/>
                <a:ea typeface="黑体" panose="02010609060101010101" pitchFamily="49" charset="-122"/>
              </a:rPr>
              <a:t>机器</a:t>
            </a:r>
            <a:r>
              <a:rPr lang="en-US" altLang="zh-CN" sz="2400" b="1">
                <a:solidFill>
                  <a:srgbClr val="FF3300"/>
                </a:solidFill>
                <a:latin typeface="Arial" panose="020B0604020202020204" pitchFamily="34" charset="0"/>
                <a:ea typeface="黑体" panose="02010609060101010101" pitchFamily="49" charset="-122"/>
              </a:rPr>
              <a:t>B</a:t>
            </a:r>
            <a:r>
              <a:rPr lang="zh-CN" altLang="en-US" sz="2400" b="1">
                <a:solidFill>
                  <a:srgbClr val="FF3300"/>
                </a:solidFill>
                <a:latin typeface="Arial" panose="020B0604020202020204" pitchFamily="34" charset="0"/>
                <a:ea typeface="黑体" panose="02010609060101010101" pitchFamily="49" charset="-122"/>
              </a:rPr>
              <a:t>的频率是</a:t>
            </a:r>
            <a:r>
              <a:rPr lang="en-US" altLang="zh-CN" sz="2400" b="1">
                <a:solidFill>
                  <a:srgbClr val="FF3300"/>
                </a:solidFill>
                <a:latin typeface="Arial" panose="020B0604020202020204" pitchFamily="34" charset="0"/>
                <a:ea typeface="黑体" panose="02010609060101010101" pitchFamily="49" charset="-122"/>
              </a:rPr>
              <a:t>A</a:t>
            </a:r>
            <a:r>
              <a:rPr lang="zh-CN" altLang="en-US" sz="2400" b="1">
                <a:solidFill>
                  <a:srgbClr val="FF3300"/>
                </a:solidFill>
                <a:latin typeface="Arial" panose="020B0604020202020204" pitchFamily="34" charset="0"/>
                <a:ea typeface="黑体" panose="02010609060101010101" pitchFamily="49" charset="-122"/>
              </a:rPr>
              <a:t>的两倍，但机器</a:t>
            </a:r>
            <a:r>
              <a:rPr lang="en-US" altLang="zh-CN" sz="2400" b="1">
                <a:solidFill>
                  <a:srgbClr val="FF3300"/>
                </a:solidFill>
                <a:latin typeface="Arial" panose="020B0604020202020204" pitchFamily="34" charset="0"/>
                <a:ea typeface="黑体" panose="02010609060101010101" pitchFamily="49" charset="-122"/>
              </a:rPr>
              <a:t>B</a:t>
            </a:r>
            <a:r>
              <a:rPr lang="zh-CN" altLang="en-US" sz="2400" b="1">
                <a:solidFill>
                  <a:srgbClr val="FF3300"/>
                </a:solidFill>
                <a:latin typeface="Arial" panose="020B0604020202020204" pitchFamily="34" charset="0"/>
                <a:ea typeface="黑体" panose="02010609060101010101" pitchFamily="49" charset="-122"/>
              </a:rPr>
              <a:t>的速度并不是</a:t>
            </a:r>
            <a:r>
              <a:rPr lang="en-US" altLang="zh-CN" sz="2400" b="1">
                <a:solidFill>
                  <a:srgbClr val="FF3300"/>
                </a:solidFill>
                <a:latin typeface="Arial" panose="020B0604020202020204" pitchFamily="34" charset="0"/>
                <a:ea typeface="黑体" panose="02010609060101010101" pitchFamily="49" charset="-122"/>
              </a:rPr>
              <a:t>A</a:t>
            </a:r>
            <a:r>
              <a:rPr lang="zh-CN" altLang="en-US" sz="2400" b="1">
                <a:solidFill>
                  <a:srgbClr val="FF3300"/>
                </a:solidFill>
                <a:latin typeface="Arial" panose="020B0604020202020204" pitchFamily="34" charset="0"/>
                <a:ea typeface="黑体" panose="02010609060101010101" pitchFamily="49" charset="-122"/>
              </a:rPr>
              <a:t>的两倍！</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54</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20868"/>
                                        </p:tgtEl>
                                        <p:attrNameLst>
                                          <p:attrName>style.visibility</p:attrName>
                                        </p:attrNameLst>
                                      </p:cBhvr>
                                      <p:to>
                                        <p:strVal val="visible"/>
                                      </p:to>
                                    </p:set>
                                    <p:animEffect transition="in" filter="blinds(horizontal)">
                                      <p:cBhvr>
                                        <p:cTn id="7" dur="500"/>
                                        <p:tgtEl>
                                          <p:spTgt spid="4208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20870"/>
                                        </p:tgtEl>
                                        <p:attrNameLst>
                                          <p:attrName>style.visibility</p:attrName>
                                        </p:attrNameLst>
                                      </p:cBhvr>
                                      <p:to>
                                        <p:strVal val="visible"/>
                                      </p:to>
                                    </p:set>
                                    <p:animEffect transition="in" filter="blinds(horizontal)">
                                      <p:cBhvr>
                                        <p:cTn id="12" dur="500"/>
                                        <p:tgtEl>
                                          <p:spTgt spid="4208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868" grpId="0"/>
      <p:bldP spid="42087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800100" y="228600"/>
            <a:ext cx="6731000" cy="474663"/>
          </a:xfrm>
          <a:noFill/>
        </p:spPr>
        <p:txBody>
          <a:bodyPr/>
          <a:lstStyle/>
          <a:p>
            <a:r>
              <a:rPr lang="en-US" altLang="zh-CN" sz="3200" b="0"/>
              <a:t>Marketing Metrics </a:t>
            </a:r>
            <a:r>
              <a:rPr lang="zh-CN" altLang="en-US" sz="3200" b="0"/>
              <a:t>（产品宣称指标）</a:t>
            </a:r>
          </a:p>
        </p:txBody>
      </p:sp>
      <p:sp>
        <p:nvSpPr>
          <p:cNvPr id="439299" name="Rectangle 3"/>
          <p:cNvSpPr>
            <a:spLocks noChangeArrowheads="1"/>
          </p:cNvSpPr>
          <p:nvPr/>
        </p:nvSpPr>
        <p:spPr bwMode="auto">
          <a:xfrm>
            <a:off x="798513" y="927100"/>
            <a:ext cx="8131175" cy="4644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tabLst>
                <a:tab pos="914400" algn="l"/>
                <a:tab pos="3657600" algn="l"/>
              </a:tabLst>
              <a:defRPr sz="1400">
                <a:solidFill>
                  <a:schemeClr val="tx1"/>
                </a:solidFill>
                <a:latin typeface="Times New Roman" panose="02020603050405020304" pitchFamily="18" charset="0"/>
                <a:ea typeface="宋体" panose="02010600030101010101" pitchFamily="2" charset="-122"/>
              </a:defRPr>
            </a:lvl1pPr>
            <a:lvl2pPr marL="742950" indent="-285750">
              <a:tabLst>
                <a:tab pos="914400" algn="l"/>
                <a:tab pos="3657600" algn="l"/>
              </a:tabLst>
              <a:defRPr sz="1400">
                <a:solidFill>
                  <a:schemeClr val="tx1"/>
                </a:solidFill>
                <a:latin typeface="Times New Roman" panose="02020603050405020304" pitchFamily="18" charset="0"/>
                <a:ea typeface="宋体" panose="02010600030101010101" pitchFamily="2" charset="-122"/>
              </a:defRPr>
            </a:lvl2pPr>
            <a:lvl3pPr>
              <a:tabLst>
                <a:tab pos="914400" algn="l"/>
                <a:tab pos="3657600" algn="l"/>
              </a:tabLst>
              <a:defRPr sz="1400">
                <a:solidFill>
                  <a:schemeClr val="tx1"/>
                </a:solidFill>
                <a:latin typeface="Times New Roman" panose="02020603050405020304" pitchFamily="18" charset="0"/>
                <a:ea typeface="宋体" panose="02010600030101010101" pitchFamily="2" charset="-122"/>
              </a:defRPr>
            </a:lvl3pPr>
            <a:lvl4pPr marL="1600200" indent="-228600">
              <a:tabLst>
                <a:tab pos="914400" algn="l"/>
                <a:tab pos="3657600" algn="l"/>
              </a:tabLst>
              <a:defRPr sz="1400">
                <a:solidFill>
                  <a:schemeClr val="tx1"/>
                </a:solidFill>
                <a:latin typeface="Times New Roman" panose="02020603050405020304" pitchFamily="18" charset="0"/>
                <a:ea typeface="宋体" panose="02010600030101010101" pitchFamily="2" charset="-122"/>
              </a:defRPr>
            </a:lvl4pPr>
            <a:lvl5pPr marL="2057400" indent="-228600">
              <a:tabLst>
                <a:tab pos="914400" algn="l"/>
                <a:tab pos="3657600" algn="l"/>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tabLst>
                <a:tab pos="914400" algn="l"/>
                <a:tab pos="3657600" algn="l"/>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tabLst>
                <a:tab pos="914400" algn="l"/>
                <a:tab pos="3657600" algn="l"/>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tabLst>
                <a:tab pos="914400" algn="l"/>
                <a:tab pos="3657600" algn="l"/>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tabLst>
                <a:tab pos="914400" algn="l"/>
                <a:tab pos="3657600" algn="l"/>
              </a:tabLst>
              <a:defRPr sz="1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en-US" altLang="zh-CN" sz="2000" b="1" dirty="0">
                <a:solidFill>
                  <a:schemeClr val="accent1"/>
                </a:solidFill>
                <a:latin typeface="Arial" panose="020B0604020202020204" pitchFamily="34" charset="0"/>
              </a:rPr>
              <a:t>MIPS</a:t>
            </a:r>
            <a:r>
              <a:rPr lang="en-US" altLang="zh-CN" sz="2000" b="1" dirty="0">
                <a:latin typeface="Arial" panose="020B0604020202020204" pitchFamily="34" charset="0"/>
              </a:rPr>
              <a:t>	= Instruction Count / Second x1/10</a:t>
            </a:r>
            <a:r>
              <a:rPr lang="en-US" altLang="zh-CN" sz="2000" b="1" baseline="30000" dirty="0">
                <a:latin typeface="Arial" panose="020B0604020202020204" pitchFamily="34" charset="0"/>
              </a:rPr>
              <a:t>6</a:t>
            </a:r>
          </a:p>
          <a:p>
            <a:pPr lvl="2">
              <a:spcBef>
                <a:spcPct val="20000"/>
              </a:spcBef>
            </a:pPr>
            <a:r>
              <a:rPr lang="en-US" altLang="zh-CN" sz="2000" b="1" dirty="0">
                <a:latin typeface="Arial" panose="020B0604020202020204" pitchFamily="34" charset="0"/>
              </a:rPr>
              <a:t>= Clock Rate / CPI x 1/10</a:t>
            </a:r>
            <a:r>
              <a:rPr lang="en-US" altLang="zh-CN" sz="2000" b="1" baseline="30000" dirty="0">
                <a:latin typeface="Arial" panose="020B0604020202020204" pitchFamily="34" charset="0"/>
              </a:rPr>
              <a:t>6</a:t>
            </a:r>
          </a:p>
          <a:p>
            <a:pPr>
              <a:spcBef>
                <a:spcPct val="20000"/>
              </a:spcBef>
            </a:pPr>
            <a:r>
              <a:rPr lang="en-US" altLang="zh-CN" sz="2000" b="1" dirty="0">
                <a:solidFill>
                  <a:schemeClr val="accent1"/>
                </a:solidFill>
                <a:latin typeface="Arial" panose="020B0604020202020204" pitchFamily="34" charset="0"/>
              </a:rPr>
              <a:t>M</a:t>
            </a:r>
            <a:r>
              <a:rPr lang="en-US" altLang="zh-CN" sz="2000" b="1" dirty="0">
                <a:latin typeface="Arial" panose="020B0604020202020204" pitchFamily="34" charset="0"/>
              </a:rPr>
              <a:t>illion </a:t>
            </a:r>
            <a:r>
              <a:rPr lang="en-US" altLang="zh-CN" sz="2000" b="1" dirty="0">
                <a:solidFill>
                  <a:schemeClr val="accent1"/>
                </a:solidFill>
                <a:latin typeface="Arial" panose="020B0604020202020204" pitchFamily="34" charset="0"/>
              </a:rPr>
              <a:t>I</a:t>
            </a:r>
            <a:r>
              <a:rPr lang="en-US" altLang="zh-CN" sz="2000" b="1" dirty="0">
                <a:latin typeface="Arial" panose="020B0604020202020204" pitchFamily="34" charset="0"/>
              </a:rPr>
              <a:t>nstructions </a:t>
            </a:r>
            <a:r>
              <a:rPr lang="en-US" altLang="zh-CN" sz="2000" b="1" dirty="0">
                <a:solidFill>
                  <a:schemeClr val="accent1"/>
                </a:solidFill>
                <a:latin typeface="Arial" panose="020B0604020202020204" pitchFamily="34" charset="0"/>
              </a:rPr>
              <a:t>P</a:t>
            </a:r>
            <a:r>
              <a:rPr lang="en-US" altLang="zh-CN" sz="2000" b="1" dirty="0">
                <a:latin typeface="Arial" panose="020B0604020202020204" pitchFamily="34" charset="0"/>
              </a:rPr>
              <a:t>er </a:t>
            </a:r>
            <a:r>
              <a:rPr lang="en-US" altLang="zh-CN" sz="2000" b="1" dirty="0">
                <a:solidFill>
                  <a:schemeClr val="accent1"/>
                </a:solidFill>
                <a:latin typeface="Arial" panose="020B0604020202020204" pitchFamily="34" charset="0"/>
              </a:rPr>
              <a:t>S</a:t>
            </a:r>
            <a:r>
              <a:rPr lang="en-US" altLang="zh-CN" sz="2000" b="1" dirty="0">
                <a:latin typeface="Arial" panose="020B0604020202020204" pitchFamily="34" charset="0"/>
              </a:rPr>
              <a:t>econd  </a:t>
            </a:r>
            <a:r>
              <a:rPr lang="zh-CN" altLang="en-US" sz="2000" b="1" dirty="0">
                <a:latin typeface="Arial" panose="020B0604020202020204" pitchFamily="34" charset="0"/>
              </a:rPr>
              <a:t>（</a:t>
            </a:r>
            <a:r>
              <a:rPr lang="zh-CN" altLang="en-US" sz="2000" b="1" dirty="0">
                <a:solidFill>
                  <a:schemeClr val="accent1"/>
                </a:solidFill>
                <a:latin typeface="Arial" panose="020B0604020202020204" pitchFamily="34" charset="0"/>
              </a:rPr>
              <a:t>定点指令</a:t>
            </a:r>
            <a:r>
              <a:rPr lang="zh-CN" altLang="en-US" sz="2000" b="1" dirty="0">
                <a:latin typeface="Arial" panose="020B0604020202020204" pitchFamily="34" charset="0"/>
              </a:rPr>
              <a:t>执行速度）</a:t>
            </a:r>
          </a:p>
          <a:p>
            <a:pPr>
              <a:spcBef>
                <a:spcPct val="20000"/>
              </a:spcBef>
            </a:pPr>
            <a:r>
              <a:rPr lang="zh-CN" altLang="en-US" sz="2000" b="1" dirty="0">
                <a:solidFill>
                  <a:srgbClr val="008000"/>
                </a:solidFill>
                <a:latin typeface="黑体" panose="02010609060101010101" pitchFamily="49" charset="-122"/>
                <a:ea typeface="黑体" panose="02010609060101010101" pitchFamily="49" charset="-122"/>
              </a:rPr>
              <a:t>因为每条指令执行时间不同，</a:t>
            </a:r>
            <a:r>
              <a:rPr lang="zh-CN" altLang="en-US" sz="2000" b="1" dirty="0">
                <a:solidFill>
                  <a:srgbClr val="008000"/>
                </a:solidFill>
                <a:latin typeface="Arial" panose="020B0604020202020204" pitchFamily="34" charset="0"/>
                <a:ea typeface="黑体" panose="02010609060101010101" pitchFamily="49" charset="-122"/>
              </a:rPr>
              <a:t>所以</a:t>
            </a:r>
            <a:r>
              <a:rPr lang="en-US" altLang="zh-CN" sz="2000" b="1" dirty="0">
                <a:solidFill>
                  <a:srgbClr val="008000"/>
                </a:solidFill>
                <a:latin typeface="Arial" panose="020B0604020202020204" pitchFamily="34" charset="0"/>
                <a:ea typeface="黑体" panose="02010609060101010101" pitchFamily="49" charset="-122"/>
              </a:rPr>
              <a:t>MIPS</a:t>
            </a:r>
            <a:r>
              <a:rPr lang="zh-CN" altLang="en-US" sz="2000" b="1" dirty="0">
                <a:solidFill>
                  <a:srgbClr val="008000"/>
                </a:solidFill>
                <a:latin typeface="Arial" panose="020B0604020202020204" pitchFamily="34" charset="0"/>
                <a:ea typeface="黑体" panose="02010609060101010101" pitchFamily="49" charset="-122"/>
              </a:rPr>
              <a:t>总是</a:t>
            </a:r>
            <a:r>
              <a:rPr lang="zh-CN" altLang="en-US" sz="2000" b="1" dirty="0">
                <a:solidFill>
                  <a:srgbClr val="008000"/>
                </a:solidFill>
                <a:latin typeface="黑体" panose="02010609060101010101" pitchFamily="49" charset="-122"/>
                <a:ea typeface="黑体" panose="02010609060101010101" pitchFamily="49" charset="-122"/>
              </a:rPr>
              <a:t>一个平均值。</a:t>
            </a:r>
          </a:p>
          <a:p>
            <a:pPr>
              <a:spcBef>
                <a:spcPct val="30000"/>
              </a:spcBef>
              <a:buFontTx/>
              <a:buChar char="•"/>
            </a:pPr>
            <a:r>
              <a:rPr lang="zh-CN" altLang="en-US" sz="2000" b="1" dirty="0">
                <a:latin typeface="Arial" panose="020B0604020202020204" pitchFamily="34" charset="0"/>
              </a:rPr>
              <a:t> </a:t>
            </a:r>
            <a:r>
              <a:rPr lang="zh-CN" altLang="en-US" sz="2000" b="1" dirty="0">
                <a:latin typeface="Arial" panose="020B0604020202020204" pitchFamily="34" charset="0"/>
                <a:ea typeface="黑体" panose="02010609060101010101" pitchFamily="49" charset="-122"/>
              </a:rPr>
              <a:t>不同机器的指令集不同</a:t>
            </a:r>
            <a:endParaRPr lang="en-US" altLang="zh-CN" sz="2000" b="1" dirty="0">
              <a:latin typeface="Arial" panose="020B0604020202020204" pitchFamily="34" charset="0"/>
              <a:ea typeface="黑体" panose="02010609060101010101" pitchFamily="49" charset="-122"/>
            </a:endParaRPr>
          </a:p>
          <a:p>
            <a:pPr>
              <a:spcBef>
                <a:spcPct val="30000"/>
              </a:spcBef>
              <a:buFontTx/>
              <a:buChar char="•"/>
            </a:pPr>
            <a:r>
              <a:rPr lang="zh-CN" altLang="en-US" sz="2000" b="1" dirty="0">
                <a:latin typeface="Arial" panose="020B0604020202020204" pitchFamily="34" charset="0"/>
                <a:ea typeface="黑体" panose="02010609060101010101" pitchFamily="49" charset="-122"/>
              </a:rPr>
              <a:t> 程序由不同的指令混合而成</a:t>
            </a:r>
            <a:endParaRPr lang="en-US" altLang="zh-CN" sz="2000" b="1" dirty="0">
              <a:latin typeface="Arial" panose="020B0604020202020204" pitchFamily="34" charset="0"/>
              <a:ea typeface="黑体" panose="02010609060101010101" pitchFamily="49" charset="-122"/>
            </a:endParaRPr>
          </a:p>
          <a:p>
            <a:pPr>
              <a:spcBef>
                <a:spcPct val="30000"/>
              </a:spcBef>
              <a:buFontTx/>
              <a:buChar char="•"/>
            </a:pPr>
            <a:r>
              <a:rPr lang="zh-CN" altLang="en-US" sz="2000" b="1" dirty="0">
                <a:latin typeface="Arial" panose="020B0604020202020204" pitchFamily="34" charset="0"/>
                <a:ea typeface="黑体" panose="02010609060101010101" pitchFamily="49" charset="-122"/>
              </a:rPr>
              <a:t> 指令使用的频度动态变化</a:t>
            </a:r>
          </a:p>
          <a:p>
            <a:pPr>
              <a:spcBef>
                <a:spcPct val="30000"/>
              </a:spcBef>
              <a:buFontTx/>
              <a:buChar char="•"/>
            </a:pPr>
            <a:r>
              <a:rPr lang="en-US" altLang="zh-CN" sz="2000" b="1" dirty="0">
                <a:latin typeface="Arial" panose="020B0604020202020204" pitchFamily="34" charset="0"/>
                <a:ea typeface="黑体" panose="02010609060101010101" pitchFamily="49" charset="-122"/>
              </a:rPr>
              <a:t> Peak MIPS</a:t>
            </a:r>
            <a:r>
              <a:rPr lang="zh-CN" altLang="en-US" sz="2000" b="1" dirty="0">
                <a:latin typeface="Arial" panose="020B0604020202020204" pitchFamily="34" charset="0"/>
                <a:ea typeface="黑体" panose="02010609060101010101" pitchFamily="49" charset="-122"/>
              </a:rPr>
              <a:t>（峰值</a:t>
            </a:r>
            <a:r>
              <a:rPr lang="en-US" altLang="zh-CN" sz="2000" b="1" dirty="0">
                <a:latin typeface="Arial" panose="020B0604020202020204" pitchFamily="34" charset="0"/>
                <a:ea typeface="黑体" panose="02010609060101010101" pitchFamily="49" charset="-122"/>
              </a:rPr>
              <a:t>MIPS</a:t>
            </a:r>
            <a:r>
              <a:rPr lang="zh-CN" altLang="en-US" sz="2000" b="1" dirty="0">
                <a:latin typeface="Arial" panose="020B0604020202020204" pitchFamily="34" charset="0"/>
                <a:ea typeface="黑体" panose="02010609060101010101" pitchFamily="49" charset="-122"/>
              </a:rPr>
              <a:t>）</a:t>
            </a:r>
          </a:p>
          <a:p>
            <a:pPr>
              <a:spcBef>
                <a:spcPct val="50000"/>
              </a:spcBef>
            </a:pPr>
            <a:r>
              <a:rPr lang="zh-CN" altLang="en-US" sz="2000" b="1" dirty="0">
                <a:solidFill>
                  <a:srgbClr val="B3110D"/>
                </a:solidFill>
                <a:latin typeface="Arial" panose="020B0604020202020204" pitchFamily="34" charset="0"/>
                <a:ea typeface="黑体" panose="02010609060101010101" pitchFamily="49" charset="-122"/>
              </a:rPr>
              <a:t>因此必须限制一定条件下，通过</a:t>
            </a:r>
            <a:r>
              <a:rPr lang="en-US" altLang="zh-CN" sz="2000" b="1" dirty="0">
                <a:solidFill>
                  <a:srgbClr val="B3110D"/>
                </a:solidFill>
                <a:latin typeface="Arial" panose="020B0604020202020204" pitchFamily="34" charset="0"/>
                <a:ea typeface="黑体" panose="02010609060101010101" pitchFamily="49" charset="-122"/>
              </a:rPr>
              <a:t>MPIS </a:t>
            </a:r>
            <a:r>
              <a:rPr lang="zh-CN" altLang="en-US" sz="2000" b="1" dirty="0">
                <a:solidFill>
                  <a:srgbClr val="B3110D"/>
                </a:solidFill>
                <a:latin typeface="Arial" panose="020B0604020202020204" pitchFamily="34" charset="0"/>
                <a:ea typeface="黑体" panose="02010609060101010101" pitchFamily="49" charset="-122"/>
              </a:rPr>
              <a:t>说明机器性能的好坏</a:t>
            </a:r>
            <a:endParaRPr lang="en-US" altLang="zh-CN" sz="2000" b="1" dirty="0">
              <a:solidFill>
                <a:srgbClr val="B3110D"/>
              </a:solidFill>
              <a:latin typeface="Arial" panose="020B0604020202020204" pitchFamily="34" charset="0"/>
              <a:ea typeface="黑体" panose="02010609060101010101" pitchFamily="49" charset="-122"/>
            </a:endParaRPr>
          </a:p>
          <a:p>
            <a:pPr>
              <a:spcBef>
                <a:spcPct val="5000"/>
              </a:spcBef>
            </a:pPr>
            <a:r>
              <a:rPr lang="en-US" altLang="zh-CN" sz="2000" b="1" dirty="0">
                <a:solidFill>
                  <a:schemeClr val="accent1"/>
                </a:solidFill>
                <a:latin typeface="Arial" panose="020B0604020202020204" pitchFamily="34" charset="0"/>
                <a:ea typeface="黑体" panose="02010609060101010101" pitchFamily="49" charset="-122"/>
              </a:rPr>
              <a:t>MFLOPS</a:t>
            </a:r>
            <a:r>
              <a:rPr lang="en-US" altLang="zh-CN" sz="2000" b="1" dirty="0">
                <a:latin typeface="Arial" panose="020B0604020202020204" pitchFamily="34" charset="0"/>
                <a:ea typeface="黑体" panose="02010609060101010101" pitchFamily="49" charset="-122"/>
              </a:rPr>
              <a:t>   = FP Operations / Second x 1/10</a:t>
            </a:r>
            <a:r>
              <a:rPr lang="en-US" altLang="zh-CN" sz="2000" b="1" baseline="30000" dirty="0">
                <a:latin typeface="Arial" panose="020B0604020202020204" pitchFamily="34" charset="0"/>
                <a:ea typeface="黑体" panose="02010609060101010101" pitchFamily="49" charset="-122"/>
              </a:rPr>
              <a:t>6</a:t>
            </a:r>
          </a:p>
          <a:p>
            <a:pPr>
              <a:spcBef>
                <a:spcPct val="5000"/>
              </a:spcBef>
            </a:pPr>
            <a:r>
              <a:rPr lang="en-US" altLang="zh-CN" sz="2000" b="1" dirty="0">
                <a:solidFill>
                  <a:schemeClr val="accent1"/>
                </a:solidFill>
                <a:latin typeface="Arial" panose="020B0604020202020204" pitchFamily="34" charset="0"/>
                <a:ea typeface="黑体" panose="02010609060101010101" pitchFamily="49" charset="-122"/>
              </a:rPr>
              <a:t>M</a:t>
            </a:r>
            <a:r>
              <a:rPr lang="en-US" altLang="zh-CN" sz="2000" b="1" dirty="0">
                <a:latin typeface="Arial" panose="020B0604020202020204" pitchFamily="34" charset="0"/>
                <a:ea typeface="黑体" panose="02010609060101010101" pitchFamily="49" charset="-122"/>
              </a:rPr>
              <a:t>illion </a:t>
            </a:r>
            <a:r>
              <a:rPr lang="en-US" altLang="zh-CN" sz="2000" b="1" dirty="0">
                <a:solidFill>
                  <a:schemeClr val="accent1"/>
                </a:solidFill>
                <a:latin typeface="Arial" panose="020B0604020202020204" pitchFamily="34" charset="0"/>
                <a:ea typeface="黑体" panose="02010609060101010101" pitchFamily="49" charset="-122"/>
              </a:rPr>
              <a:t>Flo</a:t>
            </a:r>
            <a:r>
              <a:rPr lang="en-US" altLang="zh-CN" sz="2000" b="1" dirty="0">
                <a:latin typeface="Arial" panose="020B0604020202020204" pitchFamily="34" charset="0"/>
                <a:ea typeface="黑体" panose="02010609060101010101" pitchFamily="49" charset="-122"/>
              </a:rPr>
              <a:t>ating-point Operations </a:t>
            </a:r>
            <a:r>
              <a:rPr lang="en-US" altLang="zh-CN" sz="2000" b="1" dirty="0">
                <a:solidFill>
                  <a:srgbClr val="FF3300"/>
                </a:solidFill>
                <a:latin typeface="Arial" panose="020B0604020202020204" pitchFamily="34" charset="0"/>
                <a:ea typeface="黑体" panose="02010609060101010101" pitchFamily="49" charset="-122"/>
              </a:rPr>
              <a:t>P</a:t>
            </a:r>
            <a:r>
              <a:rPr lang="en-US" altLang="zh-CN" sz="2000" b="1" dirty="0">
                <a:latin typeface="Arial" panose="020B0604020202020204" pitchFamily="34" charset="0"/>
                <a:ea typeface="黑体" panose="02010609060101010101" pitchFamily="49" charset="-122"/>
              </a:rPr>
              <a:t>er </a:t>
            </a:r>
            <a:r>
              <a:rPr lang="en-US" altLang="zh-CN" sz="2000" b="1" dirty="0">
                <a:solidFill>
                  <a:schemeClr val="accent1"/>
                </a:solidFill>
                <a:latin typeface="Arial" panose="020B0604020202020204" pitchFamily="34" charset="0"/>
                <a:ea typeface="黑体" panose="02010609060101010101" pitchFamily="49" charset="-122"/>
              </a:rPr>
              <a:t>S</a:t>
            </a:r>
            <a:r>
              <a:rPr lang="en-US" altLang="zh-CN" sz="2000" b="1" dirty="0">
                <a:latin typeface="Arial" panose="020B0604020202020204" pitchFamily="34" charset="0"/>
                <a:ea typeface="黑体" panose="02010609060101010101" pitchFamily="49" charset="-122"/>
              </a:rPr>
              <a:t>econd</a:t>
            </a:r>
            <a:r>
              <a:rPr lang="zh-CN" altLang="en-US" sz="2000" b="1" dirty="0">
                <a:latin typeface="Arial" panose="020B0604020202020204" pitchFamily="34" charset="0"/>
                <a:ea typeface="黑体" panose="02010609060101010101" pitchFamily="49" charset="-122"/>
              </a:rPr>
              <a:t>（</a:t>
            </a:r>
            <a:r>
              <a:rPr lang="zh-CN" altLang="en-US" sz="2000" b="1" dirty="0">
                <a:solidFill>
                  <a:schemeClr val="accent1"/>
                </a:solidFill>
                <a:latin typeface="Arial" panose="020B0604020202020204" pitchFamily="34" charset="0"/>
                <a:ea typeface="黑体" panose="02010609060101010101" pitchFamily="49" charset="-122"/>
              </a:rPr>
              <a:t>浮点</a:t>
            </a:r>
            <a:r>
              <a:rPr lang="zh-CN" altLang="en-US" sz="2000" b="1" dirty="0">
                <a:latin typeface="Arial" panose="020B0604020202020204" pitchFamily="34" charset="0"/>
                <a:ea typeface="黑体" panose="02010609060101010101" pitchFamily="49" charset="-122"/>
              </a:rPr>
              <a:t>操作速度）</a:t>
            </a:r>
          </a:p>
          <a:p>
            <a:pPr>
              <a:spcBef>
                <a:spcPct val="40000"/>
              </a:spcBef>
              <a:buFontTx/>
              <a:buChar char="•"/>
            </a:pPr>
            <a:r>
              <a:rPr lang="zh-CN" altLang="en-US" sz="2000" b="1" dirty="0">
                <a:latin typeface="Arial" panose="020B0604020202020204" pitchFamily="34" charset="0"/>
                <a:ea typeface="黑体" panose="02010609060101010101" pitchFamily="49" charset="-122"/>
              </a:rPr>
              <a:t> 不一定是程序中花时间的部分</a:t>
            </a:r>
            <a:endParaRPr lang="en-US" altLang="zh-CN" sz="2000" b="1" dirty="0">
              <a:latin typeface="Arial" panose="020B0604020202020204" pitchFamily="34" charset="0"/>
              <a:ea typeface="黑体" panose="02010609060101010101" pitchFamily="49" charset="-122"/>
            </a:endParaRPr>
          </a:p>
        </p:txBody>
      </p:sp>
      <p:grpSp>
        <p:nvGrpSpPr>
          <p:cNvPr id="2" name="Group 4"/>
          <p:cNvGrpSpPr>
            <a:grpSpLocks/>
          </p:cNvGrpSpPr>
          <p:nvPr/>
        </p:nvGrpSpPr>
        <p:grpSpPr bwMode="auto">
          <a:xfrm>
            <a:off x="4125913" y="2501900"/>
            <a:ext cx="2647950" cy="1427163"/>
            <a:chOff x="3855" y="1418"/>
            <a:chExt cx="1491" cy="1019"/>
          </a:xfrm>
        </p:grpSpPr>
        <p:sp>
          <p:nvSpPr>
            <p:cNvPr id="102408" name="AutoShape 5"/>
            <p:cNvSpPr>
              <a:spLocks/>
            </p:cNvSpPr>
            <p:nvPr/>
          </p:nvSpPr>
          <p:spPr bwMode="auto">
            <a:xfrm>
              <a:off x="3855" y="1418"/>
              <a:ext cx="221" cy="1019"/>
            </a:xfrm>
            <a:prstGeom prst="rightBrace">
              <a:avLst>
                <a:gd name="adj1" fmla="val 38424"/>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sz="2400">
                <a:solidFill>
                  <a:schemeClr val="accent2"/>
                </a:solidFill>
                <a:latin typeface="Helvetica" panose="020B0604020202020204" pitchFamily="34" charset="0"/>
              </a:endParaRPr>
            </a:p>
          </p:txBody>
        </p:sp>
        <p:sp>
          <p:nvSpPr>
            <p:cNvPr id="56330" name="Text Box 6"/>
            <p:cNvSpPr txBox="1">
              <a:spLocks noChangeArrowheads="1"/>
            </p:cNvSpPr>
            <p:nvPr/>
          </p:nvSpPr>
          <p:spPr bwMode="auto">
            <a:xfrm>
              <a:off x="4161" y="1790"/>
              <a:ext cx="1185" cy="501"/>
            </a:xfrm>
            <a:prstGeom prst="rect">
              <a:avLst/>
            </a:prstGeom>
            <a:noFill/>
            <a:ln w="12700">
              <a:noFill/>
              <a:miter lim="800000"/>
              <a:headEnd/>
              <a:tailEnd/>
            </a:ln>
          </p:spPr>
          <p:txBody>
            <a:bodyPr>
              <a:spAutoFit/>
            </a:bodyPr>
            <a:lstStyle/>
            <a:p>
              <a:pPr>
                <a:defRPr/>
              </a:pPr>
              <a:r>
                <a:rPr lang="zh-CN" altLang="en-US" sz="2000" b="1" dirty="0">
                  <a:solidFill>
                    <a:schemeClr val="accent2"/>
                  </a:solidFill>
                  <a:latin typeface="+mn-lt"/>
                  <a:ea typeface="黑体" pitchFamily="49" charset="-122"/>
                </a:rPr>
                <a:t>用</a:t>
              </a:r>
              <a:r>
                <a:rPr lang="en-US" altLang="zh-CN" sz="2000" b="1" dirty="0">
                  <a:solidFill>
                    <a:schemeClr val="accent2"/>
                  </a:solidFill>
                  <a:latin typeface="+mn-lt"/>
                  <a:ea typeface="黑体" pitchFamily="49" charset="-122"/>
                </a:rPr>
                <a:t>MIPS</a:t>
              </a:r>
              <a:r>
                <a:rPr lang="zh-CN" altLang="en-US" sz="2000" b="1" dirty="0">
                  <a:solidFill>
                    <a:schemeClr val="accent2"/>
                  </a:solidFill>
                  <a:latin typeface="+mn-lt"/>
                  <a:ea typeface="黑体" pitchFamily="49" charset="-122"/>
                </a:rPr>
                <a:t>数表示性能有没有局限</a:t>
              </a:r>
              <a:r>
                <a:rPr lang="en-US" altLang="zh-CN" sz="2000" b="1" dirty="0">
                  <a:solidFill>
                    <a:schemeClr val="accent2"/>
                  </a:solidFill>
                  <a:latin typeface="+mn-lt"/>
                  <a:ea typeface="黑体" pitchFamily="49" charset="-122"/>
                </a:rPr>
                <a:t>?</a:t>
              </a:r>
            </a:p>
          </p:txBody>
        </p:sp>
      </p:grpSp>
      <p:grpSp>
        <p:nvGrpSpPr>
          <p:cNvPr id="3" name="Group 7"/>
          <p:cNvGrpSpPr>
            <a:grpSpLocks/>
          </p:cNvGrpSpPr>
          <p:nvPr/>
        </p:nvGrpSpPr>
        <p:grpSpPr bwMode="auto">
          <a:xfrm>
            <a:off x="4391025" y="5045075"/>
            <a:ext cx="2919413" cy="720725"/>
            <a:chOff x="2467" y="3425"/>
            <a:chExt cx="2049" cy="715"/>
          </a:xfrm>
        </p:grpSpPr>
        <p:sp>
          <p:nvSpPr>
            <p:cNvPr id="102406" name="AutoShape 8"/>
            <p:cNvSpPr>
              <a:spLocks/>
            </p:cNvSpPr>
            <p:nvPr/>
          </p:nvSpPr>
          <p:spPr bwMode="auto">
            <a:xfrm>
              <a:off x="2467" y="3425"/>
              <a:ext cx="247" cy="509"/>
            </a:xfrm>
            <a:prstGeom prst="rightBrace">
              <a:avLst>
                <a:gd name="adj1" fmla="val 17173"/>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sz="2400">
                <a:solidFill>
                  <a:schemeClr val="accent2"/>
                </a:solidFill>
                <a:latin typeface="Helvetica" panose="020B0604020202020204" pitchFamily="34" charset="0"/>
              </a:endParaRPr>
            </a:p>
          </p:txBody>
        </p:sp>
        <p:sp>
          <p:nvSpPr>
            <p:cNvPr id="102407" name="Text Box 9"/>
            <p:cNvSpPr txBox="1">
              <a:spLocks noChangeArrowheads="1"/>
            </p:cNvSpPr>
            <p:nvPr/>
          </p:nvSpPr>
          <p:spPr bwMode="auto">
            <a:xfrm>
              <a:off x="2764" y="3444"/>
              <a:ext cx="1752"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r>
                <a:rPr lang="zh-CN" altLang="en-US" sz="2000" b="1">
                  <a:solidFill>
                    <a:schemeClr val="accent2"/>
                  </a:solidFill>
                  <a:latin typeface="Arial" panose="020B0604020202020204" pitchFamily="34" charset="0"/>
                  <a:ea typeface="黑体" panose="02010609060101010101" pitchFamily="49" charset="-122"/>
                </a:rPr>
                <a:t>用</a:t>
              </a:r>
              <a:r>
                <a:rPr lang="en-US" altLang="zh-CN" sz="2000" b="1">
                  <a:solidFill>
                    <a:schemeClr val="accent2"/>
                  </a:solidFill>
                  <a:latin typeface="Arial" panose="020B0604020202020204" pitchFamily="34" charset="0"/>
                  <a:ea typeface="黑体" panose="02010609060101010101" pitchFamily="49" charset="-122"/>
                </a:rPr>
                <a:t>MFLOPS</a:t>
              </a:r>
              <a:r>
                <a:rPr lang="zh-CN" altLang="en-US" sz="2000" b="1">
                  <a:solidFill>
                    <a:schemeClr val="accent2"/>
                  </a:solidFill>
                  <a:latin typeface="Arial" panose="020B0604020202020204" pitchFamily="34" charset="0"/>
                  <a:ea typeface="黑体" panose="02010609060101010101" pitchFamily="49" charset="-122"/>
                </a:rPr>
                <a:t>数表示性能也有一定局限！</a:t>
              </a:r>
            </a:p>
          </p:txBody>
        </p:sp>
      </p:grpSp>
      <p:sp>
        <p:nvSpPr>
          <p:cNvPr id="4" name="灯片编号占位符 3"/>
          <p:cNvSpPr>
            <a:spLocks noGrp="1"/>
          </p:cNvSpPr>
          <p:nvPr>
            <p:ph type="sldNum" sz="quarter" idx="4"/>
          </p:nvPr>
        </p:nvSpPr>
        <p:spPr/>
        <p:txBody>
          <a:bodyPr/>
          <a:lstStyle/>
          <a:p>
            <a:fld id="{B889F279-0C5D-4FA7-8CEA-9D3E73AA67A1}" type="slidenum">
              <a:rPr lang="zh-CN" altLang="en-US" smtClean="0"/>
              <a:pPr/>
              <a:t>55</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39299">
                                            <p:txEl>
                                              <p:pRg st="2" end="2"/>
                                            </p:txEl>
                                          </p:spTgt>
                                        </p:tgtEl>
                                        <p:attrNameLst>
                                          <p:attrName>style.visibility</p:attrName>
                                        </p:attrNameLst>
                                      </p:cBhvr>
                                      <p:to>
                                        <p:strVal val="visible"/>
                                      </p:to>
                                    </p:set>
                                    <p:animEffect transition="in" filter="blinds(horizontal)">
                                      <p:cBhvr>
                                        <p:cTn id="7" dur="500"/>
                                        <p:tgtEl>
                                          <p:spTgt spid="439299">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39299">
                                            <p:txEl>
                                              <p:pRg st="3" end="3"/>
                                            </p:txEl>
                                          </p:spTgt>
                                        </p:tgtEl>
                                        <p:attrNameLst>
                                          <p:attrName>style.visibility</p:attrName>
                                        </p:attrNameLst>
                                      </p:cBhvr>
                                      <p:to>
                                        <p:strVal val="visible"/>
                                      </p:to>
                                    </p:set>
                                    <p:animEffect transition="in" filter="blinds(horizontal)">
                                      <p:cBhvr>
                                        <p:cTn id="12" dur="500"/>
                                        <p:tgtEl>
                                          <p:spTgt spid="439299">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39299">
                                            <p:txEl>
                                              <p:pRg st="4" end="4"/>
                                            </p:txEl>
                                          </p:spTgt>
                                        </p:tgtEl>
                                        <p:attrNameLst>
                                          <p:attrName>style.visibility</p:attrName>
                                        </p:attrNameLst>
                                      </p:cBhvr>
                                      <p:to>
                                        <p:strVal val="visible"/>
                                      </p:to>
                                    </p:set>
                                    <p:animEffect transition="in" filter="blinds(horizontal)">
                                      <p:cBhvr>
                                        <p:cTn id="22" dur="500"/>
                                        <p:tgtEl>
                                          <p:spTgt spid="439299">
                                            <p:txEl>
                                              <p:pRg st="4" end="4"/>
                                            </p:txEl>
                                          </p:spTgt>
                                        </p:tgtEl>
                                      </p:cBhvr>
                                    </p:animEffect>
                                  </p:childTnLst>
                                  <p:subTnLst>
                                    <p:animClr clrSpc="rgb" dir="cw">
                                      <p:cBhvr override="childStyle">
                                        <p:cTn dur="1" fill="hold" display="0" masterRel="nextClick" afterEffect="1"/>
                                        <p:tgtEl>
                                          <p:spTgt spid="439299">
                                            <p:txEl>
                                              <p:pRg st="4" end="4"/>
                                            </p:txEl>
                                          </p:spTgt>
                                        </p:tgtEl>
                                        <p:attrNameLst>
                                          <p:attrName>ppt_c</p:attrName>
                                        </p:attrNameLst>
                                      </p:cBhvr>
                                      <p:to>
                                        <a:srgbClr val="0BB2F5"/>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39299">
                                            <p:txEl>
                                              <p:pRg st="5" end="5"/>
                                            </p:txEl>
                                          </p:spTgt>
                                        </p:tgtEl>
                                        <p:attrNameLst>
                                          <p:attrName>style.visibility</p:attrName>
                                        </p:attrNameLst>
                                      </p:cBhvr>
                                      <p:to>
                                        <p:strVal val="visible"/>
                                      </p:to>
                                    </p:set>
                                    <p:animEffect transition="in" filter="blinds(horizontal)">
                                      <p:cBhvr>
                                        <p:cTn id="27" dur="500"/>
                                        <p:tgtEl>
                                          <p:spTgt spid="439299">
                                            <p:txEl>
                                              <p:pRg st="5" end="5"/>
                                            </p:txEl>
                                          </p:spTgt>
                                        </p:tgtEl>
                                      </p:cBhvr>
                                    </p:animEffect>
                                  </p:childTnLst>
                                  <p:subTnLst>
                                    <p:animClr clrSpc="rgb" dir="cw">
                                      <p:cBhvr override="childStyle">
                                        <p:cTn dur="1" fill="hold" display="0" masterRel="nextClick" afterEffect="1"/>
                                        <p:tgtEl>
                                          <p:spTgt spid="439299">
                                            <p:txEl>
                                              <p:pRg st="5" end="5"/>
                                            </p:txEl>
                                          </p:spTgt>
                                        </p:tgtEl>
                                        <p:attrNameLst>
                                          <p:attrName>ppt_c</p:attrName>
                                        </p:attrNameLst>
                                      </p:cBhvr>
                                      <p:to>
                                        <a:srgbClr val="0BB2F5"/>
                                      </p:to>
                                    </p:animClr>
                                  </p:sub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439299">
                                            <p:txEl>
                                              <p:pRg st="6" end="6"/>
                                            </p:txEl>
                                          </p:spTgt>
                                        </p:tgtEl>
                                        <p:attrNameLst>
                                          <p:attrName>style.visibility</p:attrName>
                                        </p:attrNameLst>
                                      </p:cBhvr>
                                      <p:to>
                                        <p:strVal val="visible"/>
                                      </p:to>
                                    </p:set>
                                    <p:animEffect transition="in" filter="blinds(horizontal)">
                                      <p:cBhvr>
                                        <p:cTn id="32" dur="500"/>
                                        <p:tgtEl>
                                          <p:spTgt spid="439299">
                                            <p:txEl>
                                              <p:pRg st="6" end="6"/>
                                            </p:txEl>
                                          </p:spTgt>
                                        </p:tgtEl>
                                      </p:cBhvr>
                                    </p:animEffect>
                                  </p:childTnLst>
                                  <p:subTnLst>
                                    <p:animClr clrSpc="rgb" dir="cw">
                                      <p:cBhvr override="childStyle">
                                        <p:cTn dur="1" fill="hold" display="0" masterRel="nextClick" afterEffect="1"/>
                                        <p:tgtEl>
                                          <p:spTgt spid="439299">
                                            <p:txEl>
                                              <p:pRg st="6" end="6"/>
                                            </p:txEl>
                                          </p:spTgt>
                                        </p:tgtEl>
                                        <p:attrNameLst>
                                          <p:attrName>ppt_c</p:attrName>
                                        </p:attrNameLst>
                                      </p:cBhvr>
                                      <p:to>
                                        <a:srgbClr val="0BB2F5"/>
                                      </p:to>
                                    </p:animClr>
                                  </p:sub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439299">
                                            <p:txEl>
                                              <p:pRg st="7" end="7"/>
                                            </p:txEl>
                                          </p:spTgt>
                                        </p:tgtEl>
                                        <p:attrNameLst>
                                          <p:attrName>style.visibility</p:attrName>
                                        </p:attrNameLst>
                                      </p:cBhvr>
                                      <p:to>
                                        <p:strVal val="visible"/>
                                      </p:to>
                                    </p:set>
                                    <p:animEffect transition="in" filter="blinds(horizontal)">
                                      <p:cBhvr>
                                        <p:cTn id="37" dur="500"/>
                                        <p:tgtEl>
                                          <p:spTgt spid="439299">
                                            <p:txEl>
                                              <p:pRg st="7" end="7"/>
                                            </p:txEl>
                                          </p:spTgt>
                                        </p:tgtEl>
                                      </p:cBhvr>
                                    </p:animEffect>
                                  </p:childTnLst>
                                  <p:subTnLst>
                                    <p:animClr clrSpc="rgb" dir="cw">
                                      <p:cBhvr override="childStyle">
                                        <p:cTn dur="1" fill="hold" display="0" masterRel="nextClick" afterEffect="1"/>
                                        <p:tgtEl>
                                          <p:spTgt spid="439299">
                                            <p:txEl>
                                              <p:pRg st="7" end="7"/>
                                            </p:txEl>
                                          </p:spTgt>
                                        </p:tgtEl>
                                        <p:attrNameLst>
                                          <p:attrName>ppt_c</p:attrName>
                                        </p:attrNameLst>
                                      </p:cBhvr>
                                      <p:to>
                                        <a:srgbClr val="0BB2F5"/>
                                      </p:to>
                                    </p:animClr>
                                  </p:sub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439299">
                                            <p:txEl>
                                              <p:pRg st="8" end="8"/>
                                            </p:txEl>
                                          </p:spTgt>
                                        </p:tgtEl>
                                        <p:attrNameLst>
                                          <p:attrName>style.visibility</p:attrName>
                                        </p:attrNameLst>
                                      </p:cBhvr>
                                      <p:to>
                                        <p:strVal val="visible"/>
                                      </p:to>
                                    </p:set>
                                    <p:animEffect transition="in" filter="blinds(horizontal)">
                                      <p:cBhvr>
                                        <p:cTn id="42" dur="500"/>
                                        <p:tgtEl>
                                          <p:spTgt spid="439299">
                                            <p:txEl>
                                              <p:pRg st="8" end="8"/>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439299">
                                            <p:txEl>
                                              <p:pRg st="9" end="9"/>
                                            </p:txEl>
                                          </p:spTgt>
                                        </p:tgtEl>
                                        <p:attrNameLst>
                                          <p:attrName>style.visibility</p:attrName>
                                        </p:attrNameLst>
                                      </p:cBhvr>
                                      <p:to>
                                        <p:strVal val="visible"/>
                                      </p:to>
                                    </p:set>
                                    <p:animEffect transition="in" filter="blinds(horizontal)">
                                      <p:cBhvr>
                                        <p:cTn id="47" dur="500"/>
                                        <p:tgtEl>
                                          <p:spTgt spid="439299">
                                            <p:txEl>
                                              <p:pRg st="9" end="9"/>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439299">
                                            <p:txEl>
                                              <p:pRg st="10" end="10"/>
                                            </p:txEl>
                                          </p:spTgt>
                                        </p:tgtEl>
                                        <p:attrNameLst>
                                          <p:attrName>style.visibility</p:attrName>
                                        </p:attrNameLst>
                                      </p:cBhvr>
                                      <p:to>
                                        <p:strVal val="visible"/>
                                      </p:to>
                                    </p:set>
                                    <p:animEffect transition="in" filter="blinds(horizontal)">
                                      <p:cBhvr>
                                        <p:cTn id="52" dur="500"/>
                                        <p:tgtEl>
                                          <p:spTgt spid="439299">
                                            <p:txEl>
                                              <p:pRg st="10" end="10"/>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439299">
                                            <p:txEl>
                                              <p:pRg st="11" end="11"/>
                                            </p:txEl>
                                          </p:spTgt>
                                        </p:tgtEl>
                                        <p:attrNameLst>
                                          <p:attrName>style.visibility</p:attrName>
                                        </p:attrNameLst>
                                      </p:cBhvr>
                                      <p:to>
                                        <p:strVal val="visible"/>
                                      </p:to>
                                    </p:set>
                                    <p:animEffect transition="in" filter="blinds(horizontal)">
                                      <p:cBhvr>
                                        <p:cTn id="57" dur="500"/>
                                        <p:tgtEl>
                                          <p:spTgt spid="439299">
                                            <p:txEl>
                                              <p:pRg st="11" end="11"/>
                                            </p:txEl>
                                          </p:spTgt>
                                        </p:tgtEl>
                                      </p:cBhvr>
                                    </p:animEffect>
                                  </p:childTnLst>
                                  <p:subTnLst>
                                    <p:animClr clrSpc="rgb" dir="cw">
                                      <p:cBhvr override="childStyle">
                                        <p:cTn dur="1" fill="hold" display="0" masterRel="nextClick" afterEffect="1"/>
                                        <p:tgtEl>
                                          <p:spTgt spid="439299">
                                            <p:txEl>
                                              <p:pRg st="11" end="11"/>
                                            </p:txEl>
                                          </p:spTgt>
                                        </p:tgtEl>
                                        <p:attrNameLst>
                                          <p:attrName>ppt_c</p:attrName>
                                        </p:attrNameLst>
                                      </p:cBhvr>
                                      <p:to>
                                        <a:srgbClr val="0BB2F5"/>
                                      </p:to>
                                    </p:animClr>
                                  </p:sub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blinds(horizontal)">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800100" y="228600"/>
            <a:ext cx="6486525" cy="474663"/>
          </a:xfrm>
        </p:spPr>
        <p:txBody>
          <a:bodyPr/>
          <a:lstStyle/>
          <a:p>
            <a:r>
              <a:rPr lang="en-US" altLang="zh-CN" sz="3200" dirty="0"/>
              <a:t>Example: MIPS</a:t>
            </a:r>
            <a:r>
              <a:rPr lang="zh-CN" altLang="en-US" sz="3200" dirty="0"/>
              <a:t>数不可靠！</a:t>
            </a:r>
            <a:endParaRPr lang="zh-CN" altLang="en-US" sz="3200" b="0" dirty="0">
              <a:solidFill>
                <a:schemeClr val="tx1"/>
              </a:solidFill>
            </a:endParaRPr>
          </a:p>
        </p:txBody>
      </p:sp>
      <p:sp>
        <p:nvSpPr>
          <p:cNvPr id="441347" name="Text Box 3"/>
          <p:cNvSpPr txBox="1">
            <a:spLocks noChangeArrowheads="1"/>
          </p:cNvSpPr>
          <p:nvPr/>
        </p:nvSpPr>
        <p:spPr bwMode="auto">
          <a:xfrm>
            <a:off x="215900" y="853717"/>
            <a:ext cx="89281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spcBef>
                <a:spcPct val="30000"/>
              </a:spcBef>
            </a:pPr>
            <a:r>
              <a:rPr lang="zh-CN" altLang="en-US" sz="1800" b="1" dirty="0">
                <a:latin typeface="黑体" panose="02010609060101010101" pitchFamily="49" charset="-122"/>
                <a:ea typeface="黑体" panose="02010609060101010101" pitchFamily="49" charset="-122"/>
              </a:rPr>
              <a:t>例</a:t>
            </a:r>
            <a:r>
              <a:rPr lang="en-US" altLang="zh-CN" sz="1800" b="1" dirty="0">
                <a:latin typeface="黑体" panose="02010609060101010101" pitchFamily="49" charset="-122"/>
                <a:ea typeface="黑体" panose="02010609060101010101" pitchFamily="49" charset="-122"/>
              </a:rPr>
              <a:t>1.3  </a:t>
            </a:r>
            <a:r>
              <a:rPr lang="zh-CN" altLang="en-US" sz="1800" b="1" dirty="0">
                <a:latin typeface="黑体" panose="02010609060101010101" pitchFamily="49" charset="-122"/>
                <a:ea typeface="黑体" panose="02010609060101010101" pitchFamily="49" charset="-122"/>
              </a:rPr>
              <a:t>某程序编译后目标代码包含</a:t>
            </a:r>
            <a:r>
              <a:rPr lang="en-US" altLang="zh-CN" sz="1800" b="1" dirty="0">
                <a:latin typeface="黑体" panose="02010609060101010101" pitchFamily="49" charset="-122"/>
                <a:ea typeface="黑体" panose="02010609060101010101" pitchFamily="49" charset="-122"/>
              </a:rPr>
              <a:t>4</a:t>
            </a:r>
            <a:r>
              <a:rPr lang="zh-CN" altLang="en-US" sz="1800" b="1" dirty="0">
                <a:latin typeface="黑体" panose="02010609060101010101" pitchFamily="49" charset="-122"/>
                <a:ea typeface="黑体" panose="02010609060101010101" pitchFamily="49" charset="-122"/>
              </a:rPr>
              <a:t>类指令，优化前各类指令数如下，优化后</a:t>
            </a:r>
            <a:r>
              <a:rPr lang="en-US" altLang="zh-CN" sz="1800" b="1" dirty="0">
                <a:latin typeface="黑体" panose="02010609060101010101" pitchFamily="49" charset="-122"/>
                <a:ea typeface="黑体" panose="02010609060101010101" pitchFamily="49" charset="-122"/>
              </a:rPr>
              <a:t>A</a:t>
            </a:r>
            <a:r>
              <a:rPr lang="zh-CN" altLang="en-US" sz="1800" b="1" dirty="0">
                <a:latin typeface="黑体" panose="02010609060101010101" pitchFamily="49" charset="-122"/>
                <a:ea typeface="黑体" panose="02010609060101010101" pitchFamily="49" charset="-122"/>
              </a:rPr>
              <a:t>类指令减少了</a:t>
            </a:r>
            <a:r>
              <a:rPr lang="en-US" altLang="zh-CN" sz="1800" b="1" dirty="0">
                <a:latin typeface="黑体" panose="02010609060101010101" pitchFamily="49" charset="-122"/>
                <a:ea typeface="黑体" panose="02010609060101010101" pitchFamily="49" charset="-122"/>
              </a:rPr>
              <a:t>50%</a:t>
            </a:r>
            <a:r>
              <a:rPr lang="zh-CN" altLang="en-US" sz="1800" b="1" dirty="0">
                <a:latin typeface="黑体" panose="02010609060101010101" pitchFamily="49" charset="-122"/>
                <a:ea typeface="黑体" panose="02010609060101010101" pitchFamily="49" charset="-122"/>
              </a:rPr>
              <a:t>，其他类指令不变，设某运行机器主频为</a:t>
            </a:r>
            <a:r>
              <a:rPr lang="en-US" altLang="zh-CN" sz="1800" b="1" dirty="0">
                <a:latin typeface="黑体" panose="02010609060101010101" pitchFamily="49" charset="-122"/>
                <a:ea typeface="黑体" panose="02010609060101010101" pitchFamily="49" charset="-122"/>
              </a:rPr>
              <a:t>50MHz</a:t>
            </a:r>
            <a:r>
              <a:rPr lang="zh-CN" altLang="en-US" sz="1800" b="1" dirty="0">
                <a:latin typeface="黑体" panose="02010609060101010101" pitchFamily="49" charset="-122"/>
                <a:ea typeface="黑体" panose="02010609060101010101" pitchFamily="49" charset="-122"/>
              </a:rPr>
              <a:t>。问优化前后的</a:t>
            </a:r>
            <a:r>
              <a:rPr lang="en-US" altLang="zh-CN" sz="1800" b="1" dirty="0">
                <a:latin typeface="黑体" panose="02010609060101010101" pitchFamily="49" charset="-122"/>
                <a:ea typeface="黑体" panose="02010609060101010101" pitchFamily="49" charset="-122"/>
              </a:rPr>
              <a:t>CPI</a:t>
            </a:r>
            <a:r>
              <a:rPr lang="zh-CN" altLang="en-US" sz="1800" b="1" dirty="0">
                <a:latin typeface="黑体" panose="02010609060101010101" pitchFamily="49" charset="-122"/>
                <a:ea typeface="黑体" panose="02010609060101010101" pitchFamily="49" charset="-122"/>
              </a:rPr>
              <a:t>和</a:t>
            </a:r>
            <a:r>
              <a:rPr lang="en-US" altLang="zh-CN" sz="1800" b="1" dirty="0">
                <a:latin typeface="黑体" panose="02010609060101010101" pitchFamily="49" charset="-122"/>
                <a:ea typeface="黑体" panose="02010609060101010101" pitchFamily="49" charset="-122"/>
              </a:rPr>
              <a:t>MIPS</a:t>
            </a:r>
            <a:r>
              <a:rPr lang="zh-CN" altLang="en-US" sz="1800" b="1" dirty="0">
                <a:latin typeface="黑体" panose="02010609060101010101" pitchFamily="49" charset="-122"/>
                <a:ea typeface="黑体" panose="02010609060101010101" pitchFamily="49" charset="-122"/>
              </a:rPr>
              <a:t>分别是多少？</a:t>
            </a:r>
            <a:endParaRPr lang="en-US" altLang="zh-CN" sz="1800" b="1" dirty="0">
              <a:latin typeface="Helvetica" panose="020B0604020202020204" pitchFamily="34" charset="0"/>
            </a:endParaRPr>
          </a:p>
        </p:txBody>
      </p:sp>
      <p:sp>
        <p:nvSpPr>
          <p:cNvPr id="441348" name="Rectangle 4"/>
          <p:cNvSpPr>
            <a:spLocks noChangeArrowheads="1"/>
          </p:cNvSpPr>
          <p:nvPr/>
        </p:nvSpPr>
        <p:spPr bwMode="auto">
          <a:xfrm>
            <a:off x="382588" y="1985010"/>
            <a:ext cx="2601913"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90000"/>
              </a:lnSpc>
              <a:spcBef>
                <a:spcPct val="30000"/>
              </a:spcBef>
            </a:pPr>
            <a:r>
              <a:rPr lang="en-US" altLang="zh-CN" sz="1800" b="1" u="sng" dirty="0">
                <a:latin typeface="Arial" panose="020B0604020202020204" pitchFamily="34" charset="0"/>
              </a:rPr>
              <a:t>Op      </a:t>
            </a:r>
            <a:r>
              <a:rPr lang="en-US" altLang="zh-CN" sz="1800" b="1" u="sng" dirty="0" err="1">
                <a:latin typeface="Arial" panose="020B0604020202020204" pitchFamily="34" charset="0"/>
              </a:rPr>
              <a:t>Freq</a:t>
            </a:r>
            <a:r>
              <a:rPr lang="en-US" altLang="zh-CN" sz="1800" b="1" u="sng" dirty="0">
                <a:latin typeface="Arial" panose="020B0604020202020204" pitchFamily="34" charset="0"/>
              </a:rPr>
              <a:t>    Cycle  </a:t>
            </a:r>
            <a:endParaRPr lang="en-US" altLang="zh-CN" sz="1800" b="1" dirty="0">
              <a:latin typeface="Arial" panose="020B0604020202020204" pitchFamily="34" charset="0"/>
            </a:endParaRPr>
          </a:p>
          <a:p>
            <a:pPr>
              <a:lnSpc>
                <a:spcPct val="90000"/>
              </a:lnSpc>
              <a:spcBef>
                <a:spcPct val="30000"/>
              </a:spcBef>
            </a:pPr>
            <a:r>
              <a:rPr lang="en-US" altLang="zh-CN" sz="1800" b="1" dirty="0">
                <a:latin typeface="Arial" panose="020B0604020202020204" pitchFamily="34" charset="0"/>
              </a:rPr>
              <a:t>A 	 43%	1 </a:t>
            </a:r>
          </a:p>
          <a:p>
            <a:pPr>
              <a:lnSpc>
                <a:spcPct val="90000"/>
              </a:lnSpc>
              <a:spcBef>
                <a:spcPct val="30000"/>
              </a:spcBef>
            </a:pPr>
            <a:r>
              <a:rPr lang="en-US" altLang="zh-CN" sz="1800" b="1" dirty="0">
                <a:latin typeface="Arial" panose="020B0604020202020204" pitchFamily="34" charset="0"/>
              </a:rPr>
              <a:t>B	 21%	2 </a:t>
            </a:r>
          </a:p>
          <a:p>
            <a:pPr>
              <a:lnSpc>
                <a:spcPct val="90000"/>
              </a:lnSpc>
              <a:spcBef>
                <a:spcPct val="30000"/>
              </a:spcBef>
            </a:pPr>
            <a:r>
              <a:rPr lang="en-US" altLang="zh-CN" sz="1800" b="1" dirty="0">
                <a:latin typeface="Arial" panose="020B0604020202020204" pitchFamily="34" charset="0"/>
              </a:rPr>
              <a:t>C	 12%	2 </a:t>
            </a:r>
          </a:p>
          <a:p>
            <a:pPr>
              <a:lnSpc>
                <a:spcPct val="90000"/>
              </a:lnSpc>
              <a:spcBef>
                <a:spcPct val="30000"/>
              </a:spcBef>
            </a:pPr>
            <a:r>
              <a:rPr lang="en-US" altLang="zh-CN" sz="1800" b="1" dirty="0">
                <a:latin typeface="Arial" panose="020B0604020202020204" pitchFamily="34" charset="0"/>
              </a:rPr>
              <a:t>D	 24%	2</a:t>
            </a:r>
            <a:endParaRPr lang="zh-CN" altLang="en-US" sz="1800" b="1" dirty="0">
              <a:latin typeface="Arial" panose="020B0604020202020204" pitchFamily="34" charset="0"/>
            </a:endParaRPr>
          </a:p>
        </p:txBody>
      </p:sp>
      <p:sp>
        <p:nvSpPr>
          <p:cNvPr id="441349" name="Rectangle 5"/>
          <p:cNvSpPr>
            <a:spLocks noChangeArrowheads="1"/>
          </p:cNvSpPr>
          <p:nvPr/>
        </p:nvSpPr>
        <p:spPr bwMode="auto">
          <a:xfrm>
            <a:off x="6372226" y="1908810"/>
            <a:ext cx="1598612"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90000"/>
              </a:lnSpc>
              <a:spcBef>
                <a:spcPct val="50000"/>
              </a:spcBef>
            </a:pPr>
            <a:r>
              <a:rPr lang="en-US" altLang="zh-CN" sz="1800" b="1" u="sng">
                <a:latin typeface="Arial" panose="020B0604020202020204" pitchFamily="34" charset="0"/>
              </a:rPr>
              <a:t>New   Freq    </a:t>
            </a:r>
            <a:endParaRPr lang="en-US" altLang="zh-CN" sz="1800" b="1">
              <a:latin typeface="Arial" panose="020B0604020202020204" pitchFamily="34" charset="0"/>
            </a:endParaRPr>
          </a:p>
          <a:p>
            <a:pPr>
              <a:lnSpc>
                <a:spcPct val="90000"/>
              </a:lnSpc>
              <a:spcBef>
                <a:spcPct val="50000"/>
              </a:spcBef>
            </a:pPr>
            <a:r>
              <a:rPr lang="en-US" altLang="zh-CN" sz="1800" b="1">
                <a:latin typeface="Arial" panose="020B0604020202020204" pitchFamily="34" charset="0"/>
              </a:rPr>
              <a:t>     27% </a:t>
            </a:r>
          </a:p>
          <a:p>
            <a:pPr>
              <a:lnSpc>
                <a:spcPct val="90000"/>
              </a:lnSpc>
              <a:spcBef>
                <a:spcPct val="50000"/>
              </a:spcBef>
            </a:pPr>
            <a:r>
              <a:rPr lang="en-US" altLang="zh-CN" sz="1800" b="1">
                <a:latin typeface="Arial" panose="020B0604020202020204" pitchFamily="34" charset="0"/>
              </a:rPr>
              <a:t>     27% </a:t>
            </a:r>
          </a:p>
          <a:p>
            <a:pPr>
              <a:lnSpc>
                <a:spcPct val="90000"/>
              </a:lnSpc>
              <a:spcBef>
                <a:spcPct val="50000"/>
              </a:spcBef>
            </a:pPr>
            <a:r>
              <a:rPr lang="en-US" altLang="zh-CN" sz="1800" b="1">
                <a:latin typeface="Arial" panose="020B0604020202020204" pitchFamily="34" charset="0"/>
              </a:rPr>
              <a:t>     15% </a:t>
            </a:r>
          </a:p>
          <a:p>
            <a:pPr>
              <a:lnSpc>
                <a:spcPct val="90000"/>
              </a:lnSpc>
              <a:spcBef>
                <a:spcPct val="50000"/>
              </a:spcBef>
            </a:pPr>
            <a:r>
              <a:rPr lang="en-US" altLang="zh-CN" sz="1800" b="1">
                <a:latin typeface="Arial" panose="020B0604020202020204" pitchFamily="34" charset="0"/>
              </a:rPr>
              <a:t>     31%	</a:t>
            </a:r>
            <a:endParaRPr lang="zh-CN" altLang="en-US" sz="1800" b="1">
              <a:latin typeface="Arial" panose="020B0604020202020204" pitchFamily="34" charset="0"/>
            </a:endParaRPr>
          </a:p>
        </p:txBody>
      </p:sp>
      <p:sp>
        <p:nvSpPr>
          <p:cNvPr id="441350" name="AutoShape 6"/>
          <p:cNvSpPr>
            <a:spLocks noChangeArrowheads="1"/>
          </p:cNvSpPr>
          <p:nvPr/>
        </p:nvSpPr>
        <p:spPr bwMode="auto">
          <a:xfrm>
            <a:off x="3309938" y="1669891"/>
            <a:ext cx="2514600" cy="485775"/>
          </a:xfrm>
          <a:prstGeom prst="wedgeRectCallout">
            <a:avLst>
              <a:gd name="adj1" fmla="val 68120"/>
              <a:gd name="adj2" fmla="val 3856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r>
              <a:rPr lang="en-US" altLang="zh-CN" sz="1800" b="1" dirty="0">
                <a:solidFill>
                  <a:srgbClr val="CC3300"/>
                </a:solidFill>
                <a:latin typeface="Helvetica" panose="020B0604020202020204" pitchFamily="34" charset="0"/>
              </a:rPr>
              <a:t>Optimizing compiler</a:t>
            </a:r>
          </a:p>
          <a:p>
            <a:pPr algn="ctr"/>
            <a:endParaRPr lang="zh-CN" altLang="en-US" sz="2400" dirty="0">
              <a:latin typeface="Helvetica" panose="020B0604020202020204" pitchFamily="34" charset="0"/>
            </a:endParaRPr>
          </a:p>
        </p:txBody>
      </p:sp>
      <p:sp>
        <p:nvSpPr>
          <p:cNvPr id="441351" name="Text Box 7"/>
          <p:cNvSpPr txBox="1">
            <a:spLocks noChangeArrowheads="1"/>
          </p:cNvSpPr>
          <p:nvPr/>
        </p:nvSpPr>
        <p:spPr bwMode="auto">
          <a:xfrm>
            <a:off x="215900" y="3949501"/>
            <a:ext cx="406526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r>
              <a:rPr lang="en-US" altLang="zh-CN" sz="2000" b="1" dirty="0">
                <a:solidFill>
                  <a:schemeClr val="accent2"/>
                </a:solidFill>
                <a:latin typeface="Helvetica" panose="020B0604020202020204" pitchFamily="34" charset="0"/>
              </a:rPr>
              <a:t>CPI=</a:t>
            </a:r>
            <a:r>
              <a:rPr lang="en-US" altLang="zh-CN" sz="2000" b="1" dirty="0">
                <a:solidFill>
                  <a:srgbClr val="00B050"/>
                </a:solidFill>
                <a:latin typeface="Helvetica" panose="020B0604020202020204" pitchFamily="34" charset="0"/>
              </a:rPr>
              <a:t>43%</a:t>
            </a:r>
            <a:r>
              <a:rPr lang="zh-CN" altLang="en-US" sz="2000" b="1" dirty="0">
                <a:solidFill>
                  <a:srgbClr val="00B050"/>
                </a:solidFill>
                <a:latin typeface="Helvetica" panose="020B0604020202020204" pitchFamily="34" charset="0"/>
              </a:rPr>
              <a:t>*</a:t>
            </a:r>
            <a:r>
              <a:rPr lang="en-US" altLang="zh-CN" sz="2000" b="1" dirty="0">
                <a:solidFill>
                  <a:srgbClr val="00B050"/>
                </a:solidFill>
                <a:latin typeface="Helvetica" panose="020B0604020202020204" pitchFamily="34" charset="0"/>
              </a:rPr>
              <a:t>1+(21%+12%+24%)*2 </a:t>
            </a:r>
          </a:p>
          <a:p>
            <a:r>
              <a:rPr lang="en-US" altLang="zh-CN" sz="2000" b="1" dirty="0">
                <a:solidFill>
                  <a:schemeClr val="accent2"/>
                </a:solidFill>
                <a:latin typeface="Helvetica" panose="020B0604020202020204" pitchFamily="34" charset="0"/>
              </a:rPr>
              <a:t>      =1.57                                                                         </a:t>
            </a:r>
          </a:p>
          <a:p>
            <a:r>
              <a:rPr lang="en-US" altLang="zh-CN" sz="2000" b="1" dirty="0">
                <a:solidFill>
                  <a:schemeClr val="accent2"/>
                </a:solidFill>
                <a:latin typeface="Helvetica" panose="020B0604020202020204" pitchFamily="34" charset="0"/>
              </a:rPr>
              <a:t>MIPS=</a:t>
            </a:r>
            <a:r>
              <a:rPr lang="en-US" altLang="zh-CN" sz="2000" b="1" dirty="0">
                <a:solidFill>
                  <a:srgbClr val="008000"/>
                </a:solidFill>
                <a:latin typeface="Helvetica" panose="020B0604020202020204" pitchFamily="34" charset="0"/>
              </a:rPr>
              <a:t>50M/1.57=</a:t>
            </a:r>
            <a:r>
              <a:rPr lang="en-US" altLang="zh-CN" sz="2000" b="1" dirty="0">
                <a:solidFill>
                  <a:schemeClr val="accent2"/>
                </a:solidFill>
                <a:latin typeface="Helvetica" panose="020B0604020202020204" pitchFamily="34" charset="0"/>
              </a:rPr>
              <a:t>31.8                       </a:t>
            </a:r>
            <a:endParaRPr lang="en-US" altLang="zh-CN" sz="2400" dirty="0">
              <a:solidFill>
                <a:schemeClr val="accent2"/>
              </a:solidFill>
              <a:latin typeface="Helvetica" panose="020B0604020202020204" pitchFamily="34" charset="0"/>
            </a:endParaRPr>
          </a:p>
        </p:txBody>
      </p:sp>
      <p:sp>
        <p:nvSpPr>
          <p:cNvPr id="441352" name="Text Box 8"/>
          <p:cNvSpPr txBox="1">
            <a:spLocks noChangeArrowheads="1"/>
          </p:cNvSpPr>
          <p:nvPr/>
        </p:nvSpPr>
        <p:spPr bwMode="auto">
          <a:xfrm>
            <a:off x="630296" y="4974898"/>
            <a:ext cx="742473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000" b="1" dirty="0">
                <a:solidFill>
                  <a:srgbClr val="CC3300"/>
                </a:solidFill>
                <a:latin typeface="Arial" panose="020B0604020202020204" pitchFamily="34" charset="0"/>
                <a:ea typeface="黑体" panose="02010609060101010101" pitchFamily="49" charset="-122"/>
              </a:rPr>
              <a:t>结果：因为优化后减少了</a:t>
            </a:r>
            <a:r>
              <a:rPr lang="en-US" altLang="zh-CN" sz="2000" b="1" dirty="0">
                <a:solidFill>
                  <a:srgbClr val="CC3300"/>
                </a:solidFill>
                <a:latin typeface="Arial" panose="020B0604020202020204" pitchFamily="34" charset="0"/>
                <a:ea typeface="黑体" panose="02010609060101010101" pitchFamily="49" charset="-122"/>
              </a:rPr>
              <a:t>A</a:t>
            </a:r>
            <a:r>
              <a:rPr lang="zh-CN" altLang="en-US" sz="2000" b="1" dirty="0">
                <a:solidFill>
                  <a:srgbClr val="CC3300"/>
                </a:solidFill>
                <a:latin typeface="Arial" panose="020B0604020202020204" pitchFamily="34" charset="0"/>
                <a:ea typeface="黑体" panose="02010609060101010101" pitchFamily="49" charset="-122"/>
              </a:rPr>
              <a:t>类指令（其他指令数没变），所以程序执行时间一定减少了，但优化后的</a:t>
            </a:r>
            <a:r>
              <a:rPr lang="en-US" altLang="zh-CN" sz="2000" b="1" dirty="0">
                <a:solidFill>
                  <a:srgbClr val="CC3300"/>
                </a:solidFill>
                <a:latin typeface="Arial" panose="020B0604020202020204" pitchFamily="34" charset="0"/>
                <a:ea typeface="黑体" panose="02010609060101010101" pitchFamily="49" charset="-122"/>
              </a:rPr>
              <a:t>MIPS</a:t>
            </a:r>
            <a:r>
              <a:rPr lang="zh-CN" altLang="en-US" sz="2000" b="1" dirty="0">
                <a:solidFill>
                  <a:srgbClr val="CC3300"/>
                </a:solidFill>
                <a:latin typeface="Arial" panose="020B0604020202020204" pitchFamily="34" charset="0"/>
                <a:ea typeface="黑体" panose="02010609060101010101" pitchFamily="49" charset="-122"/>
              </a:rPr>
              <a:t>数反而降低了。</a:t>
            </a:r>
          </a:p>
        </p:txBody>
      </p:sp>
      <p:sp>
        <p:nvSpPr>
          <p:cNvPr id="441353" name="Rectangle 9"/>
          <p:cNvSpPr>
            <a:spLocks noChangeArrowheads="1"/>
          </p:cNvSpPr>
          <p:nvPr/>
        </p:nvSpPr>
        <p:spPr bwMode="auto">
          <a:xfrm>
            <a:off x="3474087" y="2255877"/>
            <a:ext cx="3222625" cy="160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1800" b="1" dirty="0">
                <a:solidFill>
                  <a:schemeClr val="accent2"/>
                </a:solidFill>
                <a:latin typeface="Helvetica" panose="020B0604020202020204" pitchFamily="34" charset="0"/>
              </a:rPr>
              <a:t>21.5/ (21.5+21+12+24)=27%</a:t>
            </a:r>
          </a:p>
          <a:p>
            <a:pPr>
              <a:spcBef>
                <a:spcPct val="50000"/>
              </a:spcBef>
            </a:pPr>
            <a:r>
              <a:rPr lang="en-US" altLang="zh-CN" sz="1800" b="1" dirty="0">
                <a:solidFill>
                  <a:schemeClr val="accent2"/>
                </a:solidFill>
                <a:latin typeface="Helvetica" panose="020B0604020202020204" pitchFamily="34" charset="0"/>
              </a:rPr>
              <a:t>21   / (21.5+21+12+24)=27%</a:t>
            </a:r>
          </a:p>
          <a:p>
            <a:pPr>
              <a:spcBef>
                <a:spcPct val="50000"/>
              </a:spcBef>
            </a:pPr>
            <a:r>
              <a:rPr lang="en-US" altLang="zh-CN" sz="1800" b="1" dirty="0">
                <a:solidFill>
                  <a:schemeClr val="accent2"/>
                </a:solidFill>
                <a:latin typeface="Helvetica" panose="020B0604020202020204" pitchFamily="34" charset="0"/>
              </a:rPr>
              <a:t>12   / (21.5+21+12+24)=15%</a:t>
            </a:r>
          </a:p>
          <a:p>
            <a:pPr>
              <a:spcBef>
                <a:spcPct val="50000"/>
              </a:spcBef>
            </a:pPr>
            <a:r>
              <a:rPr lang="en-US" altLang="zh-CN" sz="1800" b="1" dirty="0">
                <a:solidFill>
                  <a:schemeClr val="accent2"/>
                </a:solidFill>
                <a:latin typeface="Helvetica" panose="020B0604020202020204" pitchFamily="34" charset="0"/>
              </a:rPr>
              <a:t>24   / (21.5+21+12+24)= 31%</a:t>
            </a:r>
          </a:p>
        </p:txBody>
      </p:sp>
      <p:sp>
        <p:nvSpPr>
          <p:cNvPr id="2" name="文本框 1"/>
          <p:cNvSpPr txBox="1"/>
          <p:nvPr/>
        </p:nvSpPr>
        <p:spPr>
          <a:xfrm>
            <a:off x="5583078" y="4145875"/>
            <a:ext cx="894080" cy="400110"/>
          </a:xfrm>
          <a:prstGeom prst="rect">
            <a:avLst/>
          </a:prstGeom>
          <a:noFill/>
        </p:spPr>
        <p:txBody>
          <a:bodyPr wrap="square" rtlCol="0">
            <a:spAutoFit/>
          </a:bodyPr>
          <a:lstStyle/>
          <a:p>
            <a:r>
              <a:rPr lang="en-US" altLang="zh-CN" sz="2000" b="1" dirty="0">
                <a:solidFill>
                  <a:schemeClr val="accent2"/>
                </a:solidFill>
                <a:latin typeface="Helvetica" panose="020B0604020202020204" pitchFamily="34" charset="0"/>
              </a:rPr>
              <a:t>1.73</a:t>
            </a:r>
          </a:p>
        </p:txBody>
      </p:sp>
      <p:sp>
        <p:nvSpPr>
          <p:cNvPr id="3" name="文本框 2"/>
          <p:cNvSpPr txBox="1"/>
          <p:nvPr/>
        </p:nvSpPr>
        <p:spPr>
          <a:xfrm>
            <a:off x="5618638" y="4566394"/>
            <a:ext cx="822960" cy="400110"/>
          </a:xfrm>
          <a:prstGeom prst="rect">
            <a:avLst/>
          </a:prstGeom>
          <a:noFill/>
        </p:spPr>
        <p:txBody>
          <a:bodyPr wrap="square" rtlCol="0">
            <a:spAutoFit/>
          </a:bodyPr>
          <a:lstStyle/>
          <a:p>
            <a:r>
              <a:rPr lang="en-US" altLang="zh-CN" sz="2000" b="1" dirty="0">
                <a:solidFill>
                  <a:schemeClr val="accent2"/>
                </a:solidFill>
                <a:latin typeface="Helvetica" panose="020B0604020202020204" pitchFamily="34" charset="0"/>
              </a:rPr>
              <a:t>28.9</a:t>
            </a:r>
            <a:endParaRPr lang="zh-CN" altLang="en-US" sz="2000" dirty="0"/>
          </a:p>
        </p:txBody>
      </p:sp>
      <p:sp>
        <p:nvSpPr>
          <p:cNvPr id="4" name="灯片编号占位符 3"/>
          <p:cNvSpPr>
            <a:spLocks noGrp="1"/>
          </p:cNvSpPr>
          <p:nvPr>
            <p:ph type="sldNum" sz="quarter" idx="4"/>
          </p:nvPr>
        </p:nvSpPr>
        <p:spPr/>
        <p:txBody>
          <a:bodyPr/>
          <a:lstStyle/>
          <a:p>
            <a:fld id="{B889F279-0C5D-4FA7-8CEA-9D3E73AA67A1}" type="slidenum">
              <a:rPr lang="zh-CN" altLang="en-US" smtClean="0"/>
              <a:pPr/>
              <a:t>56</a:t>
            </a:fld>
            <a:endParaRPr lang="zh-CN" altLang="en-US" dirty="0"/>
          </a:p>
        </p:txBody>
      </p:sp>
      <p:sp>
        <p:nvSpPr>
          <p:cNvPr id="13" name="Text Box 8"/>
          <p:cNvSpPr txBox="1">
            <a:spLocks noChangeArrowheads="1"/>
          </p:cNvSpPr>
          <p:nvPr/>
        </p:nvSpPr>
        <p:spPr bwMode="auto">
          <a:xfrm>
            <a:off x="589512" y="5784119"/>
            <a:ext cx="806509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000" b="1" dirty="0">
                <a:solidFill>
                  <a:srgbClr val="CC3300"/>
                </a:solidFill>
                <a:latin typeface="Arial" panose="020B0604020202020204" pitchFamily="34" charset="0"/>
                <a:ea typeface="黑体" panose="02010609060101010101" pitchFamily="49" charset="-122"/>
              </a:rPr>
              <a:t>这个例子很滑稽，如同：</a:t>
            </a:r>
            <a:r>
              <a:rPr lang="en-US" altLang="zh-CN" sz="2000" b="1" dirty="0">
                <a:solidFill>
                  <a:srgbClr val="CC3300"/>
                </a:solidFill>
                <a:latin typeface="Arial" panose="020B0604020202020204" pitchFamily="34" charset="0"/>
                <a:ea typeface="黑体" panose="02010609060101010101" pitchFamily="49" charset="-122"/>
              </a:rPr>
              <a:t>1</a:t>
            </a:r>
            <a:r>
              <a:rPr lang="zh-CN" altLang="en-US" sz="2000" b="1" dirty="0">
                <a:solidFill>
                  <a:srgbClr val="CC3300"/>
                </a:solidFill>
                <a:latin typeface="Arial" panose="020B0604020202020204" pitchFamily="34" charset="0"/>
                <a:ea typeface="黑体" panose="02010609060101010101" pitchFamily="49" charset="-122"/>
              </a:rPr>
              <a:t>个人在平路</a:t>
            </a:r>
            <a:r>
              <a:rPr lang="en-US" altLang="zh-CN" sz="2000" b="1" dirty="0">
                <a:solidFill>
                  <a:srgbClr val="CC3300"/>
                </a:solidFill>
                <a:latin typeface="Arial" panose="020B0604020202020204" pitchFamily="34" charset="0"/>
                <a:ea typeface="黑体" panose="02010609060101010101" pitchFamily="49" charset="-122"/>
              </a:rPr>
              <a:t>10</a:t>
            </a:r>
            <a:r>
              <a:rPr lang="zh-CN" altLang="en-US" sz="2000" b="1" dirty="0">
                <a:solidFill>
                  <a:srgbClr val="CC3300"/>
                </a:solidFill>
                <a:latin typeface="Arial" panose="020B0604020202020204" pitchFamily="34" charset="0"/>
                <a:ea typeface="黑体" panose="02010609060101010101" pitchFamily="49" charset="-122"/>
              </a:rPr>
              <a:t>秒跑步</a:t>
            </a:r>
            <a:r>
              <a:rPr lang="en-US" altLang="zh-CN" sz="2000" b="1" dirty="0">
                <a:solidFill>
                  <a:srgbClr val="CC3300"/>
                </a:solidFill>
                <a:latin typeface="Arial" panose="020B0604020202020204" pitchFamily="34" charset="0"/>
                <a:ea typeface="黑体" panose="02010609060101010101" pitchFamily="49" charset="-122"/>
              </a:rPr>
              <a:t>100</a:t>
            </a:r>
            <a:r>
              <a:rPr lang="zh-CN" altLang="en-US" sz="2000" b="1" dirty="0">
                <a:solidFill>
                  <a:srgbClr val="CC3300"/>
                </a:solidFill>
                <a:latin typeface="Arial" panose="020B0604020202020204" pitchFamily="34" charset="0"/>
                <a:ea typeface="黑体" panose="02010609060101010101" pitchFamily="49" charset="-122"/>
              </a:rPr>
              <a:t>米，爬坡上</a:t>
            </a:r>
            <a:r>
              <a:rPr lang="en-US" altLang="zh-CN" sz="2000" b="1" dirty="0">
                <a:solidFill>
                  <a:srgbClr val="CC3300"/>
                </a:solidFill>
                <a:latin typeface="Arial" panose="020B0604020202020204" pitchFamily="34" charset="0"/>
                <a:ea typeface="黑体" panose="02010609060101010101" pitchFamily="49" charset="-122"/>
              </a:rPr>
              <a:t>20</a:t>
            </a:r>
            <a:r>
              <a:rPr lang="zh-CN" altLang="en-US" sz="2000" b="1" dirty="0">
                <a:solidFill>
                  <a:srgbClr val="CC3300"/>
                </a:solidFill>
                <a:latin typeface="Arial" panose="020B0604020202020204" pitchFamily="34" charset="0"/>
                <a:ea typeface="黑体" panose="02010609060101010101" pitchFamily="49" charset="-122"/>
              </a:rPr>
              <a:t>秒跑</a:t>
            </a:r>
            <a:r>
              <a:rPr lang="en-US" altLang="zh-CN" sz="2000" b="1" dirty="0">
                <a:solidFill>
                  <a:srgbClr val="CC3300"/>
                </a:solidFill>
                <a:latin typeface="Arial" panose="020B0604020202020204" pitchFamily="34" charset="0"/>
                <a:ea typeface="黑体" panose="02010609060101010101" pitchFamily="49" charset="-122"/>
              </a:rPr>
              <a:t>100</a:t>
            </a:r>
            <a:r>
              <a:rPr lang="zh-CN" altLang="en-US" sz="2000" b="1" dirty="0">
                <a:solidFill>
                  <a:srgbClr val="CC3300"/>
                </a:solidFill>
                <a:latin typeface="Arial" panose="020B0604020202020204" pitchFamily="34" charset="0"/>
                <a:ea typeface="黑体" panose="02010609060101010101" pitchFamily="49" charset="-122"/>
              </a:rPr>
              <a:t>米，平均速度</a:t>
            </a:r>
            <a:r>
              <a:rPr lang="en-US" altLang="zh-CN" sz="2000" b="1" dirty="0">
                <a:solidFill>
                  <a:srgbClr val="CC3300"/>
                </a:solidFill>
                <a:latin typeface="Arial" panose="020B0604020202020204" pitchFamily="34" charset="0"/>
                <a:ea typeface="黑体" panose="02010609060101010101" pitchFamily="49" charset="-122"/>
              </a:rPr>
              <a:t>=6.6</a:t>
            </a:r>
            <a:r>
              <a:rPr lang="zh-CN" altLang="en-US" sz="2000" b="1" dirty="0">
                <a:solidFill>
                  <a:srgbClr val="CC3300"/>
                </a:solidFill>
                <a:latin typeface="Arial" panose="020B0604020202020204" pitchFamily="34" charset="0"/>
                <a:ea typeface="黑体" panose="02010609060101010101" pitchFamily="49" charset="-122"/>
              </a:rPr>
              <a:t>，后来改为只跑</a:t>
            </a:r>
            <a:r>
              <a:rPr lang="en-US" altLang="zh-CN" sz="2000" b="1" dirty="0">
                <a:solidFill>
                  <a:srgbClr val="CC3300"/>
                </a:solidFill>
                <a:latin typeface="Arial" panose="020B0604020202020204" pitchFamily="34" charset="0"/>
                <a:ea typeface="黑体" panose="02010609060101010101" pitchFamily="49" charset="-122"/>
              </a:rPr>
              <a:t>10</a:t>
            </a:r>
            <a:r>
              <a:rPr lang="zh-CN" altLang="en-US" sz="2000" b="1" dirty="0">
                <a:solidFill>
                  <a:srgbClr val="CC3300"/>
                </a:solidFill>
                <a:latin typeface="Arial" panose="020B0604020202020204" pitchFamily="34" charset="0"/>
                <a:ea typeface="黑体" panose="02010609060101010101" pitchFamily="49" charset="-122"/>
              </a:rPr>
              <a:t>米平路，爬坡上跑</a:t>
            </a:r>
            <a:r>
              <a:rPr lang="en-US" altLang="zh-CN" sz="2000" b="1" dirty="0">
                <a:solidFill>
                  <a:srgbClr val="CC3300"/>
                </a:solidFill>
                <a:latin typeface="Arial" panose="020B0604020202020204" pitchFamily="34" charset="0"/>
                <a:ea typeface="黑体" panose="02010609060101010101" pitchFamily="49" charset="-122"/>
              </a:rPr>
              <a:t>100</a:t>
            </a:r>
            <a:r>
              <a:rPr lang="zh-CN" altLang="en-US" sz="2000" b="1" dirty="0">
                <a:solidFill>
                  <a:srgbClr val="CC3300"/>
                </a:solidFill>
                <a:latin typeface="Arial" panose="020B0604020202020204" pitchFamily="34" charset="0"/>
                <a:ea typeface="黑体" panose="02010609060101010101" pitchFamily="49" charset="-122"/>
              </a:rPr>
              <a:t>米 ， 平均速度</a:t>
            </a:r>
            <a:r>
              <a:rPr lang="en-US" altLang="zh-CN" sz="2000" b="1" dirty="0">
                <a:solidFill>
                  <a:srgbClr val="CC3300"/>
                </a:solidFill>
                <a:latin typeface="Arial" panose="020B0604020202020204" pitchFamily="34" charset="0"/>
                <a:ea typeface="黑体" panose="02010609060101010101" pitchFamily="49" charset="-122"/>
              </a:rPr>
              <a:t>=4.8</a:t>
            </a:r>
            <a:r>
              <a:rPr lang="zh-CN" altLang="en-US" sz="2000" b="1" dirty="0">
                <a:solidFill>
                  <a:srgbClr val="CC3300"/>
                </a:solidFill>
                <a:latin typeface="Arial" panose="020B0604020202020204" pitchFamily="34" charset="0"/>
                <a:ea typeface="黑体" panose="02010609060101010101" pitchFamily="49" charset="-122"/>
              </a:rPr>
              <a:t>。</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41347">
                                            <p:txEl>
                                              <p:pRg st="0" end="0"/>
                                            </p:txEl>
                                          </p:spTgt>
                                        </p:tgtEl>
                                        <p:attrNameLst>
                                          <p:attrName>style.visibility</p:attrName>
                                        </p:attrNameLst>
                                      </p:cBhvr>
                                      <p:to>
                                        <p:strVal val="visible"/>
                                      </p:to>
                                    </p:set>
                                    <p:animEffect transition="in" filter="blinds(horizontal)">
                                      <p:cBhvr>
                                        <p:cTn id="7" dur="500"/>
                                        <p:tgtEl>
                                          <p:spTgt spid="441347">
                                            <p:txEl>
                                              <p:pRg st="0" end="0"/>
                                            </p:txEl>
                                          </p:spTgt>
                                        </p:tgtEl>
                                      </p:cBhvr>
                                    </p:animEffect>
                                  </p:childTnLst>
                                </p:cTn>
                              </p:par>
                            </p:childTnLst>
                          </p:cTn>
                        </p:par>
                        <p:par>
                          <p:cTn id="8" fill="hold" nodeType="withGroup">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441348"/>
                                        </p:tgtEl>
                                        <p:attrNameLst>
                                          <p:attrName>style.visibility</p:attrName>
                                        </p:attrNameLst>
                                      </p:cBhvr>
                                      <p:to>
                                        <p:strVal val="visible"/>
                                      </p:to>
                                    </p:set>
                                    <p:animEffect transition="in" filter="slide(fromLeft)">
                                      <p:cBhvr>
                                        <p:cTn id="11" dur="500"/>
                                        <p:tgtEl>
                                          <p:spTgt spid="44134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2" presetClass="entr" presetSubtype="8" fill="hold" grpId="0" nodeType="clickEffect">
                                  <p:stCondLst>
                                    <p:cond delay="0"/>
                                  </p:stCondLst>
                                  <p:childTnLst>
                                    <p:set>
                                      <p:cBhvr>
                                        <p:cTn id="15" dur="1" fill="hold">
                                          <p:stCondLst>
                                            <p:cond delay="0"/>
                                          </p:stCondLst>
                                        </p:cTn>
                                        <p:tgtEl>
                                          <p:spTgt spid="441350"/>
                                        </p:tgtEl>
                                        <p:attrNameLst>
                                          <p:attrName>style.visibility</p:attrName>
                                        </p:attrNameLst>
                                      </p:cBhvr>
                                      <p:to>
                                        <p:strVal val="visible"/>
                                      </p:to>
                                    </p:set>
                                    <p:animEffect transition="in" filter="slide(fromLeft)">
                                      <p:cBhvr>
                                        <p:cTn id="16" dur="500"/>
                                        <p:tgtEl>
                                          <p:spTgt spid="441350"/>
                                        </p:tgtEl>
                                      </p:cBhvr>
                                    </p:animEffect>
                                  </p:childTnLst>
                                </p:cTn>
                              </p:par>
                            </p:childTnLst>
                          </p:cTn>
                        </p:par>
                        <p:par>
                          <p:cTn id="17" fill="hold" nodeType="withGroup">
                            <p:stCondLst>
                              <p:cond delay="500"/>
                            </p:stCondLst>
                            <p:childTnLst>
                              <p:par>
                                <p:cTn id="18" presetID="3" presetClass="entr" presetSubtype="10" fill="hold" grpId="0" nodeType="afterEffect">
                                  <p:stCondLst>
                                    <p:cond delay="0"/>
                                  </p:stCondLst>
                                  <p:childTnLst>
                                    <p:set>
                                      <p:cBhvr>
                                        <p:cTn id="19" dur="1" fill="hold">
                                          <p:stCondLst>
                                            <p:cond delay="0"/>
                                          </p:stCondLst>
                                        </p:cTn>
                                        <p:tgtEl>
                                          <p:spTgt spid="441353"/>
                                        </p:tgtEl>
                                        <p:attrNameLst>
                                          <p:attrName>style.visibility</p:attrName>
                                        </p:attrNameLst>
                                      </p:cBhvr>
                                      <p:to>
                                        <p:strVal val="visible"/>
                                      </p:to>
                                    </p:set>
                                    <p:animEffect transition="in" filter="blinds(horizontal)">
                                      <p:cBhvr>
                                        <p:cTn id="20" dur="500"/>
                                        <p:tgtEl>
                                          <p:spTgt spid="44135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441349"/>
                                        </p:tgtEl>
                                        <p:attrNameLst>
                                          <p:attrName>style.visibility</p:attrName>
                                        </p:attrNameLst>
                                      </p:cBhvr>
                                      <p:to>
                                        <p:strVal val="visible"/>
                                      </p:to>
                                    </p:set>
                                    <p:animEffect transition="in" filter="slide(fromLeft)">
                                      <p:cBhvr>
                                        <p:cTn id="25" dur="500"/>
                                        <p:tgtEl>
                                          <p:spTgt spid="44134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441351">
                                            <p:txEl>
                                              <p:pRg st="0" end="0"/>
                                            </p:txEl>
                                          </p:spTgt>
                                        </p:tgtEl>
                                        <p:attrNameLst>
                                          <p:attrName>style.visibility</p:attrName>
                                        </p:attrNameLst>
                                      </p:cBhvr>
                                      <p:to>
                                        <p:strVal val="visible"/>
                                      </p:to>
                                    </p:set>
                                    <p:animEffect transition="in" filter="blinds(horizontal)">
                                      <p:cBhvr>
                                        <p:cTn id="30" dur="500"/>
                                        <p:tgtEl>
                                          <p:spTgt spid="441351">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441351">
                                            <p:txEl>
                                              <p:pRg st="1" end="1"/>
                                            </p:txEl>
                                          </p:spTgt>
                                        </p:tgtEl>
                                        <p:attrNameLst>
                                          <p:attrName>style.visibility</p:attrName>
                                        </p:attrNameLst>
                                      </p:cBhvr>
                                      <p:to>
                                        <p:strVal val="visible"/>
                                      </p:to>
                                    </p:set>
                                    <p:animEffect transition="in" filter="blinds(horizontal)">
                                      <p:cBhvr>
                                        <p:cTn id="35" dur="500"/>
                                        <p:tgtEl>
                                          <p:spTgt spid="441351">
                                            <p:txEl>
                                              <p:pRg st="1" end="1"/>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wipe(down)">
                                      <p:cBhvr>
                                        <p:cTn id="40" dur="500"/>
                                        <p:tgtEl>
                                          <p:spTgt spid="2"/>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441351">
                                            <p:txEl>
                                              <p:pRg st="2" end="2"/>
                                            </p:txEl>
                                          </p:spTgt>
                                        </p:tgtEl>
                                        <p:attrNameLst>
                                          <p:attrName>style.visibility</p:attrName>
                                        </p:attrNameLst>
                                      </p:cBhvr>
                                      <p:to>
                                        <p:strVal val="visible"/>
                                      </p:to>
                                    </p:set>
                                    <p:animEffect transition="in" filter="blinds(horizontal)">
                                      <p:cBhvr>
                                        <p:cTn id="45" dur="500"/>
                                        <p:tgtEl>
                                          <p:spTgt spid="441351">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wipe(down)">
                                      <p:cBhvr>
                                        <p:cTn id="50" dur="500"/>
                                        <p:tgtEl>
                                          <p:spTgt spid="3"/>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441352">
                                            <p:txEl>
                                              <p:pRg st="0" end="0"/>
                                            </p:txEl>
                                          </p:spTgt>
                                        </p:tgtEl>
                                        <p:attrNameLst>
                                          <p:attrName>style.visibility</p:attrName>
                                        </p:attrNameLst>
                                      </p:cBhvr>
                                      <p:to>
                                        <p:strVal val="visible"/>
                                      </p:to>
                                    </p:set>
                                    <p:animEffect transition="in" filter="blinds(horizontal)">
                                      <p:cBhvr>
                                        <p:cTn id="55" dur="500"/>
                                        <p:tgtEl>
                                          <p:spTgt spid="441352">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13">
                                            <p:txEl>
                                              <p:pRg st="0" end="0"/>
                                            </p:txEl>
                                          </p:spTgt>
                                        </p:tgtEl>
                                        <p:attrNameLst>
                                          <p:attrName>style.visibility</p:attrName>
                                        </p:attrNameLst>
                                      </p:cBhvr>
                                      <p:to>
                                        <p:strVal val="visible"/>
                                      </p:to>
                                    </p:set>
                                    <p:animEffect transition="in" filter="blinds(horizontal)">
                                      <p:cBhvr>
                                        <p:cTn id="60"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1348" grpId="0" autoUpdateAnimBg="0"/>
      <p:bldP spid="441349" grpId="0" autoUpdateAnimBg="0"/>
      <p:bldP spid="441350" grpId="0" animBg="1" autoUpdateAnimBg="0"/>
      <p:bldP spid="441353" grpId="0"/>
      <p:bldP spid="2" grpId="0"/>
      <p:bldP spid="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800100" y="228600"/>
            <a:ext cx="6786563" cy="474663"/>
          </a:xfrm>
          <a:noFill/>
        </p:spPr>
        <p:txBody>
          <a:bodyPr/>
          <a:lstStyle/>
          <a:p>
            <a:r>
              <a:rPr lang="zh-CN" altLang="en-US" sz="3200"/>
              <a:t>选择性能评价程序（</a:t>
            </a:r>
            <a:r>
              <a:rPr lang="en-US" altLang="zh-CN" sz="3200"/>
              <a:t>Benchmarks</a:t>
            </a:r>
            <a:r>
              <a:rPr lang="zh-CN" altLang="en-US" sz="3200"/>
              <a:t>）</a:t>
            </a:r>
          </a:p>
        </p:txBody>
      </p:sp>
      <p:sp>
        <p:nvSpPr>
          <p:cNvPr id="428035" name="Rectangle 3"/>
          <p:cNvSpPr>
            <a:spLocks noGrp="1" noChangeArrowheads="1"/>
          </p:cNvSpPr>
          <p:nvPr>
            <p:ph type="body" idx="1"/>
          </p:nvPr>
        </p:nvSpPr>
        <p:spPr>
          <a:xfrm>
            <a:off x="168275" y="946150"/>
            <a:ext cx="8810625" cy="5611813"/>
          </a:xfrm>
          <a:noFill/>
        </p:spPr>
        <p:txBody>
          <a:bodyPr/>
          <a:lstStyle/>
          <a:p>
            <a:pPr>
              <a:lnSpc>
                <a:spcPct val="105000"/>
              </a:lnSpc>
              <a:spcBef>
                <a:spcPct val="20000"/>
              </a:spcBef>
            </a:pPr>
            <a:r>
              <a:rPr lang="zh-CN" altLang="en-US" sz="2000">
                <a:solidFill>
                  <a:schemeClr val="accent1"/>
                </a:solidFill>
                <a:ea typeface="黑体" panose="02010609060101010101" pitchFamily="49" charset="-122"/>
              </a:rPr>
              <a:t>用基准程序来评测计算机的性能</a:t>
            </a:r>
          </a:p>
          <a:p>
            <a:pPr lvl="1">
              <a:spcBef>
                <a:spcPct val="20000"/>
              </a:spcBef>
            </a:pPr>
            <a:r>
              <a:rPr lang="zh-CN" altLang="en-US" sz="2000">
                <a:ea typeface="黑体" panose="02010609060101010101" pitchFamily="49" charset="-122"/>
              </a:rPr>
              <a:t>基准测试程序是专门用来进行性能评价的一组程序</a:t>
            </a:r>
          </a:p>
          <a:p>
            <a:pPr lvl="1">
              <a:spcBef>
                <a:spcPct val="20000"/>
              </a:spcBef>
            </a:pPr>
            <a:r>
              <a:rPr lang="zh-CN" altLang="en-US" sz="2000">
                <a:ea typeface="黑体" panose="02010609060101010101" pitchFamily="49" charset="-122"/>
              </a:rPr>
              <a:t>不同用户使用的计算机用不同的基准程序</a:t>
            </a:r>
          </a:p>
          <a:p>
            <a:pPr lvl="1">
              <a:spcBef>
                <a:spcPct val="20000"/>
              </a:spcBef>
            </a:pPr>
            <a:r>
              <a:rPr lang="zh-CN" altLang="en-US" sz="2000">
                <a:ea typeface="黑体" panose="02010609060101010101" pitchFamily="49" charset="-122"/>
              </a:rPr>
              <a:t>基准程序通过运行实际负载来反映计算机的性能</a:t>
            </a:r>
          </a:p>
          <a:p>
            <a:pPr lvl="1">
              <a:spcBef>
                <a:spcPct val="20000"/>
              </a:spcBef>
            </a:pPr>
            <a:r>
              <a:rPr lang="zh-CN" altLang="en-US" sz="2000">
                <a:ea typeface="黑体" panose="02010609060101010101" pitchFamily="49" charset="-122"/>
              </a:rPr>
              <a:t>最好的基准程序是用户实际使用的程序或典型的简单程序</a:t>
            </a:r>
          </a:p>
          <a:p>
            <a:pPr>
              <a:lnSpc>
                <a:spcPct val="105000"/>
              </a:lnSpc>
              <a:spcBef>
                <a:spcPct val="20000"/>
              </a:spcBef>
            </a:pPr>
            <a:r>
              <a:rPr lang="zh-CN" altLang="en-US" sz="2000">
                <a:solidFill>
                  <a:schemeClr val="accent1"/>
                </a:solidFill>
                <a:ea typeface="黑体" panose="02010609060101010101" pitchFamily="49" charset="-122"/>
              </a:rPr>
              <a:t>基准程序的缺陷</a:t>
            </a:r>
          </a:p>
          <a:p>
            <a:pPr lvl="1">
              <a:lnSpc>
                <a:spcPct val="115000"/>
              </a:lnSpc>
              <a:spcBef>
                <a:spcPct val="20000"/>
              </a:spcBef>
            </a:pPr>
            <a:r>
              <a:rPr lang="zh-CN" altLang="en-US" sz="2000">
                <a:ea typeface="黑体" panose="02010609060101010101" pitchFamily="49" charset="-122"/>
              </a:rPr>
              <a:t>现象：基准程序的性能与某段短代码密切相关时，会被利用以得到不当的性能评测结果</a:t>
            </a:r>
          </a:p>
          <a:p>
            <a:pPr lvl="1">
              <a:lnSpc>
                <a:spcPct val="115000"/>
              </a:lnSpc>
              <a:spcBef>
                <a:spcPct val="20000"/>
              </a:spcBef>
            </a:pPr>
            <a:r>
              <a:rPr lang="zh-CN" altLang="en-US" sz="2000">
                <a:ea typeface="黑体" panose="02010609060101010101" pitchFamily="49" charset="-122"/>
              </a:rPr>
              <a:t>手段：硬件系统设计人员或编译器开发者针对这些代码片段进行特殊的优化，使得执行这段代码的速度非常快</a:t>
            </a:r>
          </a:p>
          <a:p>
            <a:pPr lvl="2">
              <a:lnSpc>
                <a:spcPct val="115000"/>
              </a:lnSpc>
              <a:spcBef>
                <a:spcPct val="20000"/>
              </a:spcBef>
            </a:pPr>
            <a:r>
              <a:rPr lang="zh-CN" altLang="en-US" sz="2000">
                <a:ea typeface="黑体" panose="02010609060101010101" pitchFamily="49" charset="-122"/>
              </a:rPr>
              <a:t>例</a:t>
            </a:r>
            <a:r>
              <a:rPr lang="en-US" altLang="zh-CN" sz="2000">
                <a:ea typeface="黑体" panose="02010609060101010101" pitchFamily="49" charset="-122"/>
              </a:rPr>
              <a:t>1</a:t>
            </a:r>
            <a:r>
              <a:rPr lang="zh-CN" altLang="en-US" sz="2000">
                <a:ea typeface="黑体" panose="02010609060101010101" pitchFamily="49" charset="-122"/>
              </a:rPr>
              <a:t>：</a:t>
            </a:r>
            <a:r>
              <a:rPr lang="en-US" altLang="zh-CN" sz="2000">
                <a:ea typeface="黑体" panose="02010609060101010101" pitchFamily="49" charset="-122"/>
              </a:rPr>
              <a:t>Intel Pentium</a:t>
            </a:r>
            <a:r>
              <a:rPr lang="zh-CN" altLang="en-US" sz="2000">
                <a:ea typeface="黑体" panose="02010609060101010101" pitchFamily="49" charset="-122"/>
              </a:rPr>
              <a:t>处理器运行</a:t>
            </a:r>
            <a:r>
              <a:rPr lang="en-US" altLang="zh-CN" sz="2000">
                <a:ea typeface="黑体" panose="02010609060101010101" pitchFamily="49" charset="-122"/>
              </a:rPr>
              <a:t>SPECint</a:t>
            </a:r>
            <a:r>
              <a:rPr lang="zh-CN" altLang="en-US" sz="2000">
                <a:ea typeface="黑体" panose="02010609060101010101" pitchFamily="49" charset="-122"/>
              </a:rPr>
              <a:t>时用了公司内部使用的特殊编译器，使其性能极高</a:t>
            </a:r>
          </a:p>
          <a:p>
            <a:pPr lvl="2">
              <a:lnSpc>
                <a:spcPct val="115000"/>
              </a:lnSpc>
              <a:spcBef>
                <a:spcPct val="20000"/>
              </a:spcBef>
            </a:pPr>
            <a:r>
              <a:rPr lang="zh-CN" altLang="en-US" sz="2000">
                <a:ea typeface="黑体" panose="02010609060101010101" pitchFamily="49" charset="-122"/>
              </a:rPr>
              <a:t>例</a:t>
            </a:r>
            <a:r>
              <a:rPr lang="en-US" altLang="zh-CN" sz="2000">
                <a:ea typeface="黑体" panose="02010609060101010101" pitchFamily="49" charset="-122"/>
              </a:rPr>
              <a:t>2</a:t>
            </a:r>
            <a:r>
              <a:rPr lang="zh-CN" altLang="en-US" sz="2000">
                <a:ea typeface="黑体" panose="02010609060101010101" pitchFamily="49" charset="-122"/>
              </a:rPr>
              <a:t>：矩阵乘法程序</a:t>
            </a:r>
            <a:r>
              <a:rPr lang="en-US" altLang="zh-CN" sz="2000">
                <a:ea typeface="黑体" panose="02010609060101010101" pitchFamily="49" charset="-122"/>
              </a:rPr>
              <a:t>SPECmatrix300</a:t>
            </a:r>
            <a:r>
              <a:rPr lang="zh-CN" altLang="en-US" sz="2000">
                <a:ea typeface="黑体" panose="02010609060101010101" pitchFamily="49" charset="-122"/>
              </a:rPr>
              <a:t>有</a:t>
            </a:r>
            <a:r>
              <a:rPr lang="en-US" altLang="zh-CN" sz="2000">
                <a:ea typeface="黑体" panose="02010609060101010101" pitchFamily="49" charset="-122"/>
              </a:rPr>
              <a:t>99%</a:t>
            </a:r>
            <a:r>
              <a:rPr lang="zh-CN" altLang="en-US" sz="2000">
                <a:ea typeface="黑体" panose="02010609060101010101" pitchFamily="49" charset="-122"/>
              </a:rPr>
              <a:t>的时间运行在一行语句上，有些厂商用特殊编译器优化该语句，使性能达</a:t>
            </a:r>
            <a:r>
              <a:rPr lang="en-US" altLang="zh-CN" sz="2000">
                <a:ea typeface="黑体" panose="02010609060101010101" pitchFamily="49" charset="-122"/>
              </a:rPr>
              <a:t>VAX11/780</a:t>
            </a:r>
            <a:r>
              <a:rPr lang="zh-CN" altLang="en-US" sz="2000">
                <a:ea typeface="黑体" panose="02010609060101010101" pitchFamily="49" charset="-122"/>
              </a:rPr>
              <a:t>的</a:t>
            </a:r>
            <a:r>
              <a:rPr lang="en-US" altLang="zh-CN" sz="2000">
                <a:ea typeface="黑体" panose="02010609060101010101" pitchFamily="49" charset="-122"/>
              </a:rPr>
              <a:t>729.8</a:t>
            </a:r>
            <a:r>
              <a:rPr lang="zh-CN" altLang="en-US" sz="2000">
                <a:ea typeface="黑体" panose="02010609060101010101" pitchFamily="49" charset="-122"/>
              </a:rPr>
              <a:t>倍！</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57</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28035">
                                            <p:txEl>
                                              <p:pRg st="1" end="1"/>
                                            </p:txEl>
                                          </p:spTgt>
                                        </p:tgtEl>
                                        <p:attrNameLst>
                                          <p:attrName>style.visibility</p:attrName>
                                        </p:attrNameLst>
                                      </p:cBhvr>
                                      <p:to>
                                        <p:strVal val="visible"/>
                                      </p:to>
                                    </p:set>
                                    <p:animEffect transition="in" filter="blinds(horizontal)">
                                      <p:cBhvr>
                                        <p:cTn id="7" dur="500"/>
                                        <p:tgtEl>
                                          <p:spTgt spid="42803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28035">
                                            <p:txEl>
                                              <p:pRg st="2" end="2"/>
                                            </p:txEl>
                                          </p:spTgt>
                                        </p:tgtEl>
                                        <p:attrNameLst>
                                          <p:attrName>style.visibility</p:attrName>
                                        </p:attrNameLst>
                                      </p:cBhvr>
                                      <p:to>
                                        <p:strVal val="visible"/>
                                      </p:to>
                                    </p:set>
                                    <p:animEffect transition="in" filter="blinds(horizontal)">
                                      <p:cBhvr>
                                        <p:cTn id="12" dur="500"/>
                                        <p:tgtEl>
                                          <p:spTgt spid="42803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28035">
                                            <p:txEl>
                                              <p:pRg st="3" end="3"/>
                                            </p:txEl>
                                          </p:spTgt>
                                        </p:tgtEl>
                                        <p:attrNameLst>
                                          <p:attrName>style.visibility</p:attrName>
                                        </p:attrNameLst>
                                      </p:cBhvr>
                                      <p:to>
                                        <p:strVal val="visible"/>
                                      </p:to>
                                    </p:set>
                                    <p:animEffect transition="in" filter="blinds(horizontal)">
                                      <p:cBhvr>
                                        <p:cTn id="17" dur="500"/>
                                        <p:tgtEl>
                                          <p:spTgt spid="42803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28035">
                                            <p:txEl>
                                              <p:pRg st="4" end="4"/>
                                            </p:txEl>
                                          </p:spTgt>
                                        </p:tgtEl>
                                        <p:attrNameLst>
                                          <p:attrName>style.visibility</p:attrName>
                                        </p:attrNameLst>
                                      </p:cBhvr>
                                      <p:to>
                                        <p:strVal val="visible"/>
                                      </p:to>
                                    </p:set>
                                    <p:animEffect transition="in" filter="blinds(horizontal)">
                                      <p:cBhvr>
                                        <p:cTn id="22" dur="500"/>
                                        <p:tgtEl>
                                          <p:spTgt spid="428035">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28035">
                                            <p:txEl>
                                              <p:pRg st="6" end="6"/>
                                            </p:txEl>
                                          </p:spTgt>
                                        </p:tgtEl>
                                        <p:attrNameLst>
                                          <p:attrName>style.visibility</p:attrName>
                                        </p:attrNameLst>
                                      </p:cBhvr>
                                      <p:to>
                                        <p:strVal val="visible"/>
                                      </p:to>
                                    </p:set>
                                    <p:animEffect transition="in" filter="blinds(horizontal)">
                                      <p:cBhvr>
                                        <p:cTn id="27" dur="500"/>
                                        <p:tgtEl>
                                          <p:spTgt spid="428035">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428035">
                                            <p:txEl>
                                              <p:pRg st="7" end="7"/>
                                            </p:txEl>
                                          </p:spTgt>
                                        </p:tgtEl>
                                        <p:attrNameLst>
                                          <p:attrName>style.visibility</p:attrName>
                                        </p:attrNameLst>
                                      </p:cBhvr>
                                      <p:to>
                                        <p:strVal val="visible"/>
                                      </p:to>
                                    </p:set>
                                    <p:animEffect transition="in" filter="blinds(horizontal)">
                                      <p:cBhvr>
                                        <p:cTn id="32" dur="500"/>
                                        <p:tgtEl>
                                          <p:spTgt spid="428035">
                                            <p:txEl>
                                              <p:pRg st="7" end="7"/>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428035">
                                            <p:txEl>
                                              <p:pRg st="8" end="8"/>
                                            </p:txEl>
                                          </p:spTgt>
                                        </p:tgtEl>
                                        <p:attrNameLst>
                                          <p:attrName>style.visibility</p:attrName>
                                        </p:attrNameLst>
                                      </p:cBhvr>
                                      <p:to>
                                        <p:strVal val="visible"/>
                                      </p:to>
                                    </p:set>
                                    <p:animEffect transition="in" filter="blinds(horizontal)">
                                      <p:cBhvr>
                                        <p:cTn id="37" dur="500"/>
                                        <p:tgtEl>
                                          <p:spTgt spid="428035">
                                            <p:txEl>
                                              <p:pRg st="8" end="8"/>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428035">
                                            <p:txEl>
                                              <p:pRg st="9" end="9"/>
                                            </p:txEl>
                                          </p:spTgt>
                                        </p:tgtEl>
                                        <p:attrNameLst>
                                          <p:attrName>style.visibility</p:attrName>
                                        </p:attrNameLst>
                                      </p:cBhvr>
                                      <p:to>
                                        <p:strVal val="visible"/>
                                      </p:to>
                                    </p:set>
                                    <p:animEffect transition="in" filter="blinds(horizontal)">
                                      <p:cBhvr>
                                        <p:cTn id="42" dur="500"/>
                                        <p:tgtEl>
                                          <p:spTgt spid="42803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xfrm>
            <a:off x="815975" y="255588"/>
            <a:ext cx="6032500" cy="474662"/>
          </a:xfrm>
          <a:noFill/>
        </p:spPr>
        <p:txBody>
          <a:bodyPr wrap="none"/>
          <a:lstStyle/>
          <a:p>
            <a:r>
              <a:rPr lang="en-US" altLang="zh-CN" sz="3200"/>
              <a:t>Successful Benchmark: SPEC</a:t>
            </a:r>
            <a:r>
              <a:rPr lang="en-US" altLang="zh-CN"/>
              <a:t> </a:t>
            </a:r>
            <a:endParaRPr lang="en-US" altLang="zh-CN" sz="1200"/>
          </a:p>
        </p:txBody>
      </p:sp>
      <p:sp>
        <p:nvSpPr>
          <p:cNvPr id="432131" name="Rectangle 3"/>
          <p:cNvSpPr>
            <a:spLocks noGrp="1" noChangeArrowheads="1"/>
          </p:cNvSpPr>
          <p:nvPr>
            <p:ph type="body" idx="1"/>
          </p:nvPr>
        </p:nvSpPr>
        <p:spPr>
          <a:xfrm>
            <a:off x="339725" y="1012825"/>
            <a:ext cx="8636000" cy="5346700"/>
          </a:xfrm>
          <a:noFill/>
        </p:spPr>
        <p:txBody>
          <a:bodyPr/>
          <a:lstStyle/>
          <a:p>
            <a:pPr>
              <a:lnSpc>
                <a:spcPct val="110000"/>
              </a:lnSpc>
              <a:spcBef>
                <a:spcPct val="10000"/>
              </a:spcBef>
            </a:pPr>
            <a:r>
              <a:rPr lang="en-US" altLang="zh-CN" sz="2000" dirty="0">
                <a:ea typeface="黑体" panose="02010609060101010101" pitchFamily="49" charset="-122"/>
              </a:rPr>
              <a:t>1988</a:t>
            </a:r>
            <a:r>
              <a:rPr lang="zh-CN" altLang="en-US" sz="2000" dirty="0">
                <a:ea typeface="黑体" panose="02010609060101010101" pitchFamily="49" charset="-122"/>
              </a:rPr>
              <a:t>年，</a:t>
            </a:r>
            <a:r>
              <a:rPr lang="en-US" altLang="zh-CN" sz="2000" dirty="0">
                <a:ea typeface="黑体" panose="02010609060101010101" pitchFamily="49" charset="-122"/>
              </a:rPr>
              <a:t>5</a:t>
            </a:r>
            <a:r>
              <a:rPr lang="zh-CN" altLang="en-US" sz="2000" dirty="0">
                <a:ea typeface="黑体" panose="02010609060101010101" pitchFamily="49" charset="-122"/>
              </a:rPr>
              <a:t>家公司（ </a:t>
            </a:r>
            <a:r>
              <a:rPr lang="en-US" altLang="zh-CN" sz="2000" dirty="0">
                <a:ea typeface="黑体" panose="02010609060101010101" pitchFamily="49" charset="-122"/>
              </a:rPr>
              <a:t>Sun, MIPS, HP, Apollo, DEC</a:t>
            </a:r>
            <a:r>
              <a:rPr lang="zh-CN" altLang="en-US" sz="2000" dirty="0">
                <a:ea typeface="黑体" panose="02010609060101010101" pitchFamily="49" charset="-122"/>
              </a:rPr>
              <a:t> ）联合提出了</a:t>
            </a:r>
            <a:r>
              <a:rPr lang="en-US" altLang="zh-CN" sz="2000" dirty="0">
                <a:ea typeface="黑体" panose="02010609060101010101" pitchFamily="49" charset="-122"/>
              </a:rPr>
              <a:t>SPEC</a:t>
            </a:r>
            <a:r>
              <a:rPr lang="zh-CN" altLang="en-US" sz="2000" dirty="0">
                <a:ea typeface="黑体" panose="02010609060101010101" pitchFamily="49" charset="-122"/>
              </a:rPr>
              <a:t> </a:t>
            </a:r>
            <a:r>
              <a:rPr lang="en-US" altLang="zh-CN" sz="2000" dirty="0">
                <a:ea typeface="黑体" panose="02010609060101010101" pitchFamily="49" charset="-122"/>
              </a:rPr>
              <a:t>(Systems Performance Evaluation Committee)  </a:t>
            </a:r>
          </a:p>
          <a:p>
            <a:pPr>
              <a:lnSpc>
                <a:spcPct val="110000"/>
              </a:lnSpc>
              <a:spcBef>
                <a:spcPct val="10000"/>
              </a:spcBef>
            </a:pPr>
            <a:r>
              <a:rPr lang="en-US" altLang="zh-CN" sz="2000" dirty="0">
                <a:ea typeface="黑体" panose="02010609060101010101" pitchFamily="49" charset="-122"/>
              </a:rPr>
              <a:t>SPEC</a:t>
            </a:r>
            <a:r>
              <a:rPr lang="zh-CN" altLang="en-US" sz="2000" dirty="0">
                <a:ea typeface="黑体" panose="02010609060101010101" pitchFamily="49" charset="-122"/>
              </a:rPr>
              <a:t>给出了一组标准的测试程序、标准输入和测试报告。它们是一些实际的程序，包括</a:t>
            </a:r>
            <a:r>
              <a:rPr lang="en-US" altLang="zh-CN" sz="2000" dirty="0">
                <a:ea typeface="黑体" panose="02010609060101010101" pitchFamily="49" charset="-122"/>
              </a:rPr>
              <a:t> OS calls</a:t>
            </a:r>
            <a:r>
              <a:rPr lang="zh-CN" altLang="en-US" sz="2000" dirty="0">
                <a:ea typeface="黑体" panose="02010609060101010101" pitchFamily="49" charset="-122"/>
              </a:rPr>
              <a:t>、 </a:t>
            </a:r>
            <a:r>
              <a:rPr lang="en-US" altLang="zh-CN" sz="2000" dirty="0">
                <a:ea typeface="黑体" panose="02010609060101010101" pitchFamily="49" charset="-122"/>
              </a:rPr>
              <a:t>I/O</a:t>
            </a:r>
            <a:r>
              <a:rPr lang="zh-CN" altLang="en-US" sz="2000" dirty="0">
                <a:ea typeface="黑体" panose="02010609060101010101" pitchFamily="49" charset="-122"/>
              </a:rPr>
              <a:t>等。</a:t>
            </a:r>
          </a:p>
          <a:p>
            <a:pPr>
              <a:lnSpc>
                <a:spcPct val="110000"/>
              </a:lnSpc>
              <a:spcBef>
                <a:spcPct val="10000"/>
              </a:spcBef>
            </a:pPr>
            <a:r>
              <a:rPr lang="zh-CN" altLang="en-US" sz="2000" dirty="0">
                <a:ea typeface="黑体" panose="02010609060101010101" pitchFamily="49" charset="-122"/>
              </a:rPr>
              <a:t>版本 </a:t>
            </a:r>
            <a:r>
              <a:rPr lang="en-US" altLang="zh-CN" sz="2000" dirty="0">
                <a:ea typeface="黑体" panose="02010609060101010101" pitchFamily="49" charset="-122"/>
              </a:rPr>
              <a:t>89</a:t>
            </a:r>
            <a:r>
              <a:rPr lang="zh-CN" altLang="en-US" sz="2000" dirty="0">
                <a:ea typeface="黑体" panose="02010609060101010101" pitchFamily="49" charset="-122"/>
              </a:rPr>
              <a:t>：</a:t>
            </a:r>
            <a:r>
              <a:rPr lang="en-US" altLang="zh-CN" sz="2000" dirty="0">
                <a:ea typeface="黑体" panose="02010609060101010101" pitchFamily="49" charset="-122"/>
              </a:rPr>
              <a:t>10 programs = 4 for integer + 6 for FP, </a:t>
            </a:r>
            <a:r>
              <a:rPr lang="zh-CN" altLang="en-US" sz="2000" dirty="0">
                <a:ea typeface="黑体" panose="02010609060101010101" pitchFamily="49" charset="-122"/>
              </a:rPr>
              <a:t>用每个程序的执行时间求出一个综合性能指标 </a:t>
            </a:r>
          </a:p>
          <a:p>
            <a:pPr>
              <a:lnSpc>
                <a:spcPct val="110000"/>
              </a:lnSpc>
              <a:spcBef>
                <a:spcPct val="10000"/>
              </a:spcBef>
            </a:pPr>
            <a:r>
              <a:rPr lang="zh-CN" altLang="en-US" sz="2000" dirty="0">
                <a:ea typeface="黑体" panose="02010609060101010101" pitchFamily="49" charset="-122"/>
              </a:rPr>
              <a:t>版本</a:t>
            </a:r>
            <a:r>
              <a:rPr lang="en-US" altLang="zh-CN" sz="2000" dirty="0">
                <a:ea typeface="黑体" panose="02010609060101010101" pitchFamily="49" charset="-122"/>
              </a:rPr>
              <a:t>92</a:t>
            </a:r>
            <a:r>
              <a:rPr lang="zh-CN" altLang="en-US" sz="2000" dirty="0">
                <a:ea typeface="黑体" panose="02010609060101010101" pitchFamily="49" charset="-122"/>
              </a:rPr>
              <a:t>：</a:t>
            </a:r>
            <a:r>
              <a:rPr lang="en-US" altLang="zh-CN" sz="2000" dirty="0">
                <a:solidFill>
                  <a:schemeClr val="accent1"/>
                </a:solidFill>
                <a:ea typeface="黑体" panose="02010609060101010101" pitchFamily="49" charset="-122"/>
              </a:rPr>
              <a:t>SPECInt92</a:t>
            </a:r>
            <a:r>
              <a:rPr lang="en-US" altLang="zh-CN" sz="2000" dirty="0">
                <a:ea typeface="黑体" panose="02010609060101010101" pitchFamily="49" charset="-122"/>
              </a:rPr>
              <a:t> (6 integer programs) and </a:t>
            </a:r>
            <a:r>
              <a:rPr lang="en-US" altLang="zh-CN" sz="2000" dirty="0">
                <a:solidFill>
                  <a:schemeClr val="accent1"/>
                </a:solidFill>
                <a:ea typeface="黑体" panose="02010609060101010101" pitchFamily="49" charset="-122"/>
              </a:rPr>
              <a:t>SPECfp92</a:t>
            </a:r>
            <a:r>
              <a:rPr lang="en-US" altLang="zh-CN" sz="2000" dirty="0">
                <a:ea typeface="黑体" panose="02010609060101010101" pitchFamily="49" charset="-122"/>
              </a:rPr>
              <a:t> (14 floating point programs) </a:t>
            </a:r>
          </a:p>
          <a:p>
            <a:pPr lvl="1">
              <a:lnSpc>
                <a:spcPct val="110000"/>
              </a:lnSpc>
              <a:spcBef>
                <a:spcPct val="10000"/>
              </a:spcBef>
            </a:pPr>
            <a:r>
              <a:rPr lang="zh-CN" altLang="en-US" sz="2000" dirty="0">
                <a:ea typeface="黑体" panose="02010609060101010101" pitchFamily="49" charset="-122"/>
              </a:rPr>
              <a:t>整数和浮点数单独提供衡量指标：</a:t>
            </a:r>
            <a:r>
              <a:rPr lang="en-US" altLang="zh-CN" sz="2000" dirty="0">
                <a:solidFill>
                  <a:schemeClr val="accent1"/>
                </a:solidFill>
                <a:ea typeface="黑体" panose="02010609060101010101" pitchFamily="49" charset="-122"/>
              </a:rPr>
              <a:t>SPECInt92</a:t>
            </a:r>
            <a:r>
              <a:rPr lang="zh-CN" altLang="en-US" sz="2000" dirty="0">
                <a:solidFill>
                  <a:schemeClr val="accent1"/>
                </a:solidFill>
                <a:ea typeface="黑体" panose="02010609060101010101" pitchFamily="49" charset="-122"/>
              </a:rPr>
              <a:t>和</a:t>
            </a:r>
            <a:r>
              <a:rPr lang="en-US" altLang="zh-CN" sz="2000" dirty="0">
                <a:solidFill>
                  <a:schemeClr val="accent1"/>
                </a:solidFill>
                <a:ea typeface="黑体" panose="02010609060101010101" pitchFamily="49" charset="-122"/>
              </a:rPr>
              <a:t>SPECfp92</a:t>
            </a:r>
            <a:endParaRPr lang="zh-CN" altLang="en-US" sz="2000" dirty="0">
              <a:ea typeface="黑体" panose="02010609060101010101" pitchFamily="49" charset="-122"/>
            </a:endParaRPr>
          </a:p>
          <a:p>
            <a:pPr lvl="1">
              <a:lnSpc>
                <a:spcPct val="110000"/>
              </a:lnSpc>
              <a:spcBef>
                <a:spcPct val="10000"/>
              </a:spcBef>
            </a:pPr>
            <a:r>
              <a:rPr lang="zh-CN" altLang="en-US" sz="2000" dirty="0">
                <a:ea typeface="黑体" panose="02010609060101010101" pitchFamily="49" charset="-122"/>
              </a:rPr>
              <a:t>增加 </a:t>
            </a:r>
            <a:r>
              <a:rPr lang="en-US" altLang="zh-CN" sz="2000" dirty="0" err="1">
                <a:solidFill>
                  <a:schemeClr val="accent1"/>
                </a:solidFill>
                <a:ea typeface="黑体" panose="02010609060101010101" pitchFamily="49" charset="-122"/>
              </a:rPr>
              <a:t>SPECbase</a:t>
            </a:r>
            <a:r>
              <a:rPr lang="en-US" altLang="zh-CN" sz="2000" dirty="0">
                <a:ea typeface="黑体" panose="02010609060101010101" pitchFamily="49" charset="-122"/>
              </a:rPr>
              <a:t>: </a:t>
            </a:r>
            <a:r>
              <a:rPr lang="zh-CN" altLang="en-US" sz="2000" dirty="0">
                <a:ea typeface="黑体" panose="02010609060101010101" pitchFamily="49" charset="-122"/>
              </a:rPr>
              <a:t>禁止使用任何与程序有关的编译优化开关</a:t>
            </a:r>
            <a:endParaRPr lang="en-US" altLang="zh-CN" sz="2000" dirty="0">
              <a:ea typeface="黑体" panose="02010609060101010101" pitchFamily="49" charset="-122"/>
            </a:endParaRPr>
          </a:p>
          <a:p>
            <a:pPr>
              <a:lnSpc>
                <a:spcPct val="110000"/>
              </a:lnSpc>
              <a:spcBef>
                <a:spcPct val="10000"/>
              </a:spcBef>
            </a:pPr>
            <a:r>
              <a:rPr lang="zh-CN" altLang="en-US" sz="2000" dirty="0">
                <a:ea typeface="黑体" panose="02010609060101010101" pitchFamily="49" charset="-122"/>
              </a:rPr>
              <a:t>版本</a:t>
            </a:r>
            <a:r>
              <a:rPr lang="en-US" altLang="zh-CN" sz="2000" dirty="0">
                <a:ea typeface="黑体" panose="02010609060101010101" pitchFamily="49" charset="-122"/>
              </a:rPr>
              <a:t>95</a:t>
            </a:r>
            <a:r>
              <a:rPr lang="zh-CN" altLang="en-US" sz="2000" dirty="0">
                <a:ea typeface="黑体" panose="02010609060101010101" pitchFamily="49" charset="-122"/>
              </a:rPr>
              <a:t>： </a:t>
            </a:r>
            <a:r>
              <a:rPr lang="en-US" altLang="zh-CN" sz="2000" dirty="0">
                <a:ea typeface="黑体" panose="02010609060101010101" pitchFamily="49" charset="-122"/>
              </a:rPr>
              <a:t>8 </a:t>
            </a:r>
            <a:r>
              <a:rPr lang="en-US" altLang="zh-CN" sz="2000" dirty="0" err="1">
                <a:ea typeface="黑体" panose="02010609060101010101" pitchFamily="49" charset="-122"/>
              </a:rPr>
              <a:t>int</a:t>
            </a:r>
            <a:r>
              <a:rPr lang="en-US" altLang="zh-CN" sz="2000" dirty="0">
                <a:ea typeface="黑体" panose="02010609060101010101" pitchFamily="49" charset="-122"/>
              </a:rPr>
              <a:t> + 10fp</a:t>
            </a:r>
          </a:p>
          <a:p>
            <a:pPr>
              <a:lnSpc>
                <a:spcPct val="110000"/>
              </a:lnSpc>
              <a:spcBef>
                <a:spcPct val="10000"/>
              </a:spcBef>
            </a:pPr>
            <a:r>
              <a:rPr lang="zh-CN" altLang="en-US" sz="2000" dirty="0">
                <a:ea typeface="黑体" panose="02010609060101010101" pitchFamily="49" charset="-122"/>
              </a:rPr>
              <a:t>较新版本： </a:t>
            </a:r>
            <a:r>
              <a:rPr lang="en-US" altLang="zh-CN" sz="2000" dirty="0">
                <a:ea typeface="黑体" panose="02010609060101010101" pitchFamily="49" charset="-122"/>
              </a:rPr>
              <a:t>include SPEC HPC96, SPEC JVM98, SPEC WEB99, SPEC OMP2001. SPEC CPU2000</a:t>
            </a:r>
            <a:r>
              <a:rPr lang="zh-CN" altLang="en-US" sz="2000" dirty="0">
                <a:ea typeface="黑体" panose="02010609060101010101" pitchFamily="49" charset="-122"/>
              </a:rPr>
              <a:t>，</a:t>
            </a:r>
            <a:r>
              <a:rPr lang="en-US" altLang="zh-CN" sz="2000" dirty="0">
                <a:ea typeface="黑体" panose="02010609060101010101" pitchFamily="49" charset="-122"/>
              </a:rPr>
              <a:t>See </a:t>
            </a:r>
            <a:r>
              <a:rPr lang="en-US" altLang="zh-CN" sz="2000" dirty="0">
                <a:ea typeface="黑体" panose="02010609060101010101" pitchFamily="49" charset="-122"/>
                <a:hlinkClick r:id="rId3"/>
              </a:rPr>
              <a:t>http://www.spec.org</a:t>
            </a:r>
            <a:r>
              <a:rPr lang="en-US" altLang="zh-CN" sz="2000" dirty="0">
                <a:ea typeface="黑体" panose="02010609060101010101" pitchFamily="49" charset="-122"/>
              </a:rPr>
              <a:t> </a:t>
            </a:r>
          </a:p>
          <a:p>
            <a:pPr lvl="1">
              <a:lnSpc>
                <a:spcPct val="110000"/>
              </a:lnSpc>
              <a:spcBef>
                <a:spcPct val="10000"/>
              </a:spcBef>
            </a:pPr>
            <a:r>
              <a:rPr lang="en-US" altLang="zh-CN" sz="2000" dirty="0">
                <a:ea typeface="黑体" panose="02010609060101010101" pitchFamily="49" charset="-122"/>
              </a:rPr>
              <a:t>“benchmarks useful for 3 years”</a:t>
            </a:r>
          </a:p>
          <a:p>
            <a:pPr lvl="1">
              <a:lnSpc>
                <a:spcPct val="110000"/>
              </a:lnSpc>
              <a:spcBef>
                <a:spcPct val="10000"/>
              </a:spcBef>
            </a:pPr>
            <a:r>
              <a:rPr lang="en-US" altLang="zh-CN" sz="2000" dirty="0"/>
              <a:t>Base machine is changed from VAX-11/780 to Sun SPARC 10/40</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58</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32131">
                                            <p:txEl>
                                              <p:pRg st="0" end="0"/>
                                            </p:txEl>
                                          </p:spTgt>
                                        </p:tgtEl>
                                        <p:attrNameLst>
                                          <p:attrName>style.visibility</p:attrName>
                                        </p:attrNameLst>
                                      </p:cBhvr>
                                      <p:to>
                                        <p:strVal val="visible"/>
                                      </p:to>
                                    </p:set>
                                    <p:animEffect transition="in" filter="blinds(horizontal)">
                                      <p:cBhvr>
                                        <p:cTn id="7" dur="500"/>
                                        <p:tgtEl>
                                          <p:spTgt spid="43213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32131">
                                            <p:txEl>
                                              <p:pRg st="1" end="1"/>
                                            </p:txEl>
                                          </p:spTgt>
                                        </p:tgtEl>
                                        <p:attrNameLst>
                                          <p:attrName>style.visibility</p:attrName>
                                        </p:attrNameLst>
                                      </p:cBhvr>
                                      <p:to>
                                        <p:strVal val="visible"/>
                                      </p:to>
                                    </p:set>
                                    <p:animEffect transition="in" filter="blinds(horizontal)">
                                      <p:cBhvr>
                                        <p:cTn id="12" dur="500"/>
                                        <p:tgtEl>
                                          <p:spTgt spid="43213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32131">
                                            <p:txEl>
                                              <p:pRg st="2" end="2"/>
                                            </p:txEl>
                                          </p:spTgt>
                                        </p:tgtEl>
                                        <p:attrNameLst>
                                          <p:attrName>style.visibility</p:attrName>
                                        </p:attrNameLst>
                                      </p:cBhvr>
                                      <p:to>
                                        <p:strVal val="visible"/>
                                      </p:to>
                                    </p:set>
                                    <p:animEffect transition="in" filter="blinds(horizontal)">
                                      <p:cBhvr>
                                        <p:cTn id="17" dur="500"/>
                                        <p:tgtEl>
                                          <p:spTgt spid="43213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32131">
                                            <p:txEl>
                                              <p:pRg st="3" end="3"/>
                                            </p:txEl>
                                          </p:spTgt>
                                        </p:tgtEl>
                                        <p:attrNameLst>
                                          <p:attrName>style.visibility</p:attrName>
                                        </p:attrNameLst>
                                      </p:cBhvr>
                                      <p:to>
                                        <p:strVal val="visible"/>
                                      </p:to>
                                    </p:set>
                                    <p:animEffect transition="in" filter="blinds(horizontal)">
                                      <p:cBhvr>
                                        <p:cTn id="22" dur="500"/>
                                        <p:tgtEl>
                                          <p:spTgt spid="432131">
                                            <p:txEl>
                                              <p:pRg st="3" end="3"/>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432131">
                                            <p:txEl>
                                              <p:pRg st="4" end="4"/>
                                            </p:txEl>
                                          </p:spTgt>
                                        </p:tgtEl>
                                        <p:attrNameLst>
                                          <p:attrName>style.visibility</p:attrName>
                                        </p:attrNameLst>
                                      </p:cBhvr>
                                      <p:to>
                                        <p:strVal val="visible"/>
                                      </p:to>
                                    </p:set>
                                    <p:animEffect transition="in" filter="blinds(horizontal)">
                                      <p:cBhvr>
                                        <p:cTn id="25" dur="500"/>
                                        <p:tgtEl>
                                          <p:spTgt spid="432131">
                                            <p:txEl>
                                              <p:pRg st="4" end="4"/>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432131">
                                            <p:txEl>
                                              <p:pRg st="5" end="5"/>
                                            </p:txEl>
                                          </p:spTgt>
                                        </p:tgtEl>
                                        <p:attrNameLst>
                                          <p:attrName>style.visibility</p:attrName>
                                        </p:attrNameLst>
                                      </p:cBhvr>
                                      <p:to>
                                        <p:strVal val="visible"/>
                                      </p:to>
                                    </p:set>
                                    <p:animEffect transition="in" filter="blinds(horizontal)">
                                      <p:cBhvr>
                                        <p:cTn id="28" dur="500"/>
                                        <p:tgtEl>
                                          <p:spTgt spid="432131">
                                            <p:txEl>
                                              <p:pRg st="5" end="5"/>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nodeType="clickEffect">
                                  <p:stCondLst>
                                    <p:cond delay="0"/>
                                  </p:stCondLst>
                                  <p:childTnLst>
                                    <p:set>
                                      <p:cBhvr>
                                        <p:cTn id="32" dur="1" fill="hold">
                                          <p:stCondLst>
                                            <p:cond delay="0"/>
                                          </p:stCondLst>
                                        </p:cTn>
                                        <p:tgtEl>
                                          <p:spTgt spid="432131">
                                            <p:txEl>
                                              <p:pRg st="6" end="6"/>
                                            </p:txEl>
                                          </p:spTgt>
                                        </p:tgtEl>
                                        <p:attrNameLst>
                                          <p:attrName>style.visibility</p:attrName>
                                        </p:attrNameLst>
                                      </p:cBhvr>
                                      <p:to>
                                        <p:strVal val="visible"/>
                                      </p:to>
                                    </p:set>
                                    <p:animEffect transition="in" filter="blinds(horizontal)">
                                      <p:cBhvr>
                                        <p:cTn id="33" dur="500"/>
                                        <p:tgtEl>
                                          <p:spTgt spid="432131">
                                            <p:txEl>
                                              <p:pRg st="6" end="6"/>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nodeType="clickEffect">
                                  <p:stCondLst>
                                    <p:cond delay="0"/>
                                  </p:stCondLst>
                                  <p:childTnLst>
                                    <p:set>
                                      <p:cBhvr>
                                        <p:cTn id="37" dur="1" fill="hold">
                                          <p:stCondLst>
                                            <p:cond delay="0"/>
                                          </p:stCondLst>
                                        </p:cTn>
                                        <p:tgtEl>
                                          <p:spTgt spid="432131">
                                            <p:txEl>
                                              <p:pRg st="7" end="7"/>
                                            </p:txEl>
                                          </p:spTgt>
                                        </p:tgtEl>
                                        <p:attrNameLst>
                                          <p:attrName>style.visibility</p:attrName>
                                        </p:attrNameLst>
                                      </p:cBhvr>
                                      <p:to>
                                        <p:strVal val="visible"/>
                                      </p:to>
                                    </p:set>
                                    <p:animEffect transition="in" filter="blinds(horizontal)">
                                      <p:cBhvr>
                                        <p:cTn id="38" dur="500"/>
                                        <p:tgtEl>
                                          <p:spTgt spid="432131">
                                            <p:txEl>
                                              <p:pRg st="7" end="7"/>
                                            </p:txEl>
                                          </p:spTgt>
                                        </p:tgtEl>
                                      </p:cBhvr>
                                    </p:animEffect>
                                  </p:childTnLst>
                                </p:cTn>
                              </p:par>
                              <p:par>
                                <p:cTn id="39" presetID="3" presetClass="entr" presetSubtype="10" fill="hold" nodeType="withEffect">
                                  <p:stCondLst>
                                    <p:cond delay="0"/>
                                  </p:stCondLst>
                                  <p:childTnLst>
                                    <p:set>
                                      <p:cBhvr>
                                        <p:cTn id="40" dur="1" fill="hold">
                                          <p:stCondLst>
                                            <p:cond delay="0"/>
                                          </p:stCondLst>
                                        </p:cTn>
                                        <p:tgtEl>
                                          <p:spTgt spid="432131">
                                            <p:txEl>
                                              <p:pRg st="8" end="8"/>
                                            </p:txEl>
                                          </p:spTgt>
                                        </p:tgtEl>
                                        <p:attrNameLst>
                                          <p:attrName>style.visibility</p:attrName>
                                        </p:attrNameLst>
                                      </p:cBhvr>
                                      <p:to>
                                        <p:strVal val="visible"/>
                                      </p:to>
                                    </p:set>
                                    <p:animEffect transition="in" filter="blinds(horizontal)">
                                      <p:cBhvr>
                                        <p:cTn id="41" dur="500"/>
                                        <p:tgtEl>
                                          <p:spTgt spid="432131">
                                            <p:txEl>
                                              <p:pRg st="8" end="8"/>
                                            </p:txEl>
                                          </p:spTgt>
                                        </p:tgtEl>
                                      </p:cBhvr>
                                    </p:animEffect>
                                  </p:childTnLst>
                                </p:cTn>
                              </p:par>
                              <p:par>
                                <p:cTn id="42" presetID="3" presetClass="entr" presetSubtype="10" fill="hold" nodeType="withEffect">
                                  <p:stCondLst>
                                    <p:cond delay="0"/>
                                  </p:stCondLst>
                                  <p:childTnLst>
                                    <p:set>
                                      <p:cBhvr>
                                        <p:cTn id="43" dur="1" fill="hold">
                                          <p:stCondLst>
                                            <p:cond delay="0"/>
                                          </p:stCondLst>
                                        </p:cTn>
                                        <p:tgtEl>
                                          <p:spTgt spid="432131">
                                            <p:txEl>
                                              <p:pRg st="9" end="9"/>
                                            </p:txEl>
                                          </p:spTgt>
                                        </p:tgtEl>
                                        <p:attrNameLst>
                                          <p:attrName>style.visibility</p:attrName>
                                        </p:attrNameLst>
                                      </p:cBhvr>
                                      <p:to>
                                        <p:strVal val="visible"/>
                                      </p:to>
                                    </p:set>
                                    <p:animEffect transition="in" filter="blinds(horizontal)">
                                      <p:cBhvr>
                                        <p:cTn id="44" dur="500"/>
                                        <p:tgtEl>
                                          <p:spTgt spid="43213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800100" y="228600"/>
            <a:ext cx="5462588" cy="528638"/>
          </a:xfrm>
        </p:spPr>
        <p:txBody>
          <a:bodyPr/>
          <a:lstStyle/>
          <a:p>
            <a:r>
              <a:rPr lang="zh-CN" altLang="en-US" sz="3600"/>
              <a:t>如何给出综合评价结果</a:t>
            </a:r>
            <a:r>
              <a:rPr lang="en-US" altLang="zh-CN" sz="3600"/>
              <a:t>?</a:t>
            </a:r>
          </a:p>
        </p:txBody>
      </p:sp>
      <p:sp>
        <p:nvSpPr>
          <p:cNvPr id="434179" name="Text Box 3"/>
          <p:cNvSpPr txBox="1">
            <a:spLocks noChangeArrowheads="1"/>
          </p:cNvSpPr>
          <p:nvPr/>
        </p:nvSpPr>
        <p:spPr bwMode="auto">
          <a:xfrm>
            <a:off x="510102" y="1625330"/>
            <a:ext cx="7758113" cy="1265238"/>
          </a:xfrm>
          <a:prstGeom prst="rect">
            <a:avLst/>
          </a:prstGeom>
          <a:noFill/>
          <a:ln w="12700">
            <a:noFill/>
            <a:miter lim="800000"/>
            <a:headEnd/>
            <a:tailEnd/>
          </a:ln>
        </p:spPr>
        <p:txBody>
          <a:bodyPr>
            <a:spAutoFit/>
          </a:bodyPr>
          <a:lstStyle/>
          <a:p>
            <a:pPr>
              <a:spcBef>
                <a:spcPct val="25000"/>
              </a:spcBef>
            </a:pPr>
            <a:r>
              <a:rPr lang="en-US" altLang="zh-CN" sz="2200" b="1" dirty="0">
                <a:solidFill>
                  <a:schemeClr val="accent2"/>
                </a:solidFill>
                <a:latin typeface="Helvetica" pitchFamily="34" charset="0"/>
              </a:rPr>
              <a:t>Program 1:</a:t>
            </a:r>
            <a:r>
              <a:rPr lang="en-US" altLang="zh-CN" sz="2200" b="1" dirty="0">
                <a:latin typeface="Helvetica" pitchFamily="34" charset="0"/>
              </a:rPr>
              <a:t> 1 sec on machine A, 10 sec on machine B</a:t>
            </a:r>
          </a:p>
          <a:p>
            <a:pPr>
              <a:spcBef>
                <a:spcPct val="25000"/>
              </a:spcBef>
            </a:pPr>
            <a:r>
              <a:rPr lang="en-US" altLang="zh-CN" sz="2200" b="1" dirty="0">
                <a:solidFill>
                  <a:schemeClr val="accent2"/>
                </a:solidFill>
                <a:latin typeface="Helvetica" pitchFamily="34" charset="0"/>
              </a:rPr>
              <a:t>Program 2:</a:t>
            </a:r>
            <a:r>
              <a:rPr lang="en-US" altLang="zh-CN" sz="2200" b="1" dirty="0">
                <a:latin typeface="Helvetica" pitchFamily="34" charset="0"/>
              </a:rPr>
              <a:t>  1000 sec on A</a:t>
            </a:r>
            <a:r>
              <a:rPr lang="zh-CN" altLang="en-US" sz="2200" b="1" dirty="0">
                <a:latin typeface="Helvetica" pitchFamily="34" charset="0"/>
              </a:rPr>
              <a:t>，</a:t>
            </a:r>
            <a:r>
              <a:rPr lang="en-US" altLang="zh-CN" sz="2200" b="1" dirty="0">
                <a:latin typeface="Helvetica" pitchFamily="34" charset="0"/>
              </a:rPr>
              <a:t>100 sec on B</a:t>
            </a:r>
            <a:endParaRPr lang="zh-CN" altLang="en-US" sz="2200" b="1" dirty="0">
              <a:latin typeface="Helvetica" pitchFamily="34" charset="0"/>
            </a:endParaRPr>
          </a:p>
          <a:p>
            <a:pPr>
              <a:spcBef>
                <a:spcPct val="25000"/>
              </a:spcBef>
            </a:pPr>
            <a:r>
              <a:rPr lang="en-US" altLang="zh-CN" sz="2200" b="1" dirty="0">
                <a:latin typeface="Helvetica" pitchFamily="34" charset="0"/>
              </a:rPr>
              <a:t>What are your conclusions?</a:t>
            </a:r>
          </a:p>
        </p:txBody>
      </p:sp>
      <p:sp>
        <p:nvSpPr>
          <p:cNvPr id="434180" name="Text Box 4"/>
          <p:cNvSpPr txBox="1">
            <a:spLocks noChangeArrowheads="1"/>
          </p:cNvSpPr>
          <p:nvPr/>
        </p:nvSpPr>
        <p:spPr bwMode="auto">
          <a:xfrm>
            <a:off x="671535" y="2959189"/>
            <a:ext cx="5556250" cy="806450"/>
          </a:xfrm>
          <a:prstGeom prst="rect">
            <a:avLst/>
          </a:prstGeom>
          <a:noFill/>
          <a:ln w="12700">
            <a:solidFill>
              <a:schemeClr val="tx1"/>
            </a:solidFill>
            <a:miter lim="800000"/>
            <a:headEnd/>
            <a:tailEnd/>
          </a:ln>
        </p:spPr>
        <p:txBody>
          <a:bodyPr>
            <a:spAutoFit/>
          </a:bodyPr>
          <a:lstStyle/>
          <a:p>
            <a:pPr>
              <a:spcBef>
                <a:spcPct val="30000"/>
              </a:spcBef>
              <a:buFontTx/>
              <a:buChar char="•"/>
            </a:pPr>
            <a:r>
              <a:rPr lang="en-US" altLang="zh-CN" sz="2000" b="1" dirty="0">
                <a:solidFill>
                  <a:schemeClr val="accent2"/>
                </a:solidFill>
                <a:latin typeface="Helvetica" pitchFamily="34" charset="0"/>
              </a:rPr>
              <a:t> A is 10 times faster than B for program1.</a:t>
            </a:r>
          </a:p>
          <a:p>
            <a:pPr>
              <a:spcBef>
                <a:spcPct val="30000"/>
              </a:spcBef>
              <a:buFontTx/>
              <a:buChar char="•"/>
            </a:pPr>
            <a:r>
              <a:rPr lang="en-US" altLang="zh-CN" sz="2000" b="1" dirty="0">
                <a:solidFill>
                  <a:schemeClr val="accent2"/>
                </a:solidFill>
                <a:latin typeface="Helvetica" pitchFamily="34" charset="0"/>
              </a:rPr>
              <a:t> B is 10 times faster than A for Program2.</a:t>
            </a:r>
          </a:p>
        </p:txBody>
      </p:sp>
      <p:sp>
        <p:nvSpPr>
          <p:cNvPr id="434181" name="Text Box 5"/>
          <p:cNvSpPr txBox="1">
            <a:spLocks noChangeArrowheads="1"/>
          </p:cNvSpPr>
          <p:nvPr/>
        </p:nvSpPr>
        <p:spPr bwMode="auto">
          <a:xfrm>
            <a:off x="473970" y="3958745"/>
            <a:ext cx="8458200" cy="2899255"/>
          </a:xfrm>
          <a:prstGeom prst="rect">
            <a:avLst/>
          </a:prstGeom>
          <a:noFill/>
          <a:ln w="12700">
            <a:noFill/>
            <a:miter lim="800000"/>
            <a:headEnd/>
            <a:tailEnd/>
          </a:ln>
        </p:spPr>
        <p:txBody>
          <a:bodyPr>
            <a:spAutoFit/>
          </a:bodyPr>
          <a:lstStyle/>
          <a:p>
            <a:pPr>
              <a:spcBef>
                <a:spcPct val="40000"/>
              </a:spcBef>
              <a:defRPr/>
            </a:pPr>
            <a:r>
              <a:rPr lang="en-US" altLang="zh-CN" sz="2400" b="1" dirty="0">
                <a:solidFill>
                  <a:schemeClr val="accent2"/>
                </a:solidFill>
                <a:latin typeface="+mn-lt"/>
                <a:ea typeface="黑体" pitchFamily="49" charset="-122"/>
              </a:rPr>
              <a:t>Total exec.</a:t>
            </a:r>
            <a:r>
              <a:rPr lang="zh-CN" altLang="en-US" sz="2400" b="1" dirty="0">
                <a:solidFill>
                  <a:schemeClr val="accent2"/>
                </a:solidFill>
                <a:latin typeface="+mn-lt"/>
                <a:ea typeface="黑体" pitchFamily="49" charset="-122"/>
              </a:rPr>
              <a:t> </a:t>
            </a:r>
            <a:r>
              <a:rPr lang="en-US" altLang="zh-CN" sz="2400" b="1" dirty="0">
                <a:solidFill>
                  <a:schemeClr val="accent2"/>
                </a:solidFill>
                <a:latin typeface="+mn-lt"/>
                <a:ea typeface="黑体" pitchFamily="49" charset="-122"/>
              </a:rPr>
              <a:t>time</a:t>
            </a:r>
            <a:r>
              <a:rPr lang="zh-CN" altLang="en-US" sz="2400" b="1" dirty="0">
                <a:solidFill>
                  <a:schemeClr val="accent2"/>
                </a:solidFill>
                <a:latin typeface="+mn-lt"/>
                <a:ea typeface="黑体" pitchFamily="49" charset="-122"/>
              </a:rPr>
              <a:t>是一个综合度量值，可以据此得出结论：</a:t>
            </a:r>
            <a:endParaRPr lang="en-US" altLang="zh-CN" sz="2400" b="1" dirty="0">
              <a:solidFill>
                <a:schemeClr val="accent2"/>
              </a:solidFill>
              <a:latin typeface="+mn-lt"/>
              <a:ea typeface="黑体" pitchFamily="49" charset="-122"/>
            </a:endParaRPr>
          </a:p>
          <a:p>
            <a:pPr>
              <a:spcBef>
                <a:spcPct val="40000"/>
              </a:spcBef>
              <a:defRPr/>
            </a:pPr>
            <a:r>
              <a:rPr lang="en-US" altLang="zh-CN" sz="2400" b="1" dirty="0">
                <a:solidFill>
                  <a:schemeClr val="accent2"/>
                </a:solidFill>
                <a:latin typeface="+mn-lt"/>
                <a:ea typeface="黑体" pitchFamily="49" charset="-122"/>
              </a:rPr>
              <a:t>A </a:t>
            </a:r>
            <a:r>
              <a:rPr lang="zh-CN" altLang="en-US" sz="2400" b="1" dirty="0">
                <a:solidFill>
                  <a:schemeClr val="accent2"/>
                </a:solidFill>
                <a:latin typeface="+mn-lt"/>
                <a:ea typeface="黑体" pitchFamily="49" charset="-122"/>
              </a:rPr>
              <a:t>在</a:t>
            </a:r>
            <a:r>
              <a:rPr lang="en-US" altLang="zh-CN" sz="2400" b="1" dirty="0">
                <a:solidFill>
                  <a:schemeClr val="accent2"/>
                </a:solidFill>
                <a:latin typeface="+mn-lt"/>
                <a:ea typeface="黑体" pitchFamily="49" charset="-122"/>
              </a:rPr>
              <a:t>Program1 </a:t>
            </a:r>
            <a:r>
              <a:rPr lang="zh-CN" altLang="en-US" sz="2400" b="1" dirty="0">
                <a:solidFill>
                  <a:schemeClr val="accent2"/>
                </a:solidFill>
                <a:latin typeface="+mn-lt"/>
                <a:ea typeface="黑体" pitchFamily="49" charset="-122"/>
              </a:rPr>
              <a:t>和</a:t>
            </a:r>
            <a:r>
              <a:rPr lang="en-US" altLang="zh-CN" sz="2400" b="1" dirty="0">
                <a:solidFill>
                  <a:schemeClr val="accent2"/>
                </a:solidFill>
                <a:latin typeface="+mn-lt"/>
                <a:ea typeface="黑体" pitchFamily="49" charset="-122"/>
              </a:rPr>
              <a:t>Program </a:t>
            </a:r>
            <a:r>
              <a:rPr lang="zh-CN" altLang="en-US" sz="2400" b="1" dirty="0">
                <a:solidFill>
                  <a:schemeClr val="accent2"/>
                </a:solidFill>
                <a:latin typeface="+mn-lt"/>
                <a:ea typeface="黑体" pitchFamily="49" charset="-122"/>
              </a:rPr>
              <a:t>算术平均运行时间</a:t>
            </a:r>
            <a:r>
              <a:rPr lang="en-US" altLang="zh-CN" sz="2400" b="1" dirty="0">
                <a:solidFill>
                  <a:schemeClr val="accent2"/>
                </a:solidFill>
                <a:latin typeface="+mn-lt"/>
                <a:ea typeface="黑体" pitchFamily="49" charset="-122"/>
              </a:rPr>
              <a:t>=1001/2</a:t>
            </a:r>
          </a:p>
          <a:p>
            <a:pPr>
              <a:spcBef>
                <a:spcPct val="40000"/>
              </a:spcBef>
              <a:defRPr/>
            </a:pPr>
            <a:r>
              <a:rPr lang="en-US" altLang="zh-CN" sz="2400" b="1" dirty="0">
                <a:solidFill>
                  <a:schemeClr val="accent2"/>
                </a:solidFill>
                <a:ea typeface="黑体" pitchFamily="49" charset="-122"/>
              </a:rPr>
              <a:t>B </a:t>
            </a:r>
            <a:r>
              <a:rPr lang="zh-CN" altLang="en-US" sz="2400" b="1" dirty="0">
                <a:solidFill>
                  <a:schemeClr val="accent2"/>
                </a:solidFill>
                <a:ea typeface="黑体" pitchFamily="49" charset="-122"/>
              </a:rPr>
              <a:t>在</a:t>
            </a:r>
            <a:r>
              <a:rPr lang="en-US" altLang="zh-CN" sz="2400" b="1" dirty="0">
                <a:solidFill>
                  <a:schemeClr val="accent2"/>
                </a:solidFill>
                <a:ea typeface="黑体" pitchFamily="49" charset="-122"/>
              </a:rPr>
              <a:t>Program1 </a:t>
            </a:r>
            <a:r>
              <a:rPr lang="zh-CN" altLang="en-US" sz="2400" b="1" dirty="0">
                <a:solidFill>
                  <a:schemeClr val="accent2"/>
                </a:solidFill>
                <a:ea typeface="黑体" pitchFamily="49" charset="-122"/>
              </a:rPr>
              <a:t>和</a:t>
            </a:r>
            <a:r>
              <a:rPr lang="en-US" altLang="zh-CN" sz="2400" b="1" dirty="0">
                <a:solidFill>
                  <a:schemeClr val="accent2"/>
                </a:solidFill>
                <a:ea typeface="黑体" pitchFamily="49" charset="-122"/>
              </a:rPr>
              <a:t>Program  </a:t>
            </a:r>
            <a:r>
              <a:rPr lang="zh-CN" altLang="en-US" sz="2400" b="1" dirty="0">
                <a:solidFill>
                  <a:schemeClr val="accent2"/>
                </a:solidFill>
                <a:ea typeface="黑体" pitchFamily="49" charset="-122"/>
              </a:rPr>
              <a:t>算术平均运行时间</a:t>
            </a:r>
            <a:r>
              <a:rPr lang="en-US" altLang="zh-CN" sz="2400" b="1" dirty="0">
                <a:solidFill>
                  <a:schemeClr val="accent2"/>
                </a:solidFill>
                <a:ea typeface="黑体" pitchFamily="49" charset="-122"/>
              </a:rPr>
              <a:t>=110/2</a:t>
            </a:r>
            <a:endParaRPr lang="zh-CN" altLang="en-US" sz="2400" b="1" dirty="0">
              <a:solidFill>
                <a:schemeClr val="accent2"/>
              </a:solidFill>
              <a:latin typeface="+mn-lt"/>
              <a:ea typeface="黑体" pitchFamily="49" charset="-122"/>
            </a:endParaRPr>
          </a:p>
          <a:p>
            <a:pPr lvl="1">
              <a:spcBef>
                <a:spcPct val="40000"/>
              </a:spcBef>
              <a:buFont typeface="Wingdings" pitchFamily="2" charset="2"/>
              <a:buNone/>
              <a:defRPr/>
            </a:pPr>
            <a:r>
              <a:rPr lang="en-US" altLang="zh-CN" sz="2400" b="1" dirty="0">
                <a:solidFill>
                  <a:srgbClr val="CC3300"/>
                </a:solidFill>
                <a:latin typeface="+mn-lt"/>
                <a:ea typeface="黑体" pitchFamily="49" charset="-122"/>
              </a:rPr>
              <a:t>B is 1001/110=9.1 times faster than A</a:t>
            </a:r>
          </a:p>
          <a:p>
            <a:pPr>
              <a:spcBef>
                <a:spcPct val="40000"/>
              </a:spcBef>
              <a:buFont typeface="Wingdings" pitchFamily="2" charset="2"/>
              <a:buNone/>
              <a:defRPr/>
            </a:pPr>
            <a:r>
              <a:rPr lang="zh-CN" altLang="en-US" sz="2400" b="1" dirty="0">
                <a:solidFill>
                  <a:schemeClr val="accent2"/>
                </a:solidFill>
                <a:latin typeface="+mn-lt"/>
                <a:ea typeface="黑体" pitchFamily="49" charset="-122"/>
              </a:rPr>
              <a:t>实际上，可考虑每个程序在作业中的使用频度，即加权平均</a:t>
            </a:r>
            <a:endParaRPr lang="en-US" altLang="zh-CN" sz="2400" b="1" dirty="0">
              <a:solidFill>
                <a:schemeClr val="accent2"/>
              </a:solidFill>
              <a:latin typeface="+mn-lt"/>
              <a:ea typeface="黑体" pitchFamily="49" charset="-122"/>
            </a:endParaRPr>
          </a:p>
          <a:p>
            <a:pPr>
              <a:defRPr/>
            </a:pPr>
            <a:endParaRPr lang="en-US" altLang="zh-CN" sz="2400" b="1" dirty="0">
              <a:solidFill>
                <a:schemeClr val="accent2"/>
              </a:solidFill>
              <a:latin typeface="Helvetica" pitchFamily="34" charset="0"/>
              <a:ea typeface="宋体" panose="02010600030101010101" pitchFamily="2" charset="-122"/>
            </a:endParaRPr>
          </a:p>
        </p:txBody>
      </p:sp>
      <p:sp>
        <p:nvSpPr>
          <p:cNvPr id="128006" name="Text Box 6"/>
          <p:cNvSpPr txBox="1">
            <a:spLocks noChangeArrowheads="1"/>
          </p:cNvSpPr>
          <p:nvPr/>
        </p:nvSpPr>
        <p:spPr bwMode="auto">
          <a:xfrm>
            <a:off x="350480" y="826372"/>
            <a:ext cx="8201025" cy="830262"/>
          </a:xfrm>
          <a:prstGeom prst="rect">
            <a:avLst/>
          </a:prstGeom>
          <a:noFill/>
          <a:ln w="12700">
            <a:noFill/>
            <a:miter lim="800000"/>
            <a:headEnd/>
            <a:tailEnd/>
          </a:ln>
        </p:spPr>
        <p:txBody>
          <a:bodyPr>
            <a:spAutoFit/>
          </a:bodyPr>
          <a:lstStyle/>
          <a:p>
            <a:pPr>
              <a:spcBef>
                <a:spcPct val="50000"/>
              </a:spcBef>
            </a:pPr>
            <a:r>
              <a:rPr lang="zh-CN" altLang="en-US" sz="2400" b="1" dirty="0">
                <a:latin typeface="黑体" pitchFamily="49" charset="-122"/>
                <a:ea typeface="黑体" pitchFamily="49" charset="-122"/>
              </a:rPr>
              <a:t>问题：如果用一组基准程序在不同机器上测出了运行时间，那么如何综合评价机器的性能呢？</a:t>
            </a:r>
          </a:p>
        </p:txBody>
      </p:sp>
      <p:sp>
        <p:nvSpPr>
          <p:cNvPr id="434183" name="Text Box 7"/>
          <p:cNvSpPr txBox="1">
            <a:spLocks noChangeArrowheads="1"/>
          </p:cNvSpPr>
          <p:nvPr/>
        </p:nvSpPr>
        <p:spPr bwMode="auto">
          <a:xfrm>
            <a:off x="5159732" y="1194942"/>
            <a:ext cx="5303838" cy="457200"/>
          </a:xfrm>
          <a:prstGeom prst="rect">
            <a:avLst/>
          </a:prstGeom>
          <a:noFill/>
          <a:ln w="12700">
            <a:noFill/>
            <a:miter lim="800000"/>
            <a:headEnd/>
            <a:tailEnd/>
          </a:ln>
        </p:spPr>
        <p:txBody>
          <a:bodyPr>
            <a:spAutoFit/>
          </a:bodyPr>
          <a:lstStyle/>
          <a:p>
            <a:pPr>
              <a:spcBef>
                <a:spcPct val="50000"/>
              </a:spcBef>
            </a:pPr>
            <a:r>
              <a:rPr lang="zh-CN" altLang="en-US" sz="2400" b="1" dirty="0">
                <a:solidFill>
                  <a:srgbClr val="CC3300"/>
                </a:solidFill>
                <a:latin typeface="黑体" pitchFamily="49" charset="-122"/>
                <a:ea typeface="黑体" pitchFamily="49" charset="-122"/>
              </a:rPr>
              <a:t>先看一个例子：</a:t>
            </a:r>
          </a:p>
        </p:txBody>
      </p:sp>
      <p:grpSp>
        <p:nvGrpSpPr>
          <p:cNvPr id="2" name="Group 11"/>
          <p:cNvGrpSpPr>
            <a:grpSpLocks/>
          </p:cNvGrpSpPr>
          <p:nvPr/>
        </p:nvGrpSpPr>
        <p:grpSpPr bwMode="auto">
          <a:xfrm>
            <a:off x="6206610" y="2534971"/>
            <a:ext cx="2778125" cy="1481137"/>
            <a:chOff x="3861" y="1897"/>
            <a:chExt cx="1750" cy="933"/>
          </a:xfrm>
        </p:grpSpPr>
        <p:sp>
          <p:nvSpPr>
            <p:cNvPr id="60425" name="Text Box 9"/>
            <p:cNvSpPr txBox="1">
              <a:spLocks noChangeArrowheads="1"/>
            </p:cNvSpPr>
            <p:nvPr/>
          </p:nvSpPr>
          <p:spPr bwMode="auto">
            <a:xfrm>
              <a:off x="4159" y="1897"/>
              <a:ext cx="1452" cy="933"/>
            </a:xfrm>
            <a:prstGeom prst="rect">
              <a:avLst/>
            </a:prstGeom>
            <a:noFill/>
            <a:ln w="12700">
              <a:noFill/>
              <a:miter lim="800000"/>
              <a:headEnd/>
              <a:tailEnd/>
            </a:ln>
          </p:spPr>
          <p:txBody>
            <a:bodyPr>
              <a:spAutoFit/>
            </a:bodyPr>
            <a:lstStyle/>
            <a:p>
              <a:pPr>
                <a:spcBef>
                  <a:spcPct val="10000"/>
                </a:spcBef>
                <a:defRPr/>
              </a:pPr>
              <a:r>
                <a:rPr lang="zh-CN" altLang="en-US" sz="2200" b="1" dirty="0">
                  <a:latin typeface="+mn-lt"/>
                  <a:ea typeface="黑体" pitchFamily="49" charset="-122"/>
                </a:rPr>
                <a:t>这个结论无法比较</a:t>
              </a:r>
              <a:r>
                <a:rPr lang="en-US" altLang="zh-CN" sz="2200" b="1" dirty="0">
                  <a:latin typeface="+mn-lt"/>
                  <a:ea typeface="黑体" pitchFamily="49" charset="-122"/>
                </a:rPr>
                <a:t>A</a:t>
              </a:r>
              <a:r>
                <a:rPr lang="zh-CN" altLang="en-US" sz="2200" b="1" dirty="0">
                  <a:latin typeface="+mn-lt"/>
                  <a:ea typeface="黑体" pitchFamily="49" charset="-122"/>
                </a:rPr>
                <a:t>和</a:t>
              </a:r>
              <a:r>
                <a:rPr lang="en-US" altLang="zh-CN" sz="2200" b="1" dirty="0">
                  <a:latin typeface="+mn-lt"/>
                  <a:ea typeface="黑体" pitchFamily="49" charset="-122"/>
                </a:rPr>
                <a:t>B</a:t>
              </a:r>
              <a:r>
                <a:rPr lang="zh-CN" altLang="en-US" sz="2200" b="1" dirty="0">
                  <a:latin typeface="+mn-lt"/>
                  <a:ea typeface="黑体" pitchFamily="49" charset="-122"/>
                </a:rPr>
                <a:t>的好坏</a:t>
              </a:r>
            </a:p>
            <a:p>
              <a:pPr>
                <a:spcBef>
                  <a:spcPct val="10000"/>
                </a:spcBef>
                <a:defRPr/>
              </a:pPr>
              <a:r>
                <a:rPr lang="zh-CN" altLang="en-US" sz="2200" b="1" dirty="0">
                  <a:latin typeface="+mn-lt"/>
                  <a:ea typeface="黑体" pitchFamily="49" charset="-122"/>
                </a:rPr>
                <a:t>必须用一个综合的值来表示！</a:t>
              </a:r>
            </a:p>
          </p:txBody>
        </p:sp>
        <p:sp>
          <p:nvSpPr>
            <p:cNvPr id="128010" name="Line 10"/>
            <p:cNvSpPr>
              <a:spLocks noChangeShapeType="1"/>
            </p:cNvSpPr>
            <p:nvPr/>
          </p:nvSpPr>
          <p:spPr bwMode="auto">
            <a:xfrm flipH="1" flipV="1">
              <a:off x="3861" y="2305"/>
              <a:ext cx="298" cy="107"/>
            </a:xfrm>
            <a:prstGeom prst="line">
              <a:avLst/>
            </a:prstGeom>
            <a:noFill/>
            <a:ln w="28575">
              <a:solidFill>
                <a:schemeClr val="tx1"/>
              </a:solidFill>
              <a:round/>
              <a:headEnd/>
              <a:tailEnd type="arrow" w="med" len="med"/>
            </a:ln>
          </p:spPr>
          <p:txBody>
            <a:bodyPr/>
            <a:lstStyle/>
            <a:p>
              <a:endParaRPr lang="zh-CN" altLang="en-US"/>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34183"/>
                                        </p:tgtEl>
                                        <p:attrNameLst>
                                          <p:attrName>style.visibility</p:attrName>
                                        </p:attrNameLst>
                                      </p:cBhvr>
                                      <p:to>
                                        <p:strVal val="visible"/>
                                      </p:to>
                                    </p:set>
                                    <p:animEffect transition="in" filter="blinds(horizontal)">
                                      <p:cBhvr>
                                        <p:cTn id="7" dur="500"/>
                                        <p:tgtEl>
                                          <p:spTgt spid="43418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34179"/>
                                        </p:tgtEl>
                                        <p:attrNameLst>
                                          <p:attrName>style.visibility</p:attrName>
                                        </p:attrNameLst>
                                      </p:cBhvr>
                                      <p:to>
                                        <p:strVal val="visible"/>
                                      </p:to>
                                    </p:set>
                                    <p:animEffect transition="in" filter="blinds(horizontal)">
                                      <p:cBhvr>
                                        <p:cTn id="12" dur="500"/>
                                        <p:tgtEl>
                                          <p:spTgt spid="43417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434180"/>
                                        </p:tgtEl>
                                        <p:attrNameLst>
                                          <p:attrName>style.visibility</p:attrName>
                                        </p:attrNameLst>
                                      </p:cBhvr>
                                      <p:to>
                                        <p:strVal val="visible"/>
                                      </p:to>
                                    </p:set>
                                    <p:anim calcmode="lin" valueType="num">
                                      <p:cBhvr additive="base">
                                        <p:cTn id="17" dur="500" fill="hold"/>
                                        <p:tgtEl>
                                          <p:spTgt spid="434180"/>
                                        </p:tgtEl>
                                        <p:attrNameLst>
                                          <p:attrName>ppt_x</p:attrName>
                                        </p:attrNameLst>
                                      </p:cBhvr>
                                      <p:tavLst>
                                        <p:tav tm="0">
                                          <p:val>
                                            <p:strVal val="1+#ppt_w/2"/>
                                          </p:val>
                                        </p:tav>
                                        <p:tav tm="100000">
                                          <p:val>
                                            <p:strVal val="#ppt_x"/>
                                          </p:val>
                                        </p:tav>
                                      </p:tavLst>
                                    </p:anim>
                                    <p:anim calcmode="lin" valueType="num">
                                      <p:cBhvr additive="base">
                                        <p:cTn id="18" dur="500" fill="hold"/>
                                        <p:tgtEl>
                                          <p:spTgt spid="434180"/>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linds(horizontal)">
                                      <p:cBhvr>
                                        <p:cTn id="23" dur="500"/>
                                        <p:tgtEl>
                                          <p:spTgt spid="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434181">
                                            <p:txEl>
                                              <p:pRg st="0" end="0"/>
                                            </p:txEl>
                                          </p:spTgt>
                                        </p:tgtEl>
                                        <p:attrNameLst>
                                          <p:attrName>style.visibility</p:attrName>
                                        </p:attrNameLst>
                                      </p:cBhvr>
                                      <p:to>
                                        <p:strVal val="visible"/>
                                      </p:to>
                                    </p:set>
                                    <p:animEffect transition="in" filter="blinds(horizontal)">
                                      <p:cBhvr>
                                        <p:cTn id="28" dur="500"/>
                                        <p:tgtEl>
                                          <p:spTgt spid="434181">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434181">
                                            <p:txEl>
                                              <p:pRg st="1" end="1"/>
                                            </p:txEl>
                                          </p:spTgt>
                                        </p:tgtEl>
                                        <p:attrNameLst>
                                          <p:attrName>style.visibility</p:attrName>
                                        </p:attrNameLst>
                                      </p:cBhvr>
                                      <p:to>
                                        <p:strVal val="visible"/>
                                      </p:to>
                                    </p:set>
                                    <p:animEffect transition="in" filter="blinds(horizontal)">
                                      <p:cBhvr>
                                        <p:cTn id="33" dur="500"/>
                                        <p:tgtEl>
                                          <p:spTgt spid="434181">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434181">
                                            <p:txEl>
                                              <p:pRg st="2" end="2"/>
                                            </p:txEl>
                                          </p:spTgt>
                                        </p:tgtEl>
                                        <p:attrNameLst>
                                          <p:attrName>style.visibility</p:attrName>
                                        </p:attrNameLst>
                                      </p:cBhvr>
                                      <p:to>
                                        <p:strVal val="visible"/>
                                      </p:to>
                                    </p:set>
                                    <p:animEffect transition="in" filter="blinds(horizontal)">
                                      <p:cBhvr>
                                        <p:cTn id="38" dur="500"/>
                                        <p:tgtEl>
                                          <p:spTgt spid="434181">
                                            <p:txEl>
                                              <p:pRg st="2" end="2"/>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nodeType="clickEffect">
                                  <p:stCondLst>
                                    <p:cond delay="0"/>
                                  </p:stCondLst>
                                  <p:childTnLst>
                                    <p:set>
                                      <p:cBhvr>
                                        <p:cTn id="42" dur="1" fill="hold">
                                          <p:stCondLst>
                                            <p:cond delay="0"/>
                                          </p:stCondLst>
                                        </p:cTn>
                                        <p:tgtEl>
                                          <p:spTgt spid="434181">
                                            <p:txEl>
                                              <p:pRg st="3" end="3"/>
                                            </p:txEl>
                                          </p:spTgt>
                                        </p:tgtEl>
                                        <p:attrNameLst>
                                          <p:attrName>style.visibility</p:attrName>
                                        </p:attrNameLst>
                                      </p:cBhvr>
                                      <p:to>
                                        <p:strVal val="visible"/>
                                      </p:to>
                                    </p:set>
                                    <p:animEffect transition="in" filter="blinds(horizontal)">
                                      <p:cBhvr>
                                        <p:cTn id="43" dur="500"/>
                                        <p:tgtEl>
                                          <p:spTgt spid="434181">
                                            <p:txEl>
                                              <p:pRg st="3" end="3"/>
                                            </p:txEl>
                                          </p:spTgt>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nodeType="clickEffect">
                                  <p:stCondLst>
                                    <p:cond delay="0"/>
                                  </p:stCondLst>
                                  <p:childTnLst>
                                    <p:set>
                                      <p:cBhvr>
                                        <p:cTn id="47" dur="1" fill="hold">
                                          <p:stCondLst>
                                            <p:cond delay="0"/>
                                          </p:stCondLst>
                                        </p:cTn>
                                        <p:tgtEl>
                                          <p:spTgt spid="434181">
                                            <p:txEl>
                                              <p:pRg st="4" end="4"/>
                                            </p:txEl>
                                          </p:spTgt>
                                        </p:tgtEl>
                                        <p:attrNameLst>
                                          <p:attrName>style.visibility</p:attrName>
                                        </p:attrNameLst>
                                      </p:cBhvr>
                                      <p:to>
                                        <p:strVal val="visible"/>
                                      </p:to>
                                    </p:set>
                                    <p:animEffect transition="in" filter="blinds(horizontal)">
                                      <p:cBhvr>
                                        <p:cTn id="48" dur="500"/>
                                        <p:tgtEl>
                                          <p:spTgt spid="43418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179" grpId="0"/>
      <p:bldP spid="434180" grpId="0" animBg="1" autoUpdateAnimBg="0"/>
      <p:bldP spid="43418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155" y="461010"/>
            <a:ext cx="2914650" cy="2095500"/>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94000" y="2082800"/>
            <a:ext cx="6350000" cy="4775200"/>
          </a:xfrm>
          <a:prstGeom prst="rect">
            <a:avLst/>
          </a:prstGeom>
        </p:spPr>
      </p:pic>
      <p:sp>
        <p:nvSpPr>
          <p:cNvPr id="6" name="文本框 5"/>
          <p:cNvSpPr txBox="1"/>
          <p:nvPr/>
        </p:nvSpPr>
        <p:spPr>
          <a:xfrm>
            <a:off x="4973320" y="379730"/>
            <a:ext cx="1991360" cy="646331"/>
          </a:xfrm>
          <a:prstGeom prst="rect">
            <a:avLst/>
          </a:prstGeom>
          <a:noFill/>
        </p:spPr>
        <p:txBody>
          <a:bodyPr wrap="square" rtlCol="0">
            <a:spAutoFit/>
          </a:bodyPr>
          <a:lstStyle/>
          <a:p>
            <a:r>
              <a:rPr lang="zh-CN" altLang="en-US" sz="3600" b="1" dirty="0"/>
              <a:t>真空管</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6</a:t>
            </a:fld>
            <a:endParaRPr lang="zh-CN" altLang="en-US" dirty="0"/>
          </a:p>
        </p:txBody>
      </p:sp>
    </p:spTree>
    <p:extLst>
      <p:ext uri="{BB962C8B-B14F-4D97-AF65-F5344CB8AC3E}">
        <p14:creationId xmlns:p14="http://schemas.microsoft.com/office/powerpoint/2010/main" val="210725990"/>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800100" y="228600"/>
            <a:ext cx="5210175" cy="528638"/>
          </a:xfrm>
          <a:noFill/>
        </p:spPr>
        <p:txBody>
          <a:bodyPr/>
          <a:lstStyle/>
          <a:p>
            <a:r>
              <a:rPr lang="zh-CN" altLang="en-US" sz="3600"/>
              <a:t>综合性能评价的方法</a:t>
            </a:r>
          </a:p>
        </p:txBody>
      </p:sp>
      <p:sp>
        <p:nvSpPr>
          <p:cNvPr id="435203" name="Rectangle 3"/>
          <p:cNvSpPr>
            <a:spLocks noGrp="1" noChangeArrowheads="1"/>
          </p:cNvSpPr>
          <p:nvPr>
            <p:ph type="body" idx="1"/>
          </p:nvPr>
        </p:nvSpPr>
        <p:spPr>
          <a:xfrm>
            <a:off x="347663" y="873125"/>
            <a:ext cx="8796337" cy="4138569"/>
          </a:xfrm>
          <a:noFill/>
        </p:spPr>
        <p:txBody>
          <a:bodyPr/>
          <a:lstStyle/>
          <a:p>
            <a:pPr>
              <a:spcBef>
                <a:spcPct val="40000"/>
              </a:spcBef>
            </a:pPr>
            <a:r>
              <a:rPr lang="zh-CN" altLang="en-US" sz="2200" dirty="0">
                <a:ea typeface="黑体" pitchFamily="49" charset="-122"/>
              </a:rPr>
              <a:t>可用以下两种平均值来评价：</a:t>
            </a:r>
          </a:p>
          <a:p>
            <a:pPr lvl="1"/>
            <a:r>
              <a:rPr lang="en-US" altLang="zh-CN" sz="2200" dirty="0">
                <a:ea typeface="黑体" pitchFamily="49" charset="-122"/>
              </a:rPr>
              <a:t>Arithmetic mean(</a:t>
            </a:r>
            <a:r>
              <a:rPr lang="zh-CN" altLang="en-US" sz="2200" dirty="0">
                <a:ea typeface="黑体" pitchFamily="49" charset="-122"/>
              </a:rPr>
              <a:t>算术平均</a:t>
            </a:r>
            <a:r>
              <a:rPr lang="en-US" altLang="zh-CN" sz="2200" dirty="0">
                <a:ea typeface="黑体" pitchFamily="49" charset="-122"/>
              </a:rPr>
              <a:t>)</a:t>
            </a:r>
            <a:r>
              <a:rPr lang="zh-CN" altLang="en-US" sz="2200" dirty="0">
                <a:ea typeface="黑体" pitchFamily="49" charset="-122"/>
              </a:rPr>
              <a:t>：求和后除</a:t>
            </a:r>
            <a:r>
              <a:rPr lang="en-US" altLang="zh-CN" sz="2200" dirty="0">
                <a:ea typeface="黑体" pitchFamily="49" charset="-122"/>
              </a:rPr>
              <a:t>n</a:t>
            </a:r>
          </a:p>
          <a:p>
            <a:pPr lvl="1"/>
            <a:r>
              <a:rPr lang="en-US" altLang="zh-CN" sz="2200" dirty="0">
                <a:ea typeface="黑体" pitchFamily="49" charset="-122"/>
              </a:rPr>
              <a:t>Geometric mean(</a:t>
            </a:r>
            <a:r>
              <a:rPr lang="zh-CN" altLang="en-US" sz="2200" dirty="0">
                <a:ea typeface="黑体" pitchFamily="49" charset="-122"/>
              </a:rPr>
              <a:t>几何平均</a:t>
            </a:r>
            <a:r>
              <a:rPr lang="en-US" altLang="zh-CN" sz="2200" dirty="0">
                <a:ea typeface="黑体" pitchFamily="49" charset="-122"/>
              </a:rPr>
              <a:t>)</a:t>
            </a:r>
            <a:r>
              <a:rPr lang="zh-CN" altLang="en-US" sz="2200" dirty="0">
                <a:ea typeface="黑体" pitchFamily="49" charset="-122"/>
              </a:rPr>
              <a:t>：求积后开根号</a:t>
            </a:r>
            <a:r>
              <a:rPr lang="en-US" altLang="zh-CN" sz="2200" dirty="0">
                <a:ea typeface="黑体" pitchFamily="49" charset="-122"/>
              </a:rPr>
              <a:t>n</a:t>
            </a:r>
          </a:p>
          <a:p>
            <a:pPr>
              <a:spcBef>
                <a:spcPct val="40000"/>
              </a:spcBef>
            </a:pPr>
            <a:r>
              <a:rPr lang="zh-CN" altLang="en-US" sz="2200" dirty="0">
                <a:ea typeface="黑体" pitchFamily="49" charset="-122"/>
              </a:rPr>
              <a:t>根据算术平均执行时间能得到总平均执行时间</a:t>
            </a:r>
          </a:p>
          <a:p>
            <a:pPr>
              <a:spcBef>
                <a:spcPct val="40000"/>
              </a:spcBef>
            </a:pPr>
            <a:r>
              <a:rPr lang="zh-CN" altLang="en-US" sz="2200" dirty="0">
                <a:ea typeface="黑体" pitchFamily="49" charset="-122"/>
              </a:rPr>
              <a:t>根据几何平均执行时间不能得到程序总的执行时间 </a:t>
            </a:r>
            <a:endParaRPr lang="en-US" altLang="zh-CN" sz="2200" dirty="0">
              <a:ea typeface="黑体" pitchFamily="49" charset="-122"/>
            </a:endParaRPr>
          </a:p>
          <a:p>
            <a:pPr>
              <a:spcBef>
                <a:spcPct val="40000"/>
              </a:spcBef>
              <a:defRPr/>
            </a:pPr>
            <a:r>
              <a:rPr lang="en-US" altLang="zh-CN" sz="2000" dirty="0">
                <a:solidFill>
                  <a:schemeClr val="accent2"/>
                </a:solidFill>
                <a:ea typeface="黑体" pitchFamily="49" charset="-122"/>
              </a:rPr>
              <a:t>A </a:t>
            </a:r>
            <a:r>
              <a:rPr lang="zh-CN" altLang="en-US" sz="2000" dirty="0">
                <a:solidFill>
                  <a:schemeClr val="accent2"/>
                </a:solidFill>
                <a:ea typeface="黑体" pitchFamily="49" charset="-122"/>
              </a:rPr>
              <a:t>在</a:t>
            </a:r>
            <a:r>
              <a:rPr lang="en-US" altLang="zh-CN" sz="2000" dirty="0">
                <a:solidFill>
                  <a:schemeClr val="accent2"/>
                </a:solidFill>
                <a:ea typeface="黑体" pitchFamily="49" charset="-122"/>
              </a:rPr>
              <a:t>Program1 </a:t>
            </a:r>
            <a:r>
              <a:rPr lang="zh-CN" altLang="en-US" sz="2000" dirty="0">
                <a:solidFill>
                  <a:schemeClr val="accent2"/>
                </a:solidFill>
                <a:ea typeface="黑体" pitchFamily="49" charset="-122"/>
              </a:rPr>
              <a:t>和</a:t>
            </a:r>
            <a:r>
              <a:rPr lang="en-US" altLang="zh-CN" sz="2000" dirty="0">
                <a:solidFill>
                  <a:schemeClr val="accent2"/>
                </a:solidFill>
                <a:ea typeface="黑体" pitchFamily="49" charset="-122"/>
              </a:rPr>
              <a:t>Program </a:t>
            </a:r>
            <a:r>
              <a:rPr lang="zh-CN" altLang="en-US" sz="2000" dirty="0">
                <a:solidFill>
                  <a:schemeClr val="accent2"/>
                </a:solidFill>
                <a:ea typeface="黑体" pitchFamily="49" charset="-122"/>
              </a:rPr>
              <a:t>几何平均运行时间</a:t>
            </a:r>
            <a:r>
              <a:rPr lang="en-US" altLang="zh-CN" sz="2000" dirty="0">
                <a:solidFill>
                  <a:schemeClr val="accent2"/>
                </a:solidFill>
                <a:ea typeface="黑体" pitchFamily="49" charset="-122"/>
              </a:rPr>
              <a:t>=</a:t>
            </a:r>
            <a:r>
              <a:rPr lang="en-US" altLang="zh-CN" sz="2000" dirty="0" err="1">
                <a:solidFill>
                  <a:schemeClr val="accent2"/>
                </a:solidFill>
                <a:ea typeface="黑体" pitchFamily="49" charset="-122"/>
              </a:rPr>
              <a:t>sqrt</a:t>
            </a:r>
            <a:r>
              <a:rPr lang="en-US" altLang="zh-CN" sz="2000" dirty="0">
                <a:solidFill>
                  <a:schemeClr val="accent2"/>
                </a:solidFill>
                <a:ea typeface="黑体" pitchFamily="49" charset="-122"/>
              </a:rPr>
              <a:t>(1000</a:t>
            </a:r>
            <a:r>
              <a:rPr lang="zh-CN" altLang="en-US" sz="2000" dirty="0">
                <a:solidFill>
                  <a:schemeClr val="accent2"/>
                </a:solidFill>
                <a:ea typeface="黑体" pitchFamily="49" charset="-122"/>
              </a:rPr>
              <a:t>*</a:t>
            </a:r>
            <a:r>
              <a:rPr lang="en-US" altLang="zh-CN" sz="2000" dirty="0">
                <a:solidFill>
                  <a:schemeClr val="accent2"/>
                </a:solidFill>
                <a:ea typeface="黑体" pitchFamily="49" charset="-122"/>
              </a:rPr>
              <a:t>1)</a:t>
            </a:r>
          </a:p>
          <a:p>
            <a:pPr>
              <a:spcBef>
                <a:spcPct val="40000"/>
              </a:spcBef>
              <a:defRPr/>
            </a:pPr>
            <a:r>
              <a:rPr lang="en-US" altLang="zh-CN" sz="2000" dirty="0">
                <a:solidFill>
                  <a:schemeClr val="accent2"/>
                </a:solidFill>
                <a:ea typeface="黑体" pitchFamily="49" charset="-122"/>
              </a:rPr>
              <a:t>B </a:t>
            </a:r>
            <a:r>
              <a:rPr lang="zh-CN" altLang="en-US" sz="2000" dirty="0">
                <a:solidFill>
                  <a:schemeClr val="accent2"/>
                </a:solidFill>
                <a:ea typeface="黑体" pitchFamily="49" charset="-122"/>
              </a:rPr>
              <a:t>在</a:t>
            </a:r>
            <a:r>
              <a:rPr lang="en-US" altLang="zh-CN" sz="2000" dirty="0">
                <a:solidFill>
                  <a:schemeClr val="accent2"/>
                </a:solidFill>
                <a:ea typeface="黑体" pitchFamily="49" charset="-122"/>
              </a:rPr>
              <a:t>Program1 </a:t>
            </a:r>
            <a:r>
              <a:rPr lang="zh-CN" altLang="en-US" sz="2000" dirty="0">
                <a:solidFill>
                  <a:schemeClr val="accent2"/>
                </a:solidFill>
                <a:ea typeface="黑体" pitchFamily="49" charset="-122"/>
              </a:rPr>
              <a:t>和</a:t>
            </a:r>
            <a:r>
              <a:rPr lang="en-US" altLang="zh-CN" sz="2000" dirty="0">
                <a:solidFill>
                  <a:schemeClr val="accent2"/>
                </a:solidFill>
                <a:ea typeface="黑体" pitchFamily="49" charset="-122"/>
              </a:rPr>
              <a:t>Program</a:t>
            </a:r>
            <a:r>
              <a:rPr lang="zh-CN" altLang="en-US" sz="2000" dirty="0">
                <a:solidFill>
                  <a:schemeClr val="accent2"/>
                </a:solidFill>
                <a:ea typeface="黑体" pitchFamily="49" charset="-122"/>
              </a:rPr>
              <a:t>几何平均运行时间</a:t>
            </a:r>
            <a:r>
              <a:rPr lang="en-US" altLang="zh-CN" sz="2000" dirty="0">
                <a:solidFill>
                  <a:schemeClr val="accent2"/>
                </a:solidFill>
                <a:ea typeface="黑体" pitchFamily="49" charset="-122"/>
              </a:rPr>
              <a:t>=</a:t>
            </a:r>
            <a:r>
              <a:rPr lang="en-US" altLang="zh-CN" sz="2000" dirty="0" err="1">
                <a:solidFill>
                  <a:schemeClr val="accent2"/>
                </a:solidFill>
                <a:ea typeface="黑体" pitchFamily="49" charset="-122"/>
              </a:rPr>
              <a:t>sqrt</a:t>
            </a:r>
            <a:r>
              <a:rPr lang="en-US" altLang="zh-CN" sz="2000" dirty="0">
                <a:solidFill>
                  <a:schemeClr val="accent2"/>
                </a:solidFill>
                <a:ea typeface="黑体" pitchFamily="49" charset="-122"/>
              </a:rPr>
              <a:t>(100*10)</a:t>
            </a:r>
            <a:endParaRPr lang="zh-CN" altLang="en-US" sz="2000" dirty="0">
              <a:solidFill>
                <a:schemeClr val="accent2"/>
              </a:solidFill>
              <a:ea typeface="黑体" pitchFamily="49" charset="-122"/>
            </a:endParaRPr>
          </a:p>
          <a:p>
            <a:pPr lvl="1">
              <a:buNone/>
              <a:defRPr/>
            </a:pPr>
            <a:r>
              <a:rPr lang="en-US" altLang="zh-CN" sz="2400" dirty="0">
                <a:solidFill>
                  <a:srgbClr val="CC3300"/>
                </a:solidFill>
                <a:ea typeface="黑体" pitchFamily="49" charset="-122"/>
              </a:rPr>
              <a:t>B is </a:t>
            </a:r>
            <a:r>
              <a:rPr lang="en-US" altLang="zh-CN" sz="2400" dirty="0" err="1">
                <a:solidFill>
                  <a:srgbClr val="CC3300"/>
                </a:solidFill>
                <a:ea typeface="黑体" pitchFamily="49" charset="-122"/>
              </a:rPr>
              <a:t>sqrt</a:t>
            </a:r>
            <a:r>
              <a:rPr lang="en-US" altLang="zh-CN" sz="2400" dirty="0">
                <a:solidFill>
                  <a:srgbClr val="CC3300"/>
                </a:solidFill>
                <a:ea typeface="黑体" pitchFamily="49" charset="-122"/>
              </a:rPr>
              <a:t>(1000)/</a:t>
            </a:r>
            <a:r>
              <a:rPr lang="en-US" altLang="zh-CN" sz="2400" dirty="0" err="1">
                <a:solidFill>
                  <a:srgbClr val="CC3300"/>
                </a:solidFill>
                <a:ea typeface="黑体" pitchFamily="49" charset="-122"/>
              </a:rPr>
              <a:t>sqrt</a:t>
            </a:r>
            <a:r>
              <a:rPr lang="en-US" altLang="zh-CN" sz="2400" dirty="0">
                <a:solidFill>
                  <a:srgbClr val="CC3300"/>
                </a:solidFill>
                <a:ea typeface="黑体" pitchFamily="49" charset="-122"/>
              </a:rPr>
              <a:t>(1000)= 1 times faster than A</a:t>
            </a:r>
          </a:p>
          <a:p>
            <a:pPr>
              <a:spcBef>
                <a:spcPct val="40000"/>
              </a:spcBef>
            </a:pPr>
            <a:r>
              <a:rPr lang="zh-CN" altLang="en-US" sz="2200" dirty="0">
                <a:solidFill>
                  <a:srgbClr val="CC3300"/>
                </a:solidFill>
                <a:ea typeface="黑体" pitchFamily="49" charset="-122"/>
              </a:rPr>
              <a:t>（算术平均值不能反映这一点！）</a:t>
            </a:r>
            <a:r>
              <a:rPr lang="en-US" altLang="zh-CN" sz="2000" dirty="0">
                <a:ea typeface="黑体" pitchFamily="49" charset="-122"/>
              </a:rPr>
              <a:t>         </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35203">
                                            <p:txEl>
                                              <p:pRg st="3" end="3"/>
                                            </p:txEl>
                                          </p:spTgt>
                                        </p:tgtEl>
                                        <p:attrNameLst>
                                          <p:attrName>style.visibility</p:attrName>
                                        </p:attrNameLst>
                                      </p:cBhvr>
                                      <p:to>
                                        <p:strVal val="visible"/>
                                      </p:to>
                                    </p:set>
                                    <p:animEffect transition="in" filter="blinds(horizontal)">
                                      <p:cBhvr>
                                        <p:cTn id="7" dur="500"/>
                                        <p:tgtEl>
                                          <p:spTgt spid="435203">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35203">
                                            <p:txEl>
                                              <p:pRg st="4" end="4"/>
                                            </p:txEl>
                                          </p:spTgt>
                                        </p:tgtEl>
                                        <p:attrNameLst>
                                          <p:attrName>style.visibility</p:attrName>
                                        </p:attrNameLst>
                                      </p:cBhvr>
                                      <p:to>
                                        <p:strVal val="visible"/>
                                      </p:to>
                                    </p:set>
                                    <p:animEffect transition="in" filter="blinds(horizontal)">
                                      <p:cBhvr>
                                        <p:cTn id="12" dur="500"/>
                                        <p:tgtEl>
                                          <p:spTgt spid="43520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35203">
                                            <p:txEl>
                                              <p:pRg st="5" end="5"/>
                                            </p:txEl>
                                          </p:spTgt>
                                        </p:tgtEl>
                                        <p:attrNameLst>
                                          <p:attrName>style.visibility</p:attrName>
                                        </p:attrNameLst>
                                      </p:cBhvr>
                                      <p:to>
                                        <p:strVal val="visible"/>
                                      </p:to>
                                    </p:set>
                                    <p:animEffect transition="in" filter="blinds(horizontal)">
                                      <p:cBhvr>
                                        <p:cTn id="17" dur="500"/>
                                        <p:tgtEl>
                                          <p:spTgt spid="43520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35203">
                                            <p:txEl>
                                              <p:pRg st="6" end="6"/>
                                            </p:txEl>
                                          </p:spTgt>
                                        </p:tgtEl>
                                        <p:attrNameLst>
                                          <p:attrName>style.visibility</p:attrName>
                                        </p:attrNameLst>
                                      </p:cBhvr>
                                      <p:to>
                                        <p:strVal val="visible"/>
                                      </p:to>
                                    </p:set>
                                    <p:animEffect transition="in" filter="blinds(horizontal)">
                                      <p:cBhvr>
                                        <p:cTn id="22" dur="500"/>
                                        <p:tgtEl>
                                          <p:spTgt spid="43520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35203">
                                            <p:txEl>
                                              <p:pRg st="7" end="7"/>
                                            </p:txEl>
                                          </p:spTgt>
                                        </p:tgtEl>
                                        <p:attrNameLst>
                                          <p:attrName>style.visibility</p:attrName>
                                        </p:attrNameLst>
                                      </p:cBhvr>
                                      <p:to>
                                        <p:strVal val="visible"/>
                                      </p:to>
                                    </p:set>
                                    <p:animEffect transition="in" filter="blinds(horizontal)">
                                      <p:cBhvr>
                                        <p:cTn id="27" dur="500"/>
                                        <p:tgtEl>
                                          <p:spTgt spid="435203">
                                            <p:txEl>
                                              <p:pRg st="7" end="7"/>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435203">
                                            <p:txEl>
                                              <p:pRg st="8" end="8"/>
                                            </p:txEl>
                                          </p:spTgt>
                                        </p:tgtEl>
                                        <p:attrNameLst>
                                          <p:attrName>style.visibility</p:attrName>
                                        </p:attrNameLst>
                                      </p:cBhvr>
                                      <p:to>
                                        <p:strVal val="visible"/>
                                      </p:to>
                                    </p:set>
                                    <p:animEffect transition="in" filter="blinds(horizontal)">
                                      <p:cBhvr>
                                        <p:cTn id="32" dur="500"/>
                                        <p:tgtEl>
                                          <p:spTgt spid="43520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800100" y="228600"/>
            <a:ext cx="5210175" cy="528638"/>
          </a:xfrm>
          <a:noFill/>
        </p:spPr>
        <p:txBody>
          <a:bodyPr/>
          <a:lstStyle/>
          <a:p>
            <a:r>
              <a:rPr lang="zh-CN" altLang="en-US" sz="3600"/>
              <a:t>综合性能评价的方法</a:t>
            </a:r>
          </a:p>
        </p:txBody>
      </p:sp>
      <p:sp>
        <p:nvSpPr>
          <p:cNvPr id="435203" name="Rectangle 3"/>
          <p:cNvSpPr>
            <a:spLocks noGrp="1" noChangeArrowheads="1"/>
          </p:cNvSpPr>
          <p:nvPr>
            <p:ph type="body" idx="1"/>
          </p:nvPr>
        </p:nvSpPr>
        <p:spPr>
          <a:xfrm>
            <a:off x="347663" y="873125"/>
            <a:ext cx="8796337" cy="2624308"/>
          </a:xfrm>
          <a:noFill/>
        </p:spPr>
        <p:txBody>
          <a:bodyPr/>
          <a:lstStyle/>
          <a:p>
            <a:pPr>
              <a:spcBef>
                <a:spcPct val="40000"/>
              </a:spcBef>
            </a:pPr>
            <a:r>
              <a:rPr lang="zh-CN" altLang="en-US" sz="2200" dirty="0">
                <a:ea typeface="黑体" pitchFamily="49" charset="-122"/>
              </a:rPr>
              <a:t>执行时间的规格化（测试机器相对于参考机器的性能）：</a:t>
            </a:r>
          </a:p>
          <a:p>
            <a:pPr lvl="1"/>
            <a:r>
              <a:rPr lang="en-US" altLang="zh-CN" sz="2200" dirty="0">
                <a:ea typeface="黑体" pitchFamily="49" charset="-122"/>
              </a:rPr>
              <a:t>time on reference machine ÷ time on measured machine </a:t>
            </a:r>
          </a:p>
          <a:p>
            <a:pPr>
              <a:spcBef>
                <a:spcPct val="40000"/>
              </a:spcBef>
            </a:pPr>
            <a:r>
              <a:rPr lang="zh-CN" altLang="en-US" sz="2200" dirty="0">
                <a:ea typeface="黑体" pitchFamily="49" charset="-122"/>
              </a:rPr>
              <a:t>平均规格化执行时间不能用算术平均计算，而应该用几何平均</a:t>
            </a:r>
            <a:endParaRPr lang="en-US" altLang="zh-CN" sz="2200" dirty="0">
              <a:ea typeface="黑体" pitchFamily="49" charset="-122"/>
            </a:endParaRPr>
          </a:p>
          <a:p>
            <a:pPr lvl="1"/>
            <a:r>
              <a:rPr lang="en-US" altLang="zh-CN" sz="2200" dirty="0">
                <a:ea typeface="黑体" pitchFamily="49" charset="-122"/>
              </a:rPr>
              <a:t>program A going from 2s to 1s </a:t>
            </a:r>
            <a:r>
              <a:rPr lang="en-US" altLang="zh-CN" sz="2200" dirty="0">
                <a:solidFill>
                  <a:srgbClr val="CC3300"/>
                </a:solidFill>
                <a:ea typeface="黑体" pitchFamily="49" charset="-122"/>
              </a:rPr>
              <a:t>as important as</a:t>
            </a:r>
            <a:r>
              <a:rPr lang="en-US" altLang="zh-CN" sz="2200" dirty="0">
                <a:ea typeface="黑体" pitchFamily="49" charset="-122"/>
              </a:rPr>
              <a:t> </a:t>
            </a:r>
            <a:br>
              <a:rPr lang="en-US" altLang="zh-CN" sz="2200" dirty="0">
                <a:ea typeface="黑体" pitchFamily="49" charset="-122"/>
              </a:rPr>
            </a:br>
            <a:r>
              <a:rPr lang="en-US" altLang="zh-CN" sz="2200" dirty="0">
                <a:ea typeface="黑体" pitchFamily="49" charset="-122"/>
              </a:rPr>
              <a:t>program B going from 2000s to 1000s. </a:t>
            </a:r>
          </a:p>
          <a:p>
            <a:pPr lvl="1">
              <a:buFontTx/>
              <a:buNone/>
            </a:pPr>
            <a:r>
              <a:rPr lang="zh-CN" altLang="en-US" sz="2200" dirty="0">
                <a:ea typeface="黑体" pitchFamily="49" charset="-122"/>
              </a:rPr>
              <a:t>   </a:t>
            </a:r>
            <a:r>
              <a:rPr lang="zh-CN" altLang="en-US" sz="2200" dirty="0">
                <a:solidFill>
                  <a:srgbClr val="CC3300"/>
                </a:solidFill>
                <a:ea typeface="黑体" pitchFamily="49" charset="-122"/>
              </a:rPr>
              <a:t>（算术平均值不能反映这一点！）</a:t>
            </a:r>
            <a:r>
              <a:rPr lang="en-US" altLang="zh-CN" sz="2000" dirty="0">
                <a:ea typeface="黑体" pitchFamily="49" charset="-122"/>
              </a:rPr>
              <a:t>         </a:t>
            </a:r>
          </a:p>
        </p:txBody>
      </p:sp>
      <p:sp>
        <p:nvSpPr>
          <p:cNvPr id="435204" name="Text Box 4"/>
          <p:cNvSpPr txBox="1">
            <a:spLocks noChangeArrowheads="1"/>
          </p:cNvSpPr>
          <p:nvPr/>
        </p:nvSpPr>
        <p:spPr bwMode="auto">
          <a:xfrm>
            <a:off x="348669" y="4410120"/>
            <a:ext cx="8116888" cy="457200"/>
          </a:xfrm>
          <a:prstGeom prst="rect">
            <a:avLst/>
          </a:prstGeom>
          <a:noFill/>
          <a:ln w="12700">
            <a:noFill/>
            <a:miter lim="800000"/>
            <a:headEnd/>
            <a:tailEnd/>
          </a:ln>
        </p:spPr>
        <p:txBody>
          <a:bodyPr>
            <a:spAutoFit/>
          </a:bodyPr>
          <a:lstStyle/>
          <a:p>
            <a:pPr>
              <a:spcBef>
                <a:spcPct val="50000"/>
              </a:spcBef>
            </a:pPr>
            <a:r>
              <a:rPr lang="zh-CN" altLang="en-US" sz="2400" b="1">
                <a:solidFill>
                  <a:srgbClr val="008000"/>
                </a:solidFill>
                <a:latin typeface="黑体" pitchFamily="49" charset="-122"/>
                <a:ea typeface="黑体" pitchFamily="49" charset="-122"/>
              </a:rPr>
              <a:t>综上所述，算术平均和几何平均各有长处，可灵活使用！</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35203">
                                            <p:txEl>
                                              <p:pRg st="0" end="0"/>
                                            </p:txEl>
                                          </p:spTgt>
                                        </p:tgtEl>
                                        <p:attrNameLst>
                                          <p:attrName>style.visibility</p:attrName>
                                        </p:attrNameLst>
                                      </p:cBhvr>
                                      <p:to>
                                        <p:strVal val="visible"/>
                                      </p:to>
                                    </p:set>
                                    <p:animEffect transition="in" filter="blinds(horizontal)">
                                      <p:cBhvr>
                                        <p:cTn id="7" dur="500"/>
                                        <p:tgtEl>
                                          <p:spTgt spid="43520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35203">
                                            <p:txEl>
                                              <p:pRg st="1" end="1"/>
                                            </p:txEl>
                                          </p:spTgt>
                                        </p:tgtEl>
                                        <p:attrNameLst>
                                          <p:attrName>style.visibility</p:attrName>
                                        </p:attrNameLst>
                                      </p:cBhvr>
                                      <p:to>
                                        <p:strVal val="visible"/>
                                      </p:to>
                                    </p:set>
                                    <p:animEffect transition="in" filter="blinds(horizontal)">
                                      <p:cBhvr>
                                        <p:cTn id="12" dur="500"/>
                                        <p:tgtEl>
                                          <p:spTgt spid="43520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35203">
                                            <p:txEl>
                                              <p:pRg st="2" end="2"/>
                                            </p:txEl>
                                          </p:spTgt>
                                        </p:tgtEl>
                                        <p:attrNameLst>
                                          <p:attrName>style.visibility</p:attrName>
                                        </p:attrNameLst>
                                      </p:cBhvr>
                                      <p:to>
                                        <p:strVal val="visible"/>
                                      </p:to>
                                    </p:set>
                                    <p:animEffect transition="in" filter="blinds(horizontal)">
                                      <p:cBhvr>
                                        <p:cTn id="17" dur="500"/>
                                        <p:tgtEl>
                                          <p:spTgt spid="43520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35203">
                                            <p:txEl>
                                              <p:pRg st="3" end="3"/>
                                            </p:txEl>
                                          </p:spTgt>
                                        </p:tgtEl>
                                        <p:attrNameLst>
                                          <p:attrName>style.visibility</p:attrName>
                                        </p:attrNameLst>
                                      </p:cBhvr>
                                      <p:to>
                                        <p:strVal val="visible"/>
                                      </p:to>
                                    </p:set>
                                    <p:animEffect transition="in" filter="blinds(horizontal)">
                                      <p:cBhvr>
                                        <p:cTn id="22" dur="500"/>
                                        <p:tgtEl>
                                          <p:spTgt spid="43520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35203">
                                            <p:txEl>
                                              <p:pRg st="4" end="4"/>
                                            </p:txEl>
                                          </p:spTgt>
                                        </p:tgtEl>
                                        <p:attrNameLst>
                                          <p:attrName>style.visibility</p:attrName>
                                        </p:attrNameLst>
                                      </p:cBhvr>
                                      <p:to>
                                        <p:strVal val="visible"/>
                                      </p:to>
                                    </p:set>
                                    <p:animEffect transition="in" filter="blinds(horizontal)">
                                      <p:cBhvr>
                                        <p:cTn id="27" dur="500"/>
                                        <p:tgtEl>
                                          <p:spTgt spid="43520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35204"/>
                                        </p:tgtEl>
                                        <p:attrNameLst>
                                          <p:attrName>style.visibility</p:attrName>
                                        </p:attrNameLst>
                                      </p:cBhvr>
                                      <p:to>
                                        <p:strVal val="visible"/>
                                      </p:to>
                                    </p:set>
                                    <p:animEffect transition="in" filter="blinds(horizontal)">
                                      <p:cBhvr>
                                        <p:cTn id="32" dur="500"/>
                                        <p:tgtEl>
                                          <p:spTgt spid="435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20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773113" y="198438"/>
            <a:ext cx="2938462" cy="528637"/>
          </a:xfrm>
        </p:spPr>
        <p:txBody>
          <a:bodyPr/>
          <a:lstStyle/>
          <a:p>
            <a:r>
              <a:rPr lang="zh-CN" altLang="en-US" sz="3600"/>
              <a:t>第二讲小结</a:t>
            </a:r>
          </a:p>
        </p:txBody>
      </p:sp>
      <p:sp>
        <p:nvSpPr>
          <p:cNvPr id="445443" name="Rectangle 3"/>
          <p:cNvSpPr>
            <a:spLocks noGrp="1" noChangeArrowheads="1"/>
          </p:cNvSpPr>
          <p:nvPr>
            <p:ph type="body" idx="1"/>
          </p:nvPr>
        </p:nvSpPr>
        <p:spPr>
          <a:xfrm>
            <a:off x="120650" y="966788"/>
            <a:ext cx="8899525" cy="5268912"/>
          </a:xfrm>
        </p:spPr>
        <p:txBody>
          <a:bodyPr/>
          <a:lstStyle/>
          <a:p>
            <a:pPr marL="342900" indent="-342900">
              <a:spcBef>
                <a:spcPct val="0"/>
              </a:spcBef>
            </a:pPr>
            <a:r>
              <a:rPr lang="zh-CN" altLang="en-US" dirty="0">
                <a:ea typeface="黑体" panose="02010609060101010101" pitchFamily="49" charset="-122"/>
              </a:rPr>
              <a:t>性能的定义：一般用程序的响应时间或系统的吞吐率表示机器或系统整体性能。</a:t>
            </a:r>
          </a:p>
          <a:p>
            <a:pPr marL="342900" indent="-342900">
              <a:spcBef>
                <a:spcPct val="0"/>
              </a:spcBef>
            </a:pPr>
            <a:r>
              <a:rPr lang="en-US" altLang="zh-CN" dirty="0">
                <a:ea typeface="黑体" panose="02010609060101010101" pitchFamily="49" charset="-122"/>
              </a:rPr>
              <a:t>CPU</a:t>
            </a:r>
            <a:r>
              <a:rPr lang="zh-CN" altLang="en-US" dirty="0">
                <a:ea typeface="黑体" panose="02010609060101010101" pitchFamily="49" charset="-122"/>
              </a:rPr>
              <a:t>性能的测量（用户程序的</a:t>
            </a:r>
            <a:r>
              <a:rPr lang="en-US" altLang="zh-CN" dirty="0">
                <a:ea typeface="黑体" panose="02010609060101010101" pitchFamily="49" charset="-122"/>
              </a:rPr>
              <a:t>CPU</a:t>
            </a:r>
            <a:r>
              <a:rPr lang="zh-CN" altLang="en-US" dirty="0">
                <a:ea typeface="黑体" panose="02010609060101010101" pitchFamily="49" charset="-122"/>
              </a:rPr>
              <a:t>执行时间）：</a:t>
            </a:r>
          </a:p>
          <a:p>
            <a:pPr marL="838200" lvl="1" indent="-342900">
              <a:spcBef>
                <a:spcPct val="0"/>
              </a:spcBef>
            </a:pPr>
            <a:r>
              <a:rPr lang="zh-CN" altLang="en-US" dirty="0">
                <a:ea typeface="黑体" panose="02010609060101010101" pitchFamily="49" charset="-122"/>
              </a:rPr>
              <a:t>一般把程序的响应时间划分成</a:t>
            </a:r>
            <a:r>
              <a:rPr lang="en-US" altLang="zh-CN" dirty="0">
                <a:ea typeface="黑体" panose="02010609060101010101" pitchFamily="49" charset="-122"/>
              </a:rPr>
              <a:t>CPU</a:t>
            </a:r>
            <a:r>
              <a:rPr lang="zh-CN" altLang="en-US" dirty="0">
                <a:ea typeface="黑体" panose="02010609060101010101" pitchFamily="49" charset="-122"/>
              </a:rPr>
              <a:t>时间和等待时间，</a:t>
            </a:r>
            <a:r>
              <a:rPr lang="en-US" altLang="zh-CN" dirty="0">
                <a:ea typeface="黑体" panose="02010609060101010101" pitchFamily="49" charset="-122"/>
              </a:rPr>
              <a:t>CPU</a:t>
            </a:r>
            <a:r>
              <a:rPr lang="zh-CN" altLang="en-US" dirty="0">
                <a:ea typeface="黑体" panose="02010609060101010101" pitchFamily="49" charset="-122"/>
              </a:rPr>
              <a:t>时间又分成用户</a:t>
            </a:r>
            <a:r>
              <a:rPr lang="en-US" altLang="zh-CN" dirty="0">
                <a:ea typeface="黑体" panose="02010609060101010101" pitchFamily="49" charset="-122"/>
              </a:rPr>
              <a:t>CPU</a:t>
            </a:r>
            <a:r>
              <a:rPr lang="zh-CN" altLang="en-US" dirty="0">
                <a:ea typeface="黑体" panose="02010609060101010101" pitchFamily="49" charset="-122"/>
              </a:rPr>
              <a:t>时间和系统</a:t>
            </a:r>
            <a:r>
              <a:rPr lang="en-US" altLang="zh-CN" dirty="0">
                <a:ea typeface="黑体" panose="02010609060101010101" pitchFamily="49" charset="-122"/>
              </a:rPr>
              <a:t>CPU</a:t>
            </a:r>
            <a:r>
              <a:rPr lang="zh-CN" altLang="en-US" dirty="0">
                <a:ea typeface="黑体" panose="02010609060101010101" pitchFamily="49" charset="-122"/>
              </a:rPr>
              <a:t>时间。</a:t>
            </a:r>
          </a:p>
          <a:p>
            <a:pPr marL="838200" lvl="1" indent="-342900">
              <a:spcBef>
                <a:spcPct val="0"/>
              </a:spcBef>
            </a:pPr>
            <a:r>
              <a:rPr lang="zh-CN" altLang="en-US" dirty="0">
                <a:ea typeface="黑体" panose="02010609060101010101" pitchFamily="49" charset="-122"/>
              </a:rPr>
              <a:t>因为操作系统对自己所花费的时间进行测量时，不十分准确，所以，对</a:t>
            </a:r>
            <a:r>
              <a:rPr lang="en-US" altLang="zh-CN" dirty="0">
                <a:ea typeface="黑体" panose="02010609060101010101" pitchFamily="49" charset="-122"/>
              </a:rPr>
              <a:t>CPU</a:t>
            </a:r>
            <a:r>
              <a:rPr lang="zh-CN" altLang="en-US" dirty="0">
                <a:ea typeface="黑体" panose="02010609060101010101" pitchFamily="49" charset="-122"/>
              </a:rPr>
              <a:t>性能的测算一般通过测算用户</a:t>
            </a:r>
            <a:r>
              <a:rPr lang="en-US" altLang="zh-CN" dirty="0">
                <a:ea typeface="黑体" panose="02010609060101010101" pitchFamily="49" charset="-122"/>
              </a:rPr>
              <a:t>CPU</a:t>
            </a:r>
            <a:r>
              <a:rPr lang="zh-CN" altLang="en-US" dirty="0">
                <a:ea typeface="黑体" panose="02010609060101010101" pitchFamily="49" charset="-122"/>
              </a:rPr>
              <a:t>时间来进行。</a:t>
            </a:r>
          </a:p>
          <a:p>
            <a:pPr marL="342900" indent="-342900">
              <a:spcBef>
                <a:spcPct val="0"/>
              </a:spcBef>
            </a:pPr>
            <a:r>
              <a:rPr lang="zh-CN" altLang="en-US" dirty="0">
                <a:ea typeface="黑体" panose="02010609060101010101" pitchFamily="49" charset="-122"/>
              </a:rPr>
              <a:t>各种性能指标之间的关系：</a:t>
            </a:r>
          </a:p>
          <a:p>
            <a:pPr marL="838200" lvl="1" indent="-342900">
              <a:spcBef>
                <a:spcPct val="0"/>
              </a:spcBef>
            </a:pPr>
            <a:r>
              <a:rPr lang="en-US" altLang="zh-CN" dirty="0">
                <a:ea typeface="黑体" panose="02010609060101010101" pitchFamily="49" charset="-122"/>
              </a:rPr>
              <a:t>CPU</a:t>
            </a:r>
            <a:r>
              <a:rPr lang="zh-CN" altLang="en-US" dirty="0">
                <a:ea typeface="黑体" panose="02010609060101010101" pitchFamily="49" charset="-122"/>
              </a:rPr>
              <a:t>执行时间</a:t>
            </a:r>
            <a:r>
              <a:rPr lang="en-US" altLang="zh-CN" dirty="0">
                <a:ea typeface="黑体" panose="02010609060101010101" pitchFamily="49" charset="-122"/>
              </a:rPr>
              <a:t>=CPU</a:t>
            </a:r>
            <a:r>
              <a:rPr lang="zh-CN" altLang="en-US" dirty="0">
                <a:ea typeface="黑体" panose="02010609060101010101" pitchFamily="49" charset="-122"/>
              </a:rPr>
              <a:t>时钟周期数 </a:t>
            </a:r>
            <a:r>
              <a:rPr lang="en-US" altLang="zh-CN" dirty="0">
                <a:ea typeface="黑体" panose="02010609060101010101" pitchFamily="49" charset="-122"/>
              </a:rPr>
              <a:t>x </a:t>
            </a:r>
            <a:r>
              <a:rPr lang="zh-CN" altLang="en-US" dirty="0">
                <a:ea typeface="黑体" panose="02010609060101010101" pitchFamily="49" charset="-122"/>
              </a:rPr>
              <a:t>时钟周期</a:t>
            </a:r>
          </a:p>
          <a:p>
            <a:pPr marL="838200" lvl="1" indent="-342900">
              <a:spcBef>
                <a:spcPct val="0"/>
              </a:spcBef>
            </a:pPr>
            <a:r>
              <a:rPr lang="zh-CN" altLang="en-US" dirty="0">
                <a:ea typeface="黑体" panose="02010609060101010101" pitchFamily="49" charset="-122"/>
              </a:rPr>
              <a:t>时钟周期和时钟频率互为倒数</a:t>
            </a:r>
          </a:p>
          <a:p>
            <a:pPr marL="838200" lvl="1" indent="-342900">
              <a:spcBef>
                <a:spcPct val="0"/>
              </a:spcBef>
            </a:pPr>
            <a:r>
              <a:rPr lang="en-US" altLang="zh-CN" dirty="0">
                <a:ea typeface="黑体" panose="02010609060101010101" pitchFamily="49" charset="-122"/>
              </a:rPr>
              <a:t>CPU</a:t>
            </a:r>
            <a:r>
              <a:rPr lang="zh-CN" altLang="en-US" dirty="0">
                <a:ea typeface="黑体" panose="02010609060101010101" pitchFamily="49" charset="-122"/>
              </a:rPr>
              <a:t>时钟周期数 </a:t>
            </a:r>
            <a:r>
              <a:rPr lang="en-US" altLang="zh-CN" dirty="0">
                <a:ea typeface="黑体" panose="02010609060101010101" pitchFamily="49" charset="-122"/>
              </a:rPr>
              <a:t>= </a:t>
            </a:r>
            <a:r>
              <a:rPr lang="zh-CN" altLang="en-US" dirty="0">
                <a:ea typeface="黑体" panose="02010609060101010101" pitchFamily="49" charset="-122"/>
              </a:rPr>
              <a:t>程序指令数 </a:t>
            </a:r>
            <a:r>
              <a:rPr lang="en-US" altLang="zh-CN" dirty="0">
                <a:ea typeface="黑体" panose="02010609060101010101" pitchFamily="49" charset="-122"/>
              </a:rPr>
              <a:t>x </a:t>
            </a:r>
            <a:r>
              <a:rPr lang="zh-CN" altLang="en-US" dirty="0">
                <a:ea typeface="黑体" panose="02010609060101010101" pitchFamily="49" charset="-122"/>
              </a:rPr>
              <a:t>每条指令的平均时钟周期数</a:t>
            </a:r>
            <a:r>
              <a:rPr lang="en-US" altLang="zh-CN" dirty="0">
                <a:ea typeface="黑体" panose="02010609060101010101" pitchFamily="49" charset="-122"/>
              </a:rPr>
              <a:t>CPI</a:t>
            </a:r>
          </a:p>
          <a:p>
            <a:pPr marL="342900" indent="-342900">
              <a:spcBef>
                <a:spcPct val="0"/>
              </a:spcBef>
            </a:pPr>
            <a:r>
              <a:rPr lang="en-US" altLang="zh-CN" dirty="0">
                <a:ea typeface="黑体" panose="02010609060101010101" pitchFamily="49" charset="-122"/>
              </a:rPr>
              <a:t>MIPS</a:t>
            </a:r>
            <a:r>
              <a:rPr lang="zh-CN" altLang="en-US" dirty="0">
                <a:ea typeface="黑体" panose="02010609060101010101" pitchFamily="49" charset="-122"/>
              </a:rPr>
              <a:t>是</a:t>
            </a:r>
            <a:r>
              <a:rPr lang="en-US" altLang="zh-CN" dirty="0">
                <a:ea typeface="黑体" panose="02010609060101010101" pitchFamily="49" charset="-122"/>
              </a:rPr>
              <a:t>CPU</a:t>
            </a:r>
            <a:r>
              <a:rPr lang="zh-CN" altLang="en-US" dirty="0">
                <a:ea typeface="黑体" panose="02010609060101010101" pitchFamily="49" charset="-122"/>
              </a:rPr>
              <a:t>性能的重要指标，在有些情况下不能说明问题，不具有可比性！</a:t>
            </a:r>
          </a:p>
          <a:p>
            <a:pPr marL="342900" indent="-342900">
              <a:spcBef>
                <a:spcPct val="0"/>
              </a:spcBef>
            </a:pPr>
            <a:r>
              <a:rPr lang="zh-CN" altLang="en-US" dirty="0">
                <a:ea typeface="黑体" panose="02010609060101010101" pitchFamily="49" charset="-122"/>
              </a:rPr>
              <a:t>性能评价程序的选择：</a:t>
            </a:r>
          </a:p>
          <a:p>
            <a:pPr marL="838200" lvl="1" indent="-342900">
              <a:spcBef>
                <a:spcPct val="0"/>
              </a:spcBef>
            </a:pPr>
            <a:r>
              <a:rPr lang="zh-CN" altLang="en-US" dirty="0">
                <a:ea typeface="黑体" panose="02010609060101010101" pitchFamily="49" charset="-122"/>
              </a:rPr>
              <a:t>采用一组基准测试程序进行综合（算术（加权）平均</a:t>
            </a:r>
            <a:r>
              <a:rPr lang="en-US" altLang="zh-CN" dirty="0">
                <a:ea typeface="黑体" panose="02010609060101010101" pitchFamily="49" charset="-122"/>
              </a:rPr>
              <a:t>/</a:t>
            </a:r>
            <a:r>
              <a:rPr lang="zh-CN" altLang="en-US" dirty="0">
                <a:ea typeface="黑体" panose="02010609060101010101" pitchFamily="49" charset="-122"/>
              </a:rPr>
              <a:t>几何平均）评测。</a:t>
            </a:r>
          </a:p>
          <a:p>
            <a:pPr marL="838200" lvl="1" indent="-342900">
              <a:spcBef>
                <a:spcPct val="0"/>
              </a:spcBef>
            </a:pPr>
            <a:r>
              <a:rPr lang="zh-CN" altLang="en-US" dirty="0">
                <a:ea typeface="黑体" panose="02010609060101010101" pitchFamily="49" charset="-122"/>
              </a:rPr>
              <a:t>有些制造商会针对评测程序中频繁出现的语句采用专门的编译器，使评测程序的运行效率大幅提高。因此有时基准评测程序也不能说明问题。</a:t>
            </a:r>
          </a:p>
          <a:p>
            <a:pPr marL="342900" indent="-342900">
              <a:spcBef>
                <a:spcPct val="0"/>
              </a:spcBef>
            </a:pPr>
            <a:r>
              <a:rPr lang="zh-CN" altLang="en-US" dirty="0">
                <a:ea typeface="黑体" panose="02010609060101010101" pitchFamily="49" charset="-122"/>
              </a:rPr>
              <a:t>对于某种特定的指令集体系结构，提高计算机性能的主要途径有：</a:t>
            </a:r>
          </a:p>
          <a:p>
            <a:pPr marL="838200" lvl="1" indent="-342900">
              <a:spcBef>
                <a:spcPct val="0"/>
              </a:spcBef>
            </a:pPr>
            <a:r>
              <a:rPr lang="zh-CN" altLang="en-US" dirty="0">
                <a:ea typeface="黑体" panose="02010609060101010101" pitchFamily="49" charset="-122"/>
              </a:rPr>
              <a:t>提高时钟频率（第七章 流水线）</a:t>
            </a:r>
          </a:p>
          <a:p>
            <a:pPr marL="838200" lvl="1" indent="-342900">
              <a:spcBef>
                <a:spcPct val="0"/>
              </a:spcBef>
            </a:pPr>
            <a:r>
              <a:rPr lang="zh-CN" altLang="en-US" dirty="0">
                <a:ea typeface="黑体" panose="02010609060101010101" pitchFamily="49" charset="-122"/>
              </a:rPr>
              <a:t>优化处理器中数据通路的结构以降低</a:t>
            </a:r>
            <a:r>
              <a:rPr lang="en-US" altLang="zh-CN" dirty="0">
                <a:ea typeface="黑体" panose="02010609060101010101" pitchFamily="49" charset="-122"/>
              </a:rPr>
              <a:t>CPI</a:t>
            </a:r>
            <a:r>
              <a:rPr lang="zh-CN" altLang="en-US" dirty="0">
                <a:ea typeface="黑体" panose="02010609060101010101" pitchFamily="49" charset="-122"/>
              </a:rPr>
              <a:t>（单周期</a:t>
            </a:r>
            <a:r>
              <a:rPr lang="en-US" altLang="zh-CN" dirty="0">
                <a:ea typeface="黑体" panose="02010609060101010101" pitchFamily="49" charset="-122"/>
              </a:rPr>
              <a:t>/</a:t>
            </a:r>
            <a:r>
              <a:rPr lang="zh-CN" altLang="en-US" dirty="0">
                <a:ea typeface="黑体" panose="02010609060101010101" pitchFamily="49" charset="-122"/>
              </a:rPr>
              <a:t>多周期</a:t>
            </a:r>
            <a:r>
              <a:rPr lang="en-US" altLang="zh-CN" dirty="0">
                <a:ea typeface="黑体" panose="02010609060101010101" pitchFamily="49" charset="-122"/>
              </a:rPr>
              <a:t>/</a:t>
            </a:r>
            <a:r>
              <a:rPr lang="zh-CN" altLang="en-US" dirty="0">
                <a:ea typeface="黑体" panose="02010609060101010101" pitchFamily="49" charset="-122"/>
              </a:rPr>
              <a:t>流水线）</a:t>
            </a:r>
          </a:p>
          <a:p>
            <a:pPr marL="838200" lvl="1" indent="-342900">
              <a:spcBef>
                <a:spcPct val="0"/>
              </a:spcBef>
            </a:pPr>
            <a:r>
              <a:rPr lang="zh-CN" altLang="en-US" dirty="0">
                <a:ea typeface="黑体" panose="02010609060101010101" pitchFamily="49" charset="-122"/>
              </a:rPr>
              <a:t>采用编译优化措施来减少指令条数或降低指令复杂度（第五章 指令系统 ）</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62</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45443">
                                            <p:txEl>
                                              <p:pRg st="0" end="0"/>
                                            </p:txEl>
                                          </p:spTgt>
                                        </p:tgtEl>
                                        <p:attrNameLst>
                                          <p:attrName>style.visibility</p:attrName>
                                        </p:attrNameLst>
                                      </p:cBhvr>
                                      <p:to>
                                        <p:strVal val="visible"/>
                                      </p:to>
                                    </p:set>
                                    <p:animEffect transition="in" filter="blinds(horizontal)">
                                      <p:cBhvr>
                                        <p:cTn id="7" dur="500"/>
                                        <p:tgtEl>
                                          <p:spTgt spid="44544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45443">
                                            <p:txEl>
                                              <p:pRg st="1" end="1"/>
                                            </p:txEl>
                                          </p:spTgt>
                                        </p:tgtEl>
                                        <p:attrNameLst>
                                          <p:attrName>style.visibility</p:attrName>
                                        </p:attrNameLst>
                                      </p:cBhvr>
                                      <p:to>
                                        <p:strVal val="visible"/>
                                      </p:to>
                                    </p:set>
                                    <p:animEffect transition="in" filter="blinds(horizontal)">
                                      <p:cBhvr>
                                        <p:cTn id="12" dur="500"/>
                                        <p:tgtEl>
                                          <p:spTgt spid="44544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45443">
                                            <p:txEl>
                                              <p:pRg st="2" end="2"/>
                                            </p:txEl>
                                          </p:spTgt>
                                        </p:tgtEl>
                                        <p:attrNameLst>
                                          <p:attrName>style.visibility</p:attrName>
                                        </p:attrNameLst>
                                      </p:cBhvr>
                                      <p:to>
                                        <p:strVal val="visible"/>
                                      </p:to>
                                    </p:set>
                                    <p:animEffect transition="in" filter="blinds(horizontal)">
                                      <p:cBhvr>
                                        <p:cTn id="17" dur="500"/>
                                        <p:tgtEl>
                                          <p:spTgt spid="44544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45443">
                                            <p:txEl>
                                              <p:pRg st="3" end="3"/>
                                            </p:txEl>
                                          </p:spTgt>
                                        </p:tgtEl>
                                        <p:attrNameLst>
                                          <p:attrName>style.visibility</p:attrName>
                                        </p:attrNameLst>
                                      </p:cBhvr>
                                      <p:to>
                                        <p:strVal val="visible"/>
                                      </p:to>
                                    </p:set>
                                    <p:animEffect transition="in" filter="blinds(horizontal)">
                                      <p:cBhvr>
                                        <p:cTn id="22" dur="500"/>
                                        <p:tgtEl>
                                          <p:spTgt spid="44544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45443">
                                            <p:txEl>
                                              <p:pRg st="4" end="4"/>
                                            </p:txEl>
                                          </p:spTgt>
                                        </p:tgtEl>
                                        <p:attrNameLst>
                                          <p:attrName>style.visibility</p:attrName>
                                        </p:attrNameLst>
                                      </p:cBhvr>
                                      <p:to>
                                        <p:strVal val="visible"/>
                                      </p:to>
                                    </p:set>
                                    <p:animEffect transition="in" filter="blinds(horizontal)">
                                      <p:cBhvr>
                                        <p:cTn id="27" dur="500"/>
                                        <p:tgtEl>
                                          <p:spTgt spid="44544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445443">
                                            <p:txEl>
                                              <p:pRg st="5" end="5"/>
                                            </p:txEl>
                                          </p:spTgt>
                                        </p:tgtEl>
                                        <p:attrNameLst>
                                          <p:attrName>style.visibility</p:attrName>
                                        </p:attrNameLst>
                                      </p:cBhvr>
                                      <p:to>
                                        <p:strVal val="visible"/>
                                      </p:to>
                                    </p:set>
                                    <p:animEffect transition="in" filter="blinds(horizontal)">
                                      <p:cBhvr>
                                        <p:cTn id="32" dur="500"/>
                                        <p:tgtEl>
                                          <p:spTgt spid="44544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445443">
                                            <p:txEl>
                                              <p:pRg st="6" end="6"/>
                                            </p:txEl>
                                          </p:spTgt>
                                        </p:tgtEl>
                                        <p:attrNameLst>
                                          <p:attrName>style.visibility</p:attrName>
                                        </p:attrNameLst>
                                      </p:cBhvr>
                                      <p:to>
                                        <p:strVal val="visible"/>
                                      </p:to>
                                    </p:set>
                                    <p:animEffect transition="in" filter="blinds(horizontal)">
                                      <p:cBhvr>
                                        <p:cTn id="37" dur="500"/>
                                        <p:tgtEl>
                                          <p:spTgt spid="44544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445443">
                                            <p:txEl>
                                              <p:pRg st="7" end="7"/>
                                            </p:txEl>
                                          </p:spTgt>
                                        </p:tgtEl>
                                        <p:attrNameLst>
                                          <p:attrName>style.visibility</p:attrName>
                                        </p:attrNameLst>
                                      </p:cBhvr>
                                      <p:to>
                                        <p:strVal val="visible"/>
                                      </p:to>
                                    </p:set>
                                    <p:animEffect transition="in" filter="blinds(horizontal)">
                                      <p:cBhvr>
                                        <p:cTn id="42" dur="500"/>
                                        <p:tgtEl>
                                          <p:spTgt spid="445443">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445443">
                                            <p:txEl>
                                              <p:pRg st="8" end="8"/>
                                            </p:txEl>
                                          </p:spTgt>
                                        </p:tgtEl>
                                        <p:attrNameLst>
                                          <p:attrName>style.visibility</p:attrName>
                                        </p:attrNameLst>
                                      </p:cBhvr>
                                      <p:to>
                                        <p:strVal val="visible"/>
                                      </p:to>
                                    </p:set>
                                    <p:animEffect transition="in" filter="blinds(horizontal)">
                                      <p:cBhvr>
                                        <p:cTn id="47" dur="500"/>
                                        <p:tgtEl>
                                          <p:spTgt spid="445443">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445443">
                                            <p:txEl>
                                              <p:pRg st="9" end="9"/>
                                            </p:txEl>
                                          </p:spTgt>
                                        </p:tgtEl>
                                        <p:attrNameLst>
                                          <p:attrName>style.visibility</p:attrName>
                                        </p:attrNameLst>
                                      </p:cBhvr>
                                      <p:to>
                                        <p:strVal val="visible"/>
                                      </p:to>
                                    </p:set>
                                    <p:animEffect transition="in" filter="blinds(horizontal)">
                                      <p:cBhvr>
                                        <p:cTn id="52" dur="500"/>
                                        <p:tgtEl>
                                          <p:spTgt spid="445443">
                                            <p:txEl>
                                              <p:pRg st="9" end="9"/>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445443">
                                            <p:txEl>
                                              <p:pRg st="10" end="10"/>
                                            </p:txEl>
                                          </p:spTgt>
                                        </p:tgtEl>
                                        <p:attrNameLst>
                                          <p:attrName>style.visibility</p:attrName>
                                        </p:attrNameLst>
                                      </p:cBhvr>
                                      <p:to>
                                        <p:strVal val="visible"/>
                                      </p:to>
                                    </p:set>
                                    <p:animEffect transition="in" filter="blinds(horizontal)">
                                      <p:cBhvr>
                                        <p:cTn id="57" dur="500"/>
                                        <p:tgtEl>
                                          <p:spTgt spid="445443">
                                            <p:txEl>
                                              <p:pRg st="10" end="10"/>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445443">
                                            <p:txEl>
                                              <p:pRg st="11" end="11"/>
                                            </p:txEl>
                                          </p:spTgt>
                                        </p:tgtEl>
                                        <p:attrNameLst>
                                          <p:attrName>style.visibility</p:attrName>
                                        </p:attrNameLst>
                                      </p:cBhvr>
                                      <p:to>
                                        <p:strVal val="visible"/>
                                      </p:to>
                                    </p:set>
                                    <p:animEffect transition="in" filter="blinds(horizontal)">
                                      <p:cBhvr>
                                        <p:cTn id="62" dur="500"/>
                                        <p:tgtEl>
                                          <p:spTgt spid="445443">
                                            <p:txEl>
                                              <p:pRg st="11" end="11"/>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nodeType="clickEffect">
                                  <p:stCondLst>
                                    <p:cond delay="0"/>
                                  </p:stCondLst>
                                  <p:childTnLst>
                                    <p:set>
                                      <p:cBhvr>
                                        <p:cTn id="66" dur="1" fill="hold">
                                          <p:stCondLst>
                                            <p:cond delay="0"/>
                                          </p:stCondLst>
                                        </p:cTn>
                                        <p:tgtEl>
                                          <p:spTgt spid="445443">
                                            <p:txEl>
                                              <p:pRg st="12" end="12"/>
                                            </p:txEl>
                                          </p:spTgt>
                                        </p:tgtEl>
                                        <p:attrNameLst>
                                          <p:attrName>style.visibility</p:attrName>
                                        </p:attrNameLst>
                                      </p:cBhvr>
                                      <p:to>
                                        <p:strVal val="visible"/>
                                      </p:to>
                                    </p:set>
                                    <p:animEffect transition="in" filter="blinds(horizontal)">
                                      <p:cBhvr>
                                        <p:cTn id="67" dur="500"/>
                                        <p:tgtEl>
                                          <p:spTgt spid="445443">
                                            <p:txEl>
                                              <p:pRg st="12" end="12"/>
                                            </p:txEl>
                                          </p:spTgt>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nodeType="clickEffect">
                                  <p:stCondLst>
                                    <p:cond delay="0"/>
                                  </p:stCondLst>
                                  <p:childTnLst>
                                    <p:set>
                                      <p:cBhvr>
                                        <p:cTn id="71" dur="1" fill="hold">
                                          <p:stCondLst>
                                            <p:cond delay="0"/>
                                          </p:stCondLst>
                                        </p:cTn>
                                        <p:tgtEl>
                                          <p:spTgt spid="445443">
                                            <p:txEl>
                                              <p:pRg st="13" end="13"/>
                                            </p:txEl>
                                          </p:spTgt>
                                        </p:tgtEl>
                                        <p:attrNameLst>
                                          <p:attrName>style.visibility</p:attrName>
                                        </p:attrNameLst>
                                      </p:cBhvr>
                                      <p:to>
                                        <p:strVal val="visible"/>
                                      </p:to>
                                    </p:set>
                                    <p:animEffect transition="in" filter="blinds(horizontal)">
                                      <p:cBhvr>
                                        <p:cTn id="72" dur="500"/>
                                        <p:tgtEl>
                                          <p:spTgt spid="445443">
                                            <p:txEl>
                                              <p:pRg st="13" end="13"/>
                                            </p:txEl>
                                          </p:spTgt>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3" presetClass="entr" presetSubtype="10" fill="hold" nodeType="clickEffect">
                                  <p:stCondLst>
                                    <p:cond delay="0"/>
                                  </p:stCondLst>
                                  <p:childTnLst>
                                    <p:set>
                                      <p:cBhvr>
                                        <p:cTn id="76" dur="1" fill="hold">
                                          <p:stCondLst>
                                            <p:cond delay="0"/>
                                          </p:stCondLst>
                                        </p:cTn>
                                        <p:tgtEl>
                                          <p:spTgt spid="445443">
                                            <p:txEl>
                                              <p:pRg st="14" end="14"/>
                                            </p:txEl>
                                          </p:spTgt>
                                        </p:tgtEl>
                                        <p:attrNameLst>
                                          <p:attrName>style.visibility</p:attrName>
                                        </p:attrNameLst>
                                      </p:cBhvr>
                                      <p:to>
                                        <p:strVal val="visible"/>
                                      </p:to>
                                    </p:set>
                                    <p:animEffect transition="in" filter="blinds(horizontal)">
                                      <p:cBhvr>
                                        <p:cTn id="77" dur="500"/>
                                        <p:tgtEl>
                                          <p:spTgt spid="445443">
                                            <p:txEl>
                                              <p:pRg st="14" end="14"/>
                                            </p:txEl>
                                          </p:spTgt>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3" presetClass="entr" presetSubtype="10" fill="hold" nodeType="clickEffect">
                                  <p:stCondLst>
                                    <p:cond delay="0"/>
                                  </p:stCondLst>
                                  <p:childTnLst>
                                    <p:set>
                                      <p:cBhvr>
                                        <p:cTn id="81" dur="1" fill="hold">
                                          <p:stCondLst>
                                            <p:cond delay="0"/>
                                          </p:stCondLst>
                                        </p:cTn>
                                        <p:tgtEl>
                                          <p:spTgt spid="445443">
                                            <p:txEl>
                                              <p:pRg st="15" end="15"/>
                                            </p:txEl>
                                          </p:spTgt>
                                        </p:tgtEl>
                                        <p:attrNameLst>
                                          <p:attrName>style.visibility</p:attrName>
                                        </p:attrNameLst>
                                      </p:cBhvr>
                                      <p:to>
                                        <p:strVal val="visible"/>
                                      </p:to>
                                    </p:set>
                                    <p:animEffect transition="in" filter="blinds(horizontal)">
                                      <p:cBhvr>
                                        <p:cTn id="82" dur="500"/>
                                        <p:tgtEl>
                                          <p:spTgt spid="44544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00100" y="228600"/>
            <a:ext cx="5629275" cy="372603"/>
          </a:xfrm>
        </p:spPr>
        <p:txBody>
          <a:bodyPr/>
          <a:lstStyle/>
          <a:p>
            <a:r>
              <a:rPr lang="zh-CN" altLang="en-US" dirty="0"/>
              <a:t>作业 ：</a:t>
            </a:r>
            <a:r>
              <a:rPr lang="en-US" altLang="zh-CN" dirty="0"/>
              <a:t>P24   6,7,8,9</a:t>
            </a:r>
            <a:endParaRPr lang="zh-CN" altLang="en-US" dirty="0"/>
          </a:p>
        </p:txBody>
      </p:sp>
      <p:sp>
        <p:nvSpPr>
          <p:cNvPr id="3" name="灯片编号占位符 2"/>
          <p:cNvSpPr>
            <a:spLocks noGrp="1"/>
          </p:cNvSpPr>
          <p:nvPr>
            <p:ph type="sldNum" sz="quarter" idx="4"/>
          </p:nvPr>
        </p:nvSpPr>
        <p:spPr/>
        <p:txBody>
          <a:bodyPr/>
          <a:lstStyle/>
          <a:p>
            <a:fld id="{B889F279-0C5D-4FA7-8CEA-9D3E73AA67A1}" type="slidenum">
              <a:rPr lang="zh-CN" altLang="en-US" smtClean="0"/>
              <a:pPr/>
              <a:t>63</a:t>
            </a:fld>
            <a:endParaRPr lang="zh-CN" altLang="en-US" dirty="0"/>
          </a:p>
        </p:txBody>
      </p:sp>
    </p:spTree>
    <p:extLst>
      <p:ext uri="{BB962C8B-B14F-4D97-AF65-F5344CB8AC3E}">
        <p14:creationId xmlns:p14="http://schemas.microsoft.com/office/powerpoint/2010/main" val="398996510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Rectangle 1026"/>
          <p:cNvSpPr>
            <a:spLocks noGrp="1" noChangeArrowheads="1"/>
          </p:cNvSpPr>
          <p:nvPr>
            <p:ph type="body" sz="half" idx="1"/>
          </p:nvPr>
        </p:nvSpPr>
        <p:spPr>
          <a:xfrm>
            <a:off x="615950" y="341313"/>
            <a:ext cx="8186738" cy="1063625"/>
          </a:xfrm>
          <a:solidFill>
            <a:srgbClr val="FFFFFF"/>
          </a:solidFill>
        </p:spPr>
        <p:txBody>
          <a:bodyPr lIns="91440" tIns="45720" rIns="91440" bIns="45720"/>
          <a:lstStyle/>
          <a:p>
            <a:pPr>
              <a:spcBef>
                <a:spcPct val="40000"/>
              </a:spcBef>
              <a:buClr>
                <a:schemeClr val="tx1"/>
              </a:buClr>
              <a:buFontTx/>
              <a:buNone/>
            </a:pPr>
            <a:r>
              <a:rPr lang="en-US" altLang="zh-CN"/>
              <a:t>The First Generation: Vacuum Tube Computers (1946 - 1957)</a:t>
            </a:r>
          </a:p>
        </p:txBody>
      </p:sp>
      <p:pic>
        <p:nvPicPr>
          <p:cNvPr id="17411" name="Picture 1028" descr="eniac"/>
          <p:cNvPicPr>
            <a:picLocks noChangeAspect="1" noChangeArrowheads="1"/>
          </p:cNvPicPr>
          <p:nvPr/>
        </p:nvPicPr>
        <p:blipFill>
          <a:blip r:embed="rId3" cstate="print">
            <a:extLst>
              <a:ext uri="{28A0092B-C50C-407E-A947-70E740481C1C}">
                <a14:useLocalDpi xmlns:a14="http://schemas.microsoft.com/office/drawing/2010/main" val="0"/>
              </a:ext>
            </a:extLst>
          </a:blip>
          <a:srcRect l="16225" r="3786"/>
          <a:stretch>
            <a:fillRect/>
          </a:stretch>
        </p:blipFill>
        <p:spPr bwMode="auto">
          <a:xfrm>
            <a:off x="715963" y="1495425"/>
            <a:ext cx="7078662" cy="426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Text Box 1029"/>
          <p:cNvSpPr txBox="1">
            <a:spLocks noChangeArrowheads="1"/>
          </p:cNvSpPr>
          <p:nvPr/>
        </p:nvSpPr>
        <p:spPr bwMode="auto">
          <a:xfrm>
            <a:off x="593725" y="6056313"/>
            <a:ext cx="749141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600">
                <a:latin typeface="Arial" panose="020B0604020202020204" pitchFamily="34" charset="0"/>
              </a:rPr>
              <a:t>The first </a:t>
            </a:r>
            <a:r>
              <a:rPr lang="en-US" altLang="zh-CN" sz="2600" i="1">
                <a:latin typeface="Arial" panose="020B0604020202020204" pitchFamily="34" charset="0"/>
              </a:rPr>
              <a:t>general-purpose computer  </a:t>
            </a:r>
            <a:r>
              <a:rPr lang="en-US" altLang="zh-CN" sz="2400" i="1"/>
              <a:t>-  </a:t>
            </a:r>
            <a:r>
              <a:rPr lang="en-US" altLang="zh-CN" sz="2400" b="1"/>
              <a:t>ENIAC</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7</a:t>
            </a:fld>
            <a:endParaRPr lang="zh-CN" altLang="en-US" dirty="0"/>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Eniacw"/>
          <p:cNvPicPr>
            <a:picLocks noChangeAspect="1" noChangeArrowheads="1"/>
          </p:cNvPicPr>
          <p:nvPr/>
        </p:nvPicPr>
        <p:blipFill>
          <a:blip r:embed="rId3" cstate="print">
            <a:extLst>
              <a:ext uri="{28A0092B-C50C-407E-A947-70E740481C1C}">
                <a14:useLocalDpi xmlns:a14="http://schemas.microsoft.com/office/drawing/2010/main" val="0"/>
              </a:ext>
            </a:extLst>
          </a:blip>
          <a:srcRect l="21893"/>
          <a:stretch>
            <a:fillRect/>
          </a:stretch>
        </p:blipFill>
        <p:spPr bwMode="auto">
          <a:xfrm>
            <a:off x="476250" y="989013"/>
            <a:ext cx="7734300" cy="544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Rectangle 4"/>
          <p:cNvSpPr>
            <a:spLocks noGrp="1" noChangeArrowheads="1"/>
          </p:cNvSpPr>
          <p:nvPr>
            <p:ph type="title"/>
          </p:nvPr>
        </p:nvSpPr>
        <p:spPr>
          <a:xfrm>
            <a:off x="622300" y="295275"/>
            <a:ext cx="8051800" cy="547688"/>
          </a:xfrm>
          <a:noFill/>
        </p:spPr>
        <p:txBody>
          <a:bodyPr lIns="91440" tIns="45720" rIns="91440" bIns="45720" anchor="ctr"/>
          <a:lstStyle/>
          <a:p>
            <a:r>
              <a:rPr lang="en-US" altLang="zh-CN" sz="3600">
                <a:solidFill>
                  <a:srgbClr val="FF3300"/>
                </a:solidFill>
              </a:rPr>
              <a:t>ENIAC----Non von Neumann Model</a:t>
            </a:r>
          </a:p>
        </p:txBody>
      </p:sp>
      <p:sp>
        <p:nvSpPr>
          <p:cNvPr id="19460" name="Text Box 5"/>
          <p:cNvSpPr txBox="1">
            <a:spLocks noChangeArrowheads="1"/>
          </p:cNvSpPr>
          <p:nvPr/>
        </p:nvSpPr>
        <p:spPr bwMode="auto">
          <a:xfrm>
            <a:off x="6365875" y="6491288"/>
            <a:ext cx="1365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1800" b="1">
                <a:hlinkClick r:id="rId4" action="ppaction://hlinksldjump"/>
              </a:rPr>
              <a:t>BACK</a:t>
            </a:r>
            <a:endParaRPr lang="en-US" altLang="zh-CN" sz="1800" b="1"/>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8</a:t>
            </a:fld>
            <a:endParaRPr lang="zh-CN" altLang="en-US" dirty="0"/>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57200" y="98425"/>
            <a:ext cx="8229600" cy="561975"/>
          </a:xfrm>
        </p:spPr>
        <p:txBody>
          <a:bodyPr/>
          <a:lstStyle/>
          <a:p>
            <a:r>
              <a:rPr lang="zh-CN" altLang="en-US" sz="3600"/>
              <a:t>冯</a:t>
            </a:r>
            <a:r>
              <a:rPr lang="en-US" altLang="zh-CN" sz="3600">
                <a:latin typeface="黑体" panose="02010609060101010101" pitchFamily="49" charset="-122"/>
              </a:rPr>
              <a:t>·</a:t>
            </a:r>
            <a:r>
              <a:rPr lang="zh-CN" altLang="en-US" sz="3600"/>
              <a:t>诺依曼的故事</a:t>
            </a:r>
          </a:p>
        </p:txBody>
      </p:sp>
      <p:sp>
        <p:nvSpPr>
          <p:cNvPr id="542723" name="Rectangle 3"/>
          <p:cNvSpPr>
            <a:spLocks noGrp="1" noChangeArrowheads="1"/>
          </p:cNvSpPr>
          <p:nvPr>
            <p:ph type="body" idx="1"/>
          </p:nvPr>
        </p:nvSpPr>
        <p:spPr>
          <a:xfrm>
            <a:off x="161925" y="998538"/>
            <a:ext cx="5624513" cy="5180905"/>
          </a:xfrm>
        </p:spPr>
        <p:txBody>
          <a:bodyPr/>
          <a:lstStyle/>
          <a:p>
            <a:pPr>
              <a:lnSpc>
                <a:spcPts val="2800"/>
              </a:lnSpc>
              <a:spcBef>
                <a:spcPts val="1200"/>
              </a:spcBef>
            </a:pPr>
            <a:r>
              <a:rPr lang="en-US" altLang="zh-CN" sz="2200" dirty="0">
                <a:latin typeface="微软雅黑" panose="020B0503020204020204" pitchFamily="34" charset="-122"/>
                <a:ea typeface="微软雅黑" panose="020B0503020204020204" pitchFamily="34" charset="-122"/>
              </a:rPr>
              <a:t>1944</a:t>
            </a:r>
            <a:r>
              <a:rPr lang="zh-CN" altLang="en-US" sz="2200" dirty="0">
                <a:latin typeface="微软雅黑" panose="020B0503020204020204" pitchFamily="34" charset="-122"/>
                <a:ea typeface="微软雅黑" panose="020B0503020204020204" pitchFamily="34" charset="-122"/>
              </a:rPr>
              <a:t>年，冯</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诺依曼参加原子弹的研制工作，涉及到极为困难的计算。</a:t>
            </a:r>
          </a:p>
          <a:p>
            <a:pPr>
              <a:lnSpc>
                <a:spcPts val="2800"/>
              </a:lnSpc>
              <a:spcBef>
                <a:spcPts val="1200"/>
              </a:spcBef>
            </a:pPr>
            <a:r>
              <a:rPr lang="en-US" altLang="zh-CN" sz="2200" dirty="0">
                <a:latin typeface="微软雅黑" panose="020B0503020204020204" pitchFamily="34" charset="-122"/>
                <a:ea typeface="微软雅黑" panose="020B0503020204020204" pitchFamily="34" charset="-122"/>
              </a:rPr>
              <a:t>1944</a:t>
            </a:r>
            <a:r>
              <a:rPr lang="zh-CN" altLang="en-US" sz="2200" dirty="0">
                <a:latin typeface="微软雅黑" panose="020B0503020204020204" pitchFamily="34" charset="-122"/>
                <a:ea typeface="微软雅黑" panose="020B0503020204020204" pitchFamily="34" charset="-122"/>
              </a:rPr>
              <a:t>年夏的一天，诺依曼巧遇美国弹道实验室的军方负责人戈尔斯坦，他正参与</a:t>
            </a:r>
            <a:r>
              <a:rPr lang="en-US" altLang="zh-CN" sz="2200" dirty="0">
                <a:latin typeface="微软雅黑" panose="020B0503020204020204" pitchFamily="34" charset="-122"/>
                <a:ea typeface="微软雅黑" panose="020B0503020204020204" pitchFamily="34" charset="-122"/>
              </a:rPr>
              <a:t>ENIAC</a:t>
            </a:r>
            <a:r>
              <a:rPr lang="zh-CN" altLang="en-US" sz="2200" dirty="0">
                <a:latin typeface="微软雅黑" panose="020B0503020204020204" pitchFamily="34" charset="-122"/>
                <a:ea typeface="微软雅黑" panose="020B0503020204020204" pitchFamily="34" charset="-122"/>
              </a:rPr>
              <a:t>的研制工作。</a:t>
            </a:r>
          </a:p>
          <a:p>
            <a:pPr>
              <a:lnSpc>
                <a:spcPts val="2800"/>
              </a:lnSpc>
              <a:spcBef>
                <a:spcPts val="1200"/>
              </a:spcBef>
            </a:pPr>
            <a:r>
              <a:rPr lang="zh-CN" altLang="en-US" sz="2200" dirty="0">
                <a:latin typeface="微软雅黑" panose="020B0503020204020204" pitchFamily="34" charset="-122"/>
                <a:ea typeface="微软雅黑" panose="020B0503020204020204" pitchFamily="34" charset="-122"/>
              </a:rPr>
              <a:t>冯</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诺依曼被戈尔斯坦介绍加入</a:t>
            </a:r>
            <a:r>
              <a:rPr lang="en-US" altLang="zh-CN" sz="2200" dirty="0">
                <a:latin typeface="微软雅黑" panose="020B0503020204020204" pitchFamily="34" charset="-122"/>
                <a:ea typeface="微软雅黑" panose="020B0503020204020204" pitchFamily="34" charset="-122"/>
              </a:rPr>
              <a:t>ENIAC</a:t>
            </a:r>
            <a:r>
              <a:rPr lang="zh-CN" altLang="en-US" sz="2200" dirty="0">
                <a:latin typeface="微软雅黑" panose="020B0503020204020204" pitchFamily="34" charset="-122"/>
                <a:ea typeface="微软雅黑" panose="020B0503020204020204" pitchFamily="34" charset="-122"/>
              </a:rPr>
              <a:t>研制组，</a:t>
            </a:r>
            <a:r>
              <a:rPr lang="en-US" altLang="zh-CN" sz="2200" dirty="0">
                <a:latin typeface="微软雅黑" panose="020B0503020204020204" pitchFamily="34" charset="-122"/>
                <a:ea typeface="微软雅黑" panose="020B0503020204020204" pitchFamily="34" charset="-122"/>
              </a:rPr>
              <a:t>1945</a:t>
            </a:r>
            <a:r>
              <a:rPr lang="zh-CN" altLang="en-US" sz="2200" dirty="0">
                <a:latin typeface="微软雅黑" panose="020B0503020204020204" pitchFamily="34" charset="-122"/>
                <a:ea typeface="微软雅黑" panose="020B0503020204020204" pitchFamily="34" charset="-122"/>
              </a:rPr>
              <a:t>年，在共同讨论的基础上，冯</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诺依曼起草了一份“关于</a:t>
            </a:r>
            <a:r>
              <a:rPr lang="en-US" altLang="zh-CN" sz="2200" dirty="0">
                <a:latin typeface="微软雅黑" panose="020B0503020204020204" pitchFamily="34" charset="-122"/>
                <a:ea typeface="微软雅黑" panose="020B0503020204020204" pitchFamily="34" charset="-122"/>
              </a:rPr>
              <a:t>EDVAC</a:t>
            </a:r>
            <a:r>
              <a:rPr lang="zh-CN" altLang="en-US" sz="2200" dirty="0">
                <a:latin typeface="微软雅黑" panose="020B0503020204020204" pitchFamily="34" charset="-122"/>
                <a:ea typeface="微软雅黑" panose="020B0503020204020204" pitchFamily="34" charset="-122"/>
              </a:rPr>
              <a:t>的报告草案”，报告长达</a:t>
            </a:r>
            <a:r>
              <a:rPr lang="en-US" altLang="zh-CN" sz="2200" dirty="0">
                <a:latin typeface="微软雅黑" panose="020B0503020204020204" pitchFamily="34" charset="-122"/>
                <a:ea typeface="微软雅黑" panose="020B0503020204020204" pitchFamily="34" charset="-122"/>
              </a:rPr>
              <a:t>101</a:t>
            </a:r>
            <a:r>
              <a:rPr lang="zh-CN" altLang="en-US" sz="2200" dirty="0">
                <a:latin typeface="微软雅黑" panose="020B0503020204020204" pitchFamily="34" charset="-122"/>
                <a:ea typeface="微软雅黑" panose="020B0503020204020204" pitchFamily="34" charset="-122"/>
              </a:rPr>
              <a:t>页，这就是全新的“</a:t>
            </a:r>
            <a:r>
              <a:rPr lang="zh-CN" altLang="en-US" sz="2200" dirty="0">
                <a:solidFill>
                  <a:srgbClr val="FF0000"/>
                </a:solidFill>
                <a:latin typeface="微软雅黑" panose="020B0503020204020204" pitchFamily="34" charset="-122"/>
                <a:ea typeface="微软雅黑" panose="020B0503020204020204" pitchFamily="34" charset="-122"/>
              </a:rPr>
              <a:t>存储程序通用电子计算机方案</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a:t>
            </a:r>
          </a:p>
          <a:p>
            <a:pPr>
              <a:lnSpc>
                <a:spcPts val="2800"/>
              </a:lnSpc>
              <a:spcBef>
                <a:spcPts val="1200"/>
              </a:spcBef>
            </a:pPr>
            <a:r>
              <a:rPr lang="zh-CN" altLang="en-US" sz="2200" dirty="0">
                <a:latin typeface="微软雅黑" panose="020B0503020204020204" pitchFamily="34" charset="-122"/>
                <a:ea typeface="微软雅黑" panose="020B0503020204020204" pitchFamily="34" charset="-122"/>
              </a:rPr>
              <a:t>一向专搞理论研究的</a:t>
            </a:r>
            <a:r>
              <a:rPr lang="zh-CN" altLang="en-US" sz="2200" dirty="0">
                <a:solidFill>
                  <a:srgbClr val="0066CC"/>
                </a:solidFill>
                <a:latin typeface="微软雅黑" panose="020B0503020204020204" pitchFamily="34" charset="-122"/>
                <a:ea typeface="微软雅黑" panose="020B0503020204020204" pitchFamily="34" charset="-122"/>
              </a:rPr>
              <a:t>普林斯顿高等研究院</a:t>
            </a:r>
            <a:r>
              <a:rPr lang="zh-CN" altLang="en-US" sz="2200" dirty="0">
                <a:latin typeface="微软雅黑" panose="020B0503020204020204" pitchFamily="34" charset="-122"/>
                <a:ea typeface="微软雅黑" panose="020B0503020204020204" pitchFamily="34" charset="-122"/>
              </a:rPr>
              <a:t>批准让冯</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诺依曼建造计算机，其依据就是这份报告。</a:t>
            </a:r>
          </a:p>
        </p:txBody>
      </p:sp>
      <p:pic>
        <p:nvPicPr>
          <p:cNvPr id="2150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1375" y="819150"/>
            <a:ext cx="3005138" cy="373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25" name="Rectangle 5"/>
          <p:cNvSpPr>
            <a:spLocks noChangeArrowheads="1"/>
          </p:cNvSpPr>
          <p:nvPr/>
        </p:nvSpPr>
        <p:spPr bwMode="auto">
          <a:xfrm>
            <a:off x="6372225" y="4643438"/>
            <a:ext cx="2163763"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400" b="1">
                <a:solidFill>
                  <a:srgbClr val="FF0000"/>
                </a:solidFill>
                <a:latin typeface="微软雅黑" panose="020B0503020204020204" pitchFamily="34" charset="-122"/>
                <a:ea typeface="微软雅黑" panose="020B0503020204020204" pitchFamily="34" charset="-122"/>
              </a:rPr>
              <a:t>E</a:t>
            </a:r>
            <a:r>
              <a:rPr lang="en-US" altLang="zh-CN" sz="2400" b="1">
                <a:latin typeface="微软雅黑" panose="020B0503020204020204" pitchFamily="34" charset="-122"/>
                <a:ea typeface="微软雅黑" panose="020B0503020204020204" pitchFamily="34" charset="-122"/>
              </a:rPr>
              <a:t>lectronic </a:t>
            </a:r>
            <a:r>
              <a:rPr lang="en-US" altLang="zh-CN" sz="2400" b="1">
                <a:solidFill>
                  <a:srgbClr val="FF0000"/>
                </a:solidFill>
                <a:latin typeface="微软雅黑" panose="020B0503020204020204" pitchFamily="34" charset="-122"/>
                <a:ea typeface="微软雅黑" panose="020B0503020204020204" pitchFamily="34" charset="-122"/>
              </a:rPr>
              <a:t>D</a:t>
            </a:r>
            <a:r>
              <a:rPr lang="en-US" altLang="zh-CN" sz="2400" b="1">
                <a:latin typeface="微软雅黑" panose="020B0503020204020204" pitchFamily="34" charset="-122"/>
                <a:ea typeface="微软雅黑" panose="020B0503020204020204" pitchFamily="34" charset="-122"/>
              </a:rPr>
              <a:t>iscrete </a:t>
            </a:r>
            <a:r>
              <a:rPr lang="en-US" altLang="zh-CN" sz="2400" b="1">
                <a:solidFill>
                  <a:srgbClr val="FF0000"/>
                </a:solidFill>
                <a:latin typeface="微软雅黑" panose="020B0503020204020204" pitchFamily="34" charset="-122"/>
                <a:ea typeface="微软雅黑" panose="020B0503020204020204" pitchFamily="34" charset="-122"/>
              </a:rPr>
              <a:t>V</a:t>
            </a:r>
            <a:r>
              <a:rPr lang="en-US" altLang="zh-CN" sz="2400" b="1">
                <a:latin typeface="微软雅黑" panose="020B0503020204020204" pitchFamily="34" charset="-122"/>
                <a:ea typeface="微软雅黑" panose="020B0503020204020204" pitchFamily="34" charset="-122"/>
              </a:rPr>
              <a:t>ariable </a:t>
            </a:r>
            <a:r>
              <a:rPr lang="en-US" altLang="zh-CN" sz="2400" b="1">
                <a:solidFill>
                  <a:srgbClr val="FF0000"/>
                </a:solidFill>
                <a:latin typeface="微软雅黑" panose="020B0503020204020204" pitchFamily="34" charset="-122"/>
                <a:ea typeface="微软雅黑" panose="020B0503020204020204" pitchFamily="34" charset="-122"/>
              </a:rPr>
              <a:t>A</a:t>
            </a:r>
            <a:r>
              <a:rPr lang="en-US" altLang="zh-CN" sz="2400" b="1">
                <a:latin typeface="微软雅黑" panose="020B0503020204020204" pitchFamily="34" charset="-122"/>
                <a:ea typeface="微软雅黑" panose="020B0503020204020204" pitchFamily="34" charset="-122"/>
              </a:rPr>
              <a:t>utomatic </a:t>
            </a:r>
            <a:r>
              <a:rPr lang="en-US" altLang="zh-CN" sz="2400" b="1">
                <a:solidFill>
                  <a:srgbClr val="FF0000"/>
                </a:solidFill>
                <a:latin typeface="微软雅黑" panose="020B0503020204020204" pitchFamily="34" charset="-122"/>
                <a:ea typeface="微软雅黑" panose="020B0503020204020204" pitchFamily="34" charset="-122"/>
              </a:rPr>
              <a:t>C</a:t>
            </a:r>
            <a:r>
              <a:rPr lang="en-US" altLang="zh-CN" sz="2400" b="1">
                <a:latin typeface="微软雅黑" panose="020B0503020204020204" pitchFamily="34" charset="-122"/>
                <a:ea typeface="微软雅黑" panose="020B0503020204020204" pitchFamily="34" charset="-122"/>
              </a:rPr>
              <a:t>omputer</a:t>
            </a:r>
            <a:endParaRPr lang="zh-CN" altLang="en-US" sz="2400" b="1">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9</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42723">
                                            <p:txEl>
                                              <p:pRg st="0" end="0"/>
                                            </p:txEl>
                                          </p:spTgt>
                                        </p:tgtEl>
                                        <p:attrNameLst>
                                          <p:attrName>style.visibility</p:attrName>
                                        </p:attrNameLst>
                                      </p:cBhvr>
                                      <p:to>
                                        <p:strVal val="visible"/>
                                      </p:to>
                                    </p:set>
                                    <p:animEffect transition="in" filter="blinds(horizontal)">
                                      <p:cBhvr>
                                        <p:cTn id="7" dur="500"/>
                                        <p:tgtEl>
                                          <p:spTgt spid="5427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42723">
                                            <p:txEl>
                                              <p:pRg st="1" end="1"/>
                                            </p:txEl>
                                          </p:spTgt>
                                        </p:tgtEl>
                                        <p:attrNameLst>
                                          <p:attrName>style.visibility</p:attrName>
                                        </p:attrNameLst>
                                      </p:cBhvr>
                                      <p:to>
                                        <p:strVal val="visible"/>
                                      </p:to>
                                    </p:set>
                                    <p:animEffect transition="in" filter="blinds(horizontal)">
                                      <p:cBhvr>
                                        <p:cTn id="12" dur="500"/>
                                        <p:tgtEl>
                                          <p:spTgt spid="54272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42723">
                                            <p:txEl>
                                              <p:pRg st="2" end="2"/>
                                            </p:txEl>
                                          </p:spTgt>
                                        </p:tgtEl>
                                        <p:attrNameLst>
                                          <p:attrName>style.visibility</p:attrName>
                                        </p:attrNameLst>
                                      </p:cBhvr>
                                      <p:to>
                                        <p:strVal val="visible"/>
                                      </p:to>
                                    </p:set>
                                    <p:animEffect transition="in" filter="blinds(horizontal)">
                                      <p:cBhvr>
                                        <p:cTn id="17" dur="500"/>
                                        <p:tgtEl>
                                          <p:spTgt spid="54272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42725"/>
                                        </p:tgtEl>
                                        <p:attrNameLst>
                                          <p:attrName>style.visibility</p:attrName>
                                        </p:attrNameLst>
                                      </p:cBhvr>
                                      <p:to>
                                        <p:strVal val="visible"/>
                                      </p:to>
                                    </p:set>
                                    <p:animEffect transition="in" filter="blinds(horizontal)">
                                      <p:cBhvr>
                                        <p:cTn id="22" dur="500"/>
                                        <p:tgtEl>
                                          <p:spTgt spid="54272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42723">
                                            <p:txEl>
                                              <p:pRg st="3" end="3"/>
                                            </p:txEl>
                                          </p:spTgt>
                                        </p:tgtEl>
                                        <p:attrNameLst>
                                          <p:attrName>style.visibility</p:attrName>
                                        </p:attrNameLst>
                                      </p:cBhvr>
                                      <p:to>
                                        <p:strVal val="visible"/>
                                      </p:to>
                                    </p:set>
                                    <p:animEffect transition="in" filter="blinds(horizontal)">
                                      <p:cBhvr>
                                        <p:cTn id="27" dur="500"/>
                                        <p:tgtEl>
                                          <p:spTgt spid="54272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25" grpId="0"/>
    </p:bldLst>
  </p:timing>
</p:sld>
</file>

<file path=ppt/theme/theme1.xml><?xml version="1.0" encoding="utf-8"?>
<a:theme xmlns:a="http://schemas.openxmlformats.org/drawingml/2006/main" name="slides">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12A5C8"/>
      </a:hlink>
      <a:folHlink>
        <a:srgbClr val="EAEC5E"/>
      </a:folHlink>
    </a:clrScheme>
    <a:fontScheme name="slides">
      <a:majorFont>
        <a:latin typeface="Arial"/>
        <a:ea typeface="宋体"/>
        <a:cs typeface="Arial"/>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slide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lide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lide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lide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lide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lide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lide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隶书"/>
        <a:cs typeface=""/>
      </a:majorFont>
      <a:minorFont>
        <a:latin typeface="Tahoma"/>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Designs\Blends.pot</Template>
  <TotalTime>46336415</TotalTime>
  <Pages>33</Pages>
  <Words>6441</Words>
  <Application>Microsoft Office PowerPoint</Application>
  <PresentationFormat>信纸(8.5x11 英寸)</PresentationFormat>
  <Paragraphs>822</Paragraphs>
  <Slides>63</Slides>
  <Notes>22</Notes>
  <HiddenSlides>0</HiddenSlides>
  <MMClips>0</MMClips>
  <ScaleCrop>false</ScaleCrop>
  <HeadingPairs>
    <vt:vector size="8" baseType="variant">
      <vt:variant>
        <vt:lpstr>已用的字体</vt:lpstr>
      </vt:variant>
      <vt:variant>
        <vt:i4>10</vt:i4>
      </vt:variant>
      <vt:variant>
        <vt:lpstr>主题</vt:lpstr>
      </vt:variant>
      <vt:variant>
        <vt:i4>2</vt:i4>
      </vt:variant>
      <vt:variant>
        <vt:lpstr>嵌入 OLE 服务器</vt:lpstr>
      </vt:variant>
      <vt:variant>
        <vt:i4>1</vt:i4>
      </vt:variant>
      <vt:variant>
        <vt:lpstr>幻灯片标题</vt:lpstr>
      </vt:variant>
      <vt:variant>
        <vt:i4>63</vt:i4>
      </vt:variant>
    </vt:vector>
  </HeadingPairs>
  <TitlesOfParts>
    <vt:vector size="76" baseType="lpstr">
      <vt:lpstr>黑体</vt:lpstr>
      <vt:lpstr>宋体</vt:lpstr>
      <vt:lpstr>微软雅黑</vt:lpstr>
      <vt:lpstr>Arial</vt:lpstr>
      <vt:lpstr>Calibri</vt:lpstr>
      <vt:lpstr>Helvetica</vt:lpstr>
      <vt:lpstr>Symbol</vt:lpstr>
      <vt:lpstr>Tahoma</vt:lpstr>
      <vt:lpstr>Times New Roman</vt:lpstr>
      <vt:lpstr>Wingdings</vt:lpstr>
      <vt:lpstr>slides</vt:lpstr>
      <vt:lpstr>Blends</vt:lpstr>
      <vt:lpstr>位图图像</vt:lpstr>
      <vt:lpstr>教学安排</vt:lpstr>
      <vt:lpstr>本课程的学习路线</vt:lpstr>
      <vt:lpstr>PowerPoint 演示文稿</vt:lpstr>
      <vt:lpstr>第一讲 计算机系统简介</vt:lpstr>
      <vt:lpstr>计算机发展简史</vt:lpstr>
      <vt:lpstr>PowerPoint 演示文稿</vt:lpstr>
      <vt:lpstr>PowerPoint 演示文稿</vt:lpstr>
      <vt:lpstr>ENIAC----Non von Neumann Model</vt:lpstr>
      <vt:lpstr>冯·诺依曼的故事</vt:lpstr>
      <vt:lpstr>冯·诺依曼结构的主要思想</vt:lpstr>
      <vt:lpstr>计算机发展简史</vt:lpstr>
      <vt:lpstr>PowerPoint 演示文稿</vt:lpstr>
      <vt:lpstr>计算机发展简史</vt:lpstr>
      <vt:lpstr>IBM System/360系列计算机</vt:lpstr>
      <vt:lpstr>DEC公司的PDP-8机</vt:lpstr>
      <vt:lpstr>PDP–8/E计算机系统框图</vt:lpstr>
      <vt:lpstr>计算机发展简史</vt:lpstr>
      <vt:lpstr>PC Era: Mid 1980s - Mid 2000s</vt:lpstr>
      <vt:lpstr>Server, Rack, Array</vt:lpstr>
      <vt:lpstr>第一讲 计算机系统简介</vt:lpstr>
      <vt:lpstr>计算机的基本组成与基本功能</vt:lpstr>
      <vt:lpstr>计算机硬件：打开PC来看看</vt:lpstr>
      <vt:lpstr>PC主板</vt:lpstr>
      <vt:lpstr>解剖一台计算机（分而治之） </vt:lpstr>
      <vt:lpstr>Integrated Circuits manufacturing process </vt:lpstr>
      <vt:lpstr>PowerPoint 演示文稿</vt:lpstr>
      <vt:lpstr>PowerPoint 演示文稿</vt:lpstr>
      <vt:lpstr>Pentium4处理器内部布局</vt:lpstr>
      <vt:lpstr>现代计算机的原型</vt:lpstr>
      <vt:lpstr>你认为冯·诺依曼结构是怎样的？</vt:lpstr>
      <vt:lpstr>PowerPoint 演示文稿</vt:lpstr>
      <vt:lpstr>回顾：冯·诺依曼结构的主要思想</vt:lpstr>
      <vt:lpstr>现代计算机结构模型</vt:lpstr>
      <vt:lpstr>认识计算机中最基本的部件</vt:lpstr>
      <vt:lpstr>计算机是如何工作的？</vt:lpstr>
      <vt:lpstr>计算机是如何工作的？</vt:lpstr>
      <vt:lpstr>指令和数据</vt:lpstr>
      <vt:lpstr>硬件与软件的界面 Hardware/Software  Interface</vt:lpstr>
      <vt:lpstr>Software </vt:lpstr>
      <vt:lpstr>第一讲 计算机系统简介</vt:lpstr>
      <vt:lpstr>Computer Hierarchy（计算机系统层次）</vt:lpstr>
      <vt:lpstr>不同层次语言之间的等价转换</vt:lpstr>
      <vt:lpstr>早期计算机系统的层次</vt:lpstr>
      <vt:lpstr>现代（传统）计算机系统的层次</vt:lpstr>
      <vt:lpstr>计算机系统抽象层的转换</vt:lpstr>
      <vt:lpstr>计算机系统的不同用户</vt:lpstr>
      <vt:lpstr>指令集体系结构（ISA）</vt:lpstr>
      <vt:lpstr>ISA和计算机组成（微结构）之间的关系</vt:lpstr>
      <vt:lpstr>第二讲 计算机性能评价</vt:lpstr>
      <vt:lpstr>计算机性能的基本评价指标</vt:lpstr>
      <vt:lpstr>计算机性能的测量</vt:lpstr>
      <vt:lpstr>CPU执行时间的计算</vt:lpstr>
      <vt:lpstr>如何计算CPI?</vt:lpstr>
      <vt:lpstr>Example1</vt:lpstr>
      <vt:lpstr>Marketing Metrics （产品宣称指标）</vt:lpstr>
      <vt:lpstr>Example: MIPS数不可靠！</vt:lpstr>
      <vt:lpstr>选择性能评价程序（Benchmarks）</vt:lpstr>
      <vt:lpstr>Successful Benchmark: SPEC </vt:lpstr>
      <vt:lpstr>如何给出综合评价结果?</vt:lpstr>
      <vt:lpstr>综合性能评价的方法</vt:lpstr>
      <vt:lpstr>综合性能评价的方法</vt:lpstr>
      <vt:lpstr>第二讲小结</vt:lpstr>
      <vt:lpstr>作业 ：P24   6,7,8,9</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Organization and Architecture</dc:title>
  <dc:subject>Basic Concepts</dc:subject>
  <dc:creator>cfyuan</dc:creator>
  <cp:lastModifiedBy>13AB005</cp:lastModifiedBy>
  <cp:revision>645</cp:revision>
  <cp:lastPrinted>1998-05-11T16:40:26Z</cp:lastPrinted>
  <dcterms:created xsi:type="dcterms:W3CDTF">1996-09-09T11:21:30Z</dcterms:created>
  <dcterms:modified xsi:type="dcterms:W3CDTF">2018-12-25T11:44:28Z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2</vt:i4>
  </property>
  <property fmtid="{D5CDD505-2E9C-101B-9397-08002B2CF9AE}" pid="3" name="GraphicType">
    <vt:i4>2</vt:i4>
  </property>
  <property fmtid="{D5CDD505-2E9C-101B-9397-08002B2CF9AE}" pid="4" name="Compression">
    <vt:i4>100</vt:i4>
  </property>
  <property fmtid="{D5CDD505-2E9C-101B-9397-08002B2CF9AE}" pid="5" name="ScreenSize">
    <vt:i4>2</vt:i4>
  </property>
  <property fmtid="{D5CDD505-2E9C-101B-9397-08002B2CF9AE}" pid="6" name="ScreenUsage">
    <vt:i4>2</vt:i4>
  </property>
  <property fmtid="{D5CDD505-2E9C-101B-9397-08002B2CF9AE}" pid="7" name="MailAddress">
    <vt:lpwstr>vipin@eng.wayne.edu</vt:lpwstr>
  </property>
  <property fmtid="{D5CDD505-2E9C-101B-9397-08002B2CF9AE}" pid="8" name="HomePage">
    <vt:lpwstr>http://www.pdcl.eng.wayne.edu/~vipin</vt:lpwstr>
  </property>
  <property fmtid="{D5CDD505-2E9C-101B-9397-08002B2CF9AE}" pid="9" name="Other">
    <vt:lpwstr>Vipin Chaudhary_x000d_
Dept. of Electrical &amp; Computer Engineering_x000d_
Wayne State University</vt:lpwstr>
  </property>
  <property fmtid="{D5CDD505-2E9C-101B-9397-08002B2CF9AE}" pid="10" name="DownloadOriginal">
    <vt:bool>true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3</vt:i4>
  </property>
  <property fmtid="{D5CDD505-2E9C-101B-9397-08002B2CF9AE}" pid="19" name="ShowNotes">
    <vt:bool>true</vt:bool>
  </property>
  <property fmtid="{D5CDD505-2E9C-101B-9397-08002B2CF9AE}" pid="20" name="NavBtnPos">
    <vt:i4>1</vt:i4>
  </property>
  <property fmtid="{D5CDD505-2E9C-101B-9397-08002B2CF9AE}" pid="21" name="OutputDir">
    <vt:lpwstr>C:\WINDOWS\Desktop\VIPIN\WSU\ACADEMIC\COURSES\ECE468\SLIDES\web</vt:lpwstr>
  </property>
</Properties>
</file>